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46e4fce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46e4fce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46e4fce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46e4fce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46e4fceb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46e4fce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46e4fce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46e4fce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46e4fce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46e4fce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46e4fceb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46e4fce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a18786c2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a18786c2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a18786c2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a18786c2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a18786c2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a18786c2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18786c2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a18786c2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a18786c2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a18786c2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a18786c2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a18786c2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a18786c2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a18786c2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6e4fce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6e4fce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46e4fce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46e4fce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46e4fce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46e4fce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15550" y="2181200"/>
            <a:ext cx="5916600" cy="1578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3400">
                <a:latin typeface="Arial"/>
                <a:ea typeface="Arial"/>
                <a:cs typeface="Arial"/>
                <a:sym typeface="Arial"/>
              </a:rPr>
              <a:t>Case Study - Luxury Retailer</a:t>
            </a:r>
            <a:endParaRPr sz="3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201950"/>
            <a:ext cx="7038900" cy="51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ashboard 2</a:t>
            </a:r>
            <a:endParaRPr/>
          </a:p>
        </p:txBody>
      </p:sp>
      <p:pic>
        <p:nvPicPr>
          <p:cNvPr id="188" name="Google Shape;188;p22"/>
          <p:cNvPicPr preferRelativeResize="0"/>
          <p:nvPr/>
        </p:nvPicPr>
        <p:blipFill>
          <a:blip r:embed="rId3">
            <a:alphaModFix/>
          </a:blip>
          <a:stretch>
            <a:fillRect/>
          </a:stretch>
        </p:blipFill>
        <p:spPr>
          <a:xfrm>
            <a:off x="2360550" y="909450"/>
            <a:ext cx="4912792" cy="392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175450" y="264425"/>
            <a:ext cx="70389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latin typeface="Arial"/>
                <a:ea typeface="Arial"/>
                <a:cs typeface="Arial"/>
                <a:sym typeface="Arial"/>
              </a:rPr>
              <a:t>Points for Dashboard 2</a:t>
            </a:r>
            <a:endParaRPr sz="1800">
              <a:latin typeface="Arial"/>
              <a:ea typeface="Arial"/>
              <a:cs typeface="Arial"/>
              <a:sym typeface="Arial"/>
            </a:endParaRPr>
          </a:p>
        </p:txBody>
      </p:sp>
      <p:sp>
        <p:nvSpPr>
          <p:cNvPr id="194" name="Google Shape;194;p23"/>
          <p:cNvSpPr txBox="1"/>
          <p:nvPr>
            <p:ph idx="1" type="body"/>
          </p:nvPr>
        </p:nvSpPr>
        <p:spPr>
          <a:xfrm>
            <a:off x="1375950" y="761350"/>
            <a:ext cx="7631100" cy="4010100"/>
          </a:xfrm>
          <a:prstGeom prst="rect">
            <a:avLst/>
          </a:prstGeom>
        </p:spPr>
        <p:txBody>
          <a:bodyPr anchorCtr="0" anchor="t" bIns="91425" lIns="91425" spcFirstLastPara="1" rIns="91425" wrap="square" tIns="91425">
            <a:normAutofit lnSpcReduction="10000"/>
          </a:bodyPr>
          <a:lstStyle/>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month of march on the collection of accessories  womens shoes being the most popular product which has generated total 45000 $ revenue for luxury retailer</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Group A  womens shoes has sold mostly  and generated revenue of 16000$</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group C and D  you can see the sale of womens shoes has rapidly decreased from 26000 $ to 5000$</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A and Group D has not generated single dollar in jewellery while Group B mad 6000 $ sale</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april group has generated 10000 $ more  revenue in </a:t>
            </a:r>
            <a:r>
              <a:rPr lang="en">
                <a:latin typeface="Arial"/>
                <a:ea typeface="Arial"/>
                <a:cs typeface="Arial"/>
                <a:sym typeface="Arial"/>
              </a:rPr>
              <a:t>women</a:t>
            </a:r>
            <a:r>
              <a:rPr lang="en">
                <a:latin typeface="Arial"/>
                <a:ea typeface="Arial"/>
                <a:cs typeface="Arial"/>
                <a:sym typeface="Arial"/>
              </a:rPr>
              <a:t> shoes while group A has generated  4000$ less than revenue from previous month</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Compare to april month group has generated revenue as difference  15000$   less</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Except group B allother  group has generated 0 $  revenue in month of april in jewellery section</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B and Group C  has generated 39 $ in jewellery in month of  may</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B has generated average 4000$ -5000$ revenue in handbags varies in april march and may</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306225" y="446050"/>
            <a:ext cx="70389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288">
                <a:latin typeface="Arial"/>
                <a:ea typeface="Arial"/>
                <a:cs typeface="Arial"/>
                <a:sym typeface="Arial"/>
              </a:rPr>
              <a:t>Dashboard 3</a:t>
            </a:r>
            <a:endParaRPr sz="1288">
              <a:latin typeface="Arial"/>
              <a:ea typeface="Arial"/>
              <a:cs typeface="Arial"/>
              <a:sym typeface="Arial"/>
            </a:endParaRPr>
          </a:p>
        </p:txBody>
      </p:sp>
      <p:pic>
        <p:nvPicPr>
          <p:cNvPr id="200" name="Google Shape;200;p24"/>
          <p:cNvPicPr preferRelativeResize="0"/>
          <p:nvPr/>
        </p:nvPicPr>
        <p:blipFill>
          <a:blip r:embed="rId3">
            <a:alphaModFix/>
          </a:blip>
          <a:stretch>
            <a:fillRect/>
          </a:stretch>
        </p:blipFill>
        <p:spPr>
          <a:xfrm>
            <a:off x="1808775" y="926950"/>
            <a:ext cx="4890912" cy="391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052550" y="393750"/>
            <a:ext cx="7038900" cy="4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Points for Dashboard 3</a:t>
            </a:r>
            <a:endParaRPr sz="1800"/>
          </a:p>
        </p:txBody>
      </p:sp>
      <p:sp>
        <p:nvSpPr>
          <p:cNvPr id="206" name="Google Shape;206;p25"/>
          <p:cNvSpPr txBox="1"/>
          <p:nvPr>
            <p:ph idx="1" type="body"/>
          </p:nvPr>
        </p:nvSpPr>
        <p:spPr>
          <a:xfrm>
            <a:off x="1297500" y="1057750"/>
            <a:ext cx="7639800" cy="38010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B has ordered Highest quantity  ready to wear clothes / </a:t>
            </a:r>
            <a:r>
              <a:rPr lang="en">
                <a:latin typeface="Arial"/>
                <a:ea typeface="Arial"/>
                <a:cs typeface="Arial"/>
                <a:sym typeface="Arial"/>
              </a:rPr>
              <a:t>readymade</a:t>
            </a:r>
            <a:r>
              <a:rPr lang="en">
                <a:latin typeface="Arial"/>
                <a:ea typeface="Arial"/>
                <a:cs typeface="Arial"/>
                <a:sym typeface="Arial"/>
              </a:rPr>
              <a:t> clothes   for men and women section in month of march </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E and Group F has not placed any order for RTW clothes for both genders in month of march</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 Group A female has placed 29 </a:t>
            </a:r>
            <a:r>
              <a:rPr lang="en">
                <a:latin typeface="Arial"/>
                <a:ea typeface="Arial"/>
                <a:cs typeface="Arial"/>
                <a:sym typeface="Arial"/>
              </a:rPr>
              <a:t>order in Luxury retail of </a:t>
            </a:r>
            <a:r>
              <a:rPr lang="en">
                <a:latin typeface="Arial"/>
                <a:ea typeface="Arial"/>
                <a:cs typeface="Arial"/>
                <a:sym typeface="Arial"/>
              </a:rPr>
              <a:t> RTW clothes  while Group A Male has placed only 4 orders of RTW clothes in march</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C male has placed the minimum order of all other group in RTW clothes</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month of april  female who falls under group B has generated highest orders </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Group C female has ordered 50 quantities less than Group B for RTW clothes in month of april</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Customers Irrespective of gender of group C has placed equal quantities ie 29 orders of  RTW clothes in  month of april</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the month of may female has generated th 30000 has total revenue in RTW womens section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5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4</a:t>
            </a:r>
            <a:endParaRPr/>
          </a:p>
        </p:txBody>
      </p:sp>
      <p:pic>
        <p:nvPicPr>
          <p:cNvPr id="212" name="Google Shape;212;p26"/>
          <p:cNvPicPr preferRelativeResize="0"/>
          <p:nvPr/>
        </p:nvPicPr>
        <p:blipFill>
          <a:blip r:embed="rId3">
            <a:alphaModFix/>
          </a:blip>
          <a:stretch>
            <a:fillRect/>
          </a:stretch>
        </p:blipFill>
        <p:spPr>
          <a:xfrm>
            <a:off x="2404250" y="1088175"/>
            <a:ext cx="4825395" cy="385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052550" y="421350"/>
            <a:ext cx="70389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latin typeface="Arial"/>
                <a:ea typeface="Arial"/>
                <a:cs typeface="Arial"/>
                <a:sym typeface="Arial"/>
              </a:rPr>
              <a:t>Points for Dashboard 4</a:t>
            </a:r>
            <a:endParaRPr sz="1820">
              <a:latin typeface="Arial"/>
              <a:ea typeface="Arial"/>
              <a:cs typeface="Arial"/>
              <a:sym typeface="Arial"/>
            </a:endParaRPr>
          </a:p>
        </p:txBody>
      </p:sp>
      <p:sp>
        <p:nvSpPr>
          <p:cNvPr id="218" name="Google Shape;218;p27"/>
          <p:cNvSpPr txBox="1"/>
          <p:nvPr>
            <p:ph idx="1" type="body"/>
          </p:nvPr>
        </p:nvSpPr>
        <p:spPr>
          <a:xfrm>
            <a:off x="1297500" y="953150"/>
            <a:ext cx="7726800" cy="3992700"/>
          </a:xfrm>
          <a:prstGeom prst="rect">
            <a:avLst/>
          </a:prstGeom>
        </p:spPr>
        <p:txBody>
          <a:bodyPr anchorCtr="0" anchor="t" bIns="91425" lIns="91425" spcFirstLastPara="1" rIns="91425" wrap="square" tIns="91425">
            <a:normAutofit lnSpcReduction="10000"/>
          </a:bodyPr>
          <a:lstStyle/>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Compare the average sale of accessories like </a:t>
            </a:r>
            <a:r>
              <a:rPr lang="en">
                <a:latin typeface="Arial"/>
                <a:ea typeface="Arial"/>
                <a:cs typeface="Arial"/>
                <a:sym typeface="Arial"/>
              </a:rPr>
              <a:t>handbag</a:t>
            </a:r>
            <a:r>
              <a:rPr lang="en">
                <a:latin typeface="Arial"/>
                <a:ea typeface="Arial"/>
                <a:cs typeface="Arial"/>
                <a:sym typeface="Arial"/>
              </a:rPr>
              <a:t> and jewellery  In the month march handbag has made average sale of 44$ which further declined  to 33$  sale in april . After april there is slight decrease of 1$ difference </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If you look the behavior sale  of the jewellery . At </a:t>
            </a:r>
            <a:r>
              <a:rPr lang="en">
                <a:latin typeface="Arial"/>
                <a:ea typeface="Arial"/>
                <a:cs typeface="Arial"/>
                <a:sym typeface="Arial"/>
              </a:rPr>
              <a:t>beginning</a:t>
            </a:r>
            <a:r>
              <a:rPr lang="en">
                <a:latin typeface="Arial"/>
                <a:ea typeface="Arial"/>
                <a:cs typeface="Arial"/>
                <a:sym typeface="Arial"/>
              </a:rPr>
              <a:t> of </a:t>
            </a:r>
            <a:r>
              <a:rPr lang="en">
                <a:latin typeface="Arial"/>
                <a:ea typeface="Arial"/>
                <a:cs typeface="Arial"/>
                <a:sym typeface="Arial"/>
              </a:rPr>
              <a:t>quarterly</a:t>
            </a:r>
            <a:r>
              <a:rPr lang="en">
                <a:latin typeface="Arial"/>
                <a:ea typeface="Arial"/>
                <a:cs typeface="Arial"/>
                <a:sym typeface="Arial"/>
              </a:rPr>
              <a:t> month ie march the average sale made was 6.8$  after the end of march month there sharp decline in average sale  which is 0.19 $ then there is slight 0.1$ increase for average sale  compared to april month</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From the </a:t>
            </a:r>
            <a:r>
              <a:rPr lang="en">
                <a:latin typeface="Arial"/>
                <a:ea typeface="Arial"/>
                <a:cs typeface="Arial"/>
                <a:sym typeface="Arial"/>
              </a:rPr>
              <a:t>start of quarter  avg sale of women RTW is 258$ where in april calculated avg sale is 50$ less  .after end of april the sale increase then average sale calculated 230$ while looking at Men RTW sale 9.5 was average sale . then  sharp decrease  to 0.7 $ as average sale in month of april  .As variation there is a huge rise sale after calculating the sale is 4.6 $ as avg sale </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en">
                <a:latin typeface="Arial"/>
                <a:ea typeface="Arial"/>
                <a:cs typeface="Arial"/>
                <a:sym typeface="Arial"/>
              </a:rPr>
              <a:t>In the month of march and april the avg sale was near 0 by end of may there is  sharp rise in sale and after calculating average sale which 360 $</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a:t>
            </a:r>
            <a:r>
              <a:rPr lang="en"/>
              <a:t> Recommendation</a:t>
            </a:r>
            <a:endParaRPr/>
          </a:p>
        </p:txBody>
      </p:sp>
      <p:sp>
        <p:nvSpPr>
          <p:cNvPr id="224" name="Google Shape;224;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Customer of Age 20-30  care about how they look They are willing to experiment on their look  .they are  contributors generating </a:t>
            </a:r>
            <a:r>
              <a:rPr lang="en"/>
              <a:t>profitable</a:t>
            </a:r>
            <a:r>
              <a:rPr lang="en"/>
              <a:t> sales in all three months</a:t>
            </a:r>
            <a:endParaRPr/>
          </a:p>
          <a:p>
            <a:pPr indent="-311150" lvl="0" marL="457200" rtl="0" algn="l">
              <a:spcBef>
                <a:spcPts val="0"/>
              </a:spcBef>
              <a:spcAft>
                <a:spcPts val="0"/>
              </a:spcAft>
              <a:buSzPts val="1300"/>
              <a:buAutoNum type="arabicPeriod"/>
            </a:pPr>
            <a:r>
              <a:rPr lang="en"/>
              <a:t>Kids sale  is being most unpopular section to customers for all 3 months</a:t>
            </a:r>
            <a:endParaRPr/>
          </a:p>
          <a:p>
            <a:pPr indent="-311150" lvl="0" marL="457200" rtl="0" algn="l">
              <a:spcBef>
                <a:spcPts val="0"/>
              </a:spcBef>
              <a:spcAft>
                <a:spcPts val="0"/>
              </a:spcAft>
              <a:buSzPts val="1300"/>
              <a:buAutoNum type="arabicPeriod"/>
            </a:pPr>
            <a:r>
              <a:rPr lang="en"/>
              <a:t>Customer above the age of 45 are less curious and their looks and mostly dont prefer the RTW </a:t>
            </a:r>
            <a:r>
              <a:rPr lang="en"/>
              <a:t>women section</a:t>
            </a:r>
            <a:endParaRPr/>
          </a:p>
          <a:p>
            <a:pPr indent="-311150" lvl="0" marL="457200" rtl="0" algn="l">
              <a:spcBef>
                <a:spcPts val="0"/>
              </a:spcBef>
              <a:spcAft>
                <a:spcPts val="0"/>
              </a:spcAft>
              <a:buSzPts val="1300"/>
              <a:buAutoNum type="arabicPeriod"/>
            </a:pPr>
            <a:r>
              <a:rPr lang="en"/>
              <a:t>Ready to Wear women  gives more profit in generating revenue and sale of order compare to RTW  MEN</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Analysis</a:t>
            </a:r>
            <a:endParaRPr/>
          </a:p>
        </p:txBody>
      </p:sp>
      <p:sp>
        <p:nvSpPr>
          <p:cNvPr id="230" name="Google Shape;230;p29"/>
          <p:cNvSpPr txBox="1"/>
          <p:nvPr>
            <p:ph idx="1" type="body"/>
          </p:nvPr>
        </p:nvSpPr>
        <p:spPr>
          <a:xfrm>
            <a:off x="13737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Further month analysis. We need to focus on the age group below 20 and age group 30-40  .to add provide on male section and provide the wide variety choices</a:t>
            </a:r>
            <a:endParaRPr/>
          </a:p>
          <a:p>
            <a:pPr indent="-311150" lvl="0" marL="457200" rtl="0" algn="l">
              <a:spcBef>
                <a:spcPts val="0"/>
              </a:spcBef>
              <a:spcAft>
                <a:spcPts val="0"/>
              </a:spcAft>
              <a:buSzPts val="1300"/>
              <a:buAutoNum type="arabicPeriod"/>
            </a:pPr>
            <a:r>
              <a:rPr lang="en"/>
              <a:t>There should offer on </a:t>
            </a:r>
            <a:r>
              <a:rPr lang="en"/>
              <a:t>accessories</a:t>
            </a:r>
            <a:r>
              <a:rPr lang="en"/>
              <a:t>  like hand bags and jewelry for </a:t>
            </a:r>
            <a:r>
              <a:rPr lang="en"/>
              <a:t>register</a:t>
            </a:r>
            <a:r>
              <a:rPr lang="en"/>
              <a:t> member </a:t>
            </a:r>
            <a:endParaRPr/>
          </a:p>
          <a:p>
            <a:pPr indent="-311150" lvl="0" marL="457200" rtl="0" algn="l">
              <a:spcBef>
                <a:spcPts val="0"/>
              </a:spcBef>
              <a:spcAft>
                <a:spcPts val="0"/>
              </a:spcAft>
              <a:buSzPts val="1300"/>
              <a:buAutoNum type="arabicPeriod"/>
            </a:pPr>
            <a:r>
              <a:rPr lang="en"/>
              <a:t>To perform better on other section it is important to have customer feedback  on product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dataset</a:t>
            </a:r>
            <a:endParaRPr/>
          </a:p>
          <a:p>
            <a:pPr indent="0" lvl="0" marL="0" rtl="0" algn="l">
              <a:spcBef>
                <a:spcPts val="0"/>
              </a:spcBef>
              <a:spcAft>
                <a:spcPts val="0"/>
              </a:spcAft>
              <a:buNone/>
            </a:pPr>
            <a:r>
              <a:t/>
            </a:r>
            <a:endParaRPr/>
          </a:p>
        </p:txBody>
      </p:sp>
      <p:sp>
        <p:nvSpPr>
          <p:cNvPr id="140" name="Google Shape;140;p14"/>
          <p:cNvSpPr txBox="1"/>
          <p:nvPr>
            <p:ph idx="1" type="body"/>
          </p:nvPr>
        </p:nvSpPr>
        <p:spPr>
          <a:xfrm>
            <a:off x="1260400" y="1069575"/>
            <a:ext cx="7467900" cy="336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525">
                <a:latin typeface="Arial"/>
                <a:ea typeface="Arial"/>
                <a:cs typeface="Arial"/>
                <a:sym typeface="Arial"/>
              </a:rPr>
              <a:t>Dataset includes details of a luxury retailer.</a:t>
            </a:r>
            <a:endParaRPr sz="1525">
              <a:latin typeface="Arial"/>
              <a:ea typeface="Arial"/>
              <a:cs typeface="Arial"/>
              <a:sym typeface="Arial"/>
            </a:endParaRPr>
          </a:p>
          <a:p>
            <a:pPr indent="0" lvl="0" marL="0" rtl="0" algn="just">
              <a:lnSpc>
                <a:spcPct val="150000"/>
              </a:lnSpc>
              <a:spcBef>
                <a:spcPts val="1200"/>
              </a:spcBef>
              <a:spcAft>
                <a:spcPts val="0"/>
              </a:spcAft>
              <a:buNone/>
            </a:pPr>
            <a:r>
              <a:rPr lang="en" sz="1525">
                <a:latin typeface="Arial"/>
                <a:ea typeface="Arial"/>
                <a:cs typeface="Arial"/>
                <a:sym typeface="Arial"/>
              </a:rPr>
              <a:t>Given dataset is split in 4 different csv files:</a:t>
            </a:r>
            <a:endParaRPr sz="1525">
              <a:latin typeface="Arial"/>
              <a:ea typeface="Arial"/>
              <a:cs typeface="Arial"/>
              <a:sym typeface="Arial"/>
            </a:endParaRPr>
          </a:p>
          <a:p>
            <a:pPr indent="-303686" lvl="0" marL="457200" rtl="0" algn="just">
              <a:lnSpc>
                <a:spcPct val="150000"/>
              </a:lnSpc>
              <a:spcBef>
                <a:spcPts val="1200"/>
              </a:spcBef>
              <a:spcAft>
                <a:spcPts val="0"/>
              </a:spcAft>
              <a:buSzPct val="100000"/>
              <a:buFont typeface="Arial"/>
              <a:buAutoNum type="arabicPeriod"/>
            </a:pPr>
            <a:r>
              <a:rPr lang="en" sz="1525">
                <a:latin typeface="Arial"/>
                <a:ea typeface="Arial"/>
                <a:cs typeface="Arial"/>
                <a:sym typeface="Arial"/>
              </a:rPr>
              <a:t>Customer Registration details are in Customer_Registration file</a:t>
            </a:r>
            <a:endParaRPr sz="1525">
              <a:latin typeface="Arial"/>
              <a:ea typeface="Arial"/>
              <a:cs typeface="Arial"/>
              <a:sym typeface="Arial"/>
            </a:endParaRPr>
          </a:p>
          <a:p>
            <a:pPr indent="-303686" lvl="0" marL="457200" rtl="0" algn="just">
              <a:lnSpc>
                <a:spcPct val="150000"/>
              </a:lnSpc>
              <a:spcBef>
                <a:spcPts val="0"/>
              </a:spcBef>
              <a:spcAft>
                <a:spcPts val="0"/>
              </a:spcAft>
              <a:buSzPct val="100000"/>
              <a:buFont typeface="Arial"/>
              <a:buAutoNum type="arabicPeriod"/>
            </a:pPr>
            <a:r>
              <a:rPr lang="en" sz="1525">
                <a:latin typeface="Arial"/>
                <a:ea typeface="Arial"/>
                <a:cs typeface="Arial"/>
                <a:sym typeface="Arial"/>
              </a:rPr>
              <a:t>Sale details for March, April, May in files Sale_April’16, Sale_May’16  and Sale_June_16  res</a:t>
            </a:r>
            <a:r>
              <a:rPr lang="en" sz="1525">
                <a:latin typeface="Arial"/>
                <a:ea typeface="Arial"/>
                <a:cs typeface="Arial"/>
                <a:sym typeface="Arial"/>
              </a:rPr>
              <a:t>pectively </a:t>
            </a:r>
            <a:r>
              <a:rPr lang="en" sz="1525">
                <a:latin typeface="Arial"/>
                <a:ea typeface="Arial"/>
                <a:cs typeface="Arial"/>
                <a:sym typeface="Arial"/>
              </a:rPr>
              <a:t>. Sale is segregated into Quantity (Number of pieces) and Amount (USD – Revenue)</a:t>
            </a:r>
            <a:endParaRPr sz="1525">
              <a:latin typeface="Arial"/>
              <a:ea typeface="Arial"/>
              <a:cs typeface="Arial"/>
              <a:sym typeface="Arial"/>
            </a:endParaRPr>
          </a:p>
          <a:p>
            <a:pPr indent="-303686" lvl="0" marL="457200" rtl="0" algn="just">
              <a:lnSpc>
                <a:spcPct val="150000"/>
              </a:lnSpc>
              <a:spcBef>
                <a:spcPts val="0"/>
              </a:spcBef>
              <a:spcAft>
                <a:spcPts val="0"/>
              </a:spcAft>
              <a:buSzPct val="100000"/>
              <a:buFont typeface="Arial"/>
              <a:buAutoNum type="arabicPeriod"/>
            </a:pPr>
            <a:r>
              <a:rPr lang="en" sz="1525">
                <a:latin typeface="Arial"/>
                <a:ea typeface="Arial"/>
                <a:cs typeface="Arial"/>
                <a:sym typeface="Arial"/>
              </a:rPr>
              <a:t>Method used</a:t>
            </a:r>
            <a:endParaRPr sz="1525">
              <a:latin typeface="Arial"/>
              <a:ea typeface="Arial"/>
              <a:cs typeface="Arial"/>
              <a:sym typeface="Arial"/>
            </a:endParaRPr>
          </a:p>
          <a:p>
            <a:pPr indent="0" lvl="0" marL="457200" rtl="0" algn="just">
              <a:lnSpc>
                <a:spcPct val="150000"/>
              </a:lnSpc>
              <a:spcBef>
                <a:spcPts val="1200"/>
              </a:spcBef>
              <a:spcAft>
                <a:spcPts val="0"/>
              </a:spcAft>
              <a:buNone/>
            </a:pPr>
            <a:r>
              <a:rPr lang="en" sz="1525">
                <a:latin typeface="Arial"/>
                <a:ea typeface="Arial"/>
                <a:cs typeface="Arial"/>
                <a:sym typeface="Arial"/>
              </a:rPr>
              <a:t>  </a:t>
            </a:r>
            <a:r>
              <a:rPr lang="en" sz="1525">
                <a:latin typeface="Arial"/>
                <a:ea typeface="Arial"/>
                <a:cs typeface="Arial"/>
                <a:sym typeface="Arial"/>
              </a:rPr>
              <a:t>Data Wrangling</a:t>
            </a:r>
            <a:endParaRPr sz="1525">
              <a:latin typeface="Arial"/>
              <a:ea typeface="Arial"/>
              <a:cs typeface="Arial"/>
              <a:sym typeface="Arial"/>
            </a:endParaRPr>
          </a:p>
          <a:p>
            <a:pPr indent="0" lvl="0" marL="457200" rtl="0" algn="just">
              <a:lnSpc>
                <a:spcPct val="150000"/>
              </a:lnSpc>
              <a:spcBef>
                <a:spcPts val="1200"/>
              </a:spcBef>
              <a:spcAft>
                <a:spcPts val="0"/>
              </a:spcAft>
              <a:buNone/>
            </a:pPr>
            <a:r>
              <a:rPr lang="en" sz="1525">
                <a:latin typeface="Arial"/>
                <a:ea typeface="Arial"/>
                <a:cs typeface="Arial"/>
                <a:sym typeface="Arial"/>
              </a:rPr>
              <a:t>  Exploratory Data Analysis </a:t>
            </a:r>
            <a:endParaRPr sz="1525">
              <a:latin typeface="Arial"/>
              <a:ea typeface="Arial"/>
              <a:cs typeface="Arial"/>
              <a:sym typeface="Arial"/>
            </a:endParaRPr>
          </a:p>
          <a:p>
            <a:pPr indent="0" lvl="0" marL="457200" rtl="0" algn="just">
              <a:lnSpc>
                <a:spcPct val="150000"/>
              </a:lnSpc>
              <a:spcBef>
                <a:spcPts val="1200"/>
              </a:spcBef>
              <a:spcAft>
                <a:spcPts val="0"/>
              </a:spcAft>
              <a:buNone/>
            </a:pPr>
            <a:r>
              <a:rPr lang="en" sz="1525">
                <a:latin typeface="Arial"/>
                <a:ea typeface="Arial"/>
                <a:cs typeface="Arial"/>
                <a:sym typeface="Arial"/>
              </a:rPr>
              <a:t>  Data Visualization</a:t>
            </a:r>
            <a:endParaRPr sz="1525">
              <a:latin typeface="Arial"/>
              <a:ea typeface="Arial"/>
              <a:cs typeface="Arial"/>
              <a:sym typeface="Arial"/>
            </a:endParaRPr>
          </a:p>
          <a:p>
            <a:pPr indent="0" lvl="0" marL="45720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058750" y="171175"/>
            <a:ext cx="8085300" cy="15198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t/>
            </a:r>
            <a:endParaRPr sz="1733">
              <a:latin typeface="Arial"/>
              <a:ea typeface="Arial"/>
              <a:cs typeface="Arial"/>
              <a:sym typeface="Arial"/>
            </a:endParaRPr>
          </a:p>
          <a:p>
            <a:pPr indent="0" lvl="0" marL="0" rtl="0" algn="just">
              <a:spcBef>
                <a:spcPts val="0"/>
              </a:spcBef>
              <a:spcAft>
                <a:spcPts val="0"/>
              </a:spcAft>
              <a:buNone/>
            </a:pPr>
            <a:r>
              <a:rPr lang="en">
                <a:latin typeface="Arial"/>
                <a:ea typeface="Arial"/>
                <a:cs typeface="Arial"/>
                <a:sym typeface="Arial"/>
              </a:rPr>
              <a:t> </a:t>
            </a:r>
            <a:r>
              <a:rPr lang="en" sz="1400">
                <a:latin typeface="Arial"/>
                <a:ea typeface="Arial"/>
                <a:cs typeface="Arial"/>
                <a:sym typeface="Arial"/>
              </a:rPr>
              <a:t>1</a:t>
            </a:r>
            <a:r>
              <a:rPr lang="en">
                <a:latin typeface="Arial"/>
                <a:ea typeface="Arial"/>
                <a:cs typeface="Arial"/>
                <a:sym typeface="Arial"/>
              </a:rPr>
              <a:t>.</a:t>
            </a:r>
            <a:r>
              <a:rPr lang="en" sz="1550">
                <a:latin typeface="Arial"/>
                <a:ea typeface="Arial"/>
                <a:cs typeface="Arial"/>
                <a:sym typeface="Arial"/>
              </a:rPr>
              <a:t>As the cal year / month  is having same value for all column  Hence  remove that complete  row</a:t>
            </a:r>
            <a:endParaRPr sz="1550">
              <a:latin typeface="Arial"/>
              <a:ea typeface="Arial"/>
              <a:cs typeface="Arial"/>
              <a:sym typeface="Arial"/>
            </a:endParaRPr>
          </a:p>
          <a:p>
            <a:pPr indent="0" lvl="0" marL="0" rtl="0" algn="just">
              <a:spcBef>
                <a:spcPts val="0"/>
              </a:spcBef>
              <a:spcAft>
                <a:spcPts val="0"/>
              </a:spcAft>
              <a:buNone/>
            </a:pPr>
            <a:r>
              <a:t/>
            </a:r>
            <a:endParaRPr sz="1550">
              <a:latin typeface="Arial"/>
              <a:ea typeface="Arial"/>
              <a:cs typeface="Arial"/>
              <a:sym typeface="Arial"/>
            </a:endParaRPr>
          </a:p>
          <a:p>
            <a:pPr indent="0" lvl="0" marL="0" rtl="0" algn="just">
              <a:spcBef>
                <a:spcPts val="0"/>
              </a:spcBef>
              <a:spcAft>
                <a:spcPts val="0"/>
              </a:spcAft>
              <a:buNone/>
            </a:pPr>
            <a:r>
              <a:rPr lang="en" sz="1550">
                <a:latin typeface="Arial"/>
                <a:ea typeface="Arial"/>
                <a:cs typeface="Arial"/>
                <a:sym typeface="Arial"/>
              </a:rPr>
              <a:t>  2. Rename the feature name as half of them are categorized Amount and another half as quantity</a:t>
            </a:r>
            <a:endParaRPr sz="155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6" name="Google Shape;146;p15"/>
          <p:cNvPicPr preferRelativeResize="0"/>
          <p:nvPr/>
        </p:nvPicPr>
        <p:blipFill>
          <a:blip r:embed="rId3">
            <a:alphaModFix/>
          </a:blip>
          <a:stretch>
            <a:fillRect/>
          </a:stretch>
        </p:blipFill>
        <p:spPr>
          <a:xfrm>
            <a:off x="2336375" y="1731150"/>
            <a:ext cx="4136127" cy="3177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Wrangling - Using the pandas  </a:t>
            </a:r>
            <a:endParaRPr/>
          </a:p>
        </p:txBody>
      </p:sp>
      <p:sp>
        <p:nvSpPr>
          <p:cNvPr id="152" name="Google Shape;152;p16"/>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1.Load the four  csv dataset  using read_csv(filepath)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2. Using the standard  python library Pandas function  understand the dataset</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3. Using  shape - identifies the no of rows and column, head / tails by </a:t>
            </a:r>
            <a:r>
              <a:rPr lang="en">
                <a:latin typeface="Arial"/>
                <a:ea typeface="Arial"/>
                <a:cs typeface="Arial"/>
                <a:sym typeface="Arial"/>
              </a:rPr>
              <a:t>default</a:t>
            </a:r>
            <a:r>
              <a:rPr lang="en">
                <a:latin typeface="Arial"/>
                <a:ea typeface="Arial"/>
                <a:cs typeface="Arial"/>
                <a:sym typeface="Arial"/>
              </a:rPr>
              <a:t> load  top/ last five rows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4. Using info()-prints f</a:t>
            </a:r>
            <a:r>
              <a:rPr lang="en">
                <a:latin typeface="Arial"/>
                <a:ea typeface="Arial"/>
                <a:cs typeface="Arial"/>
                <a:sym typeface="Arial"/>
              </a:rPr>
              <a:t>ull summary  about the dataframe with dtype and null value counts and memory storage</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5.Describe -function produces descriptive statistics for the dataframe, that is, the central tenency (mean, median, min, max, etc.), dispersion, etc</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Cleaning</a:t>
            </a:r>
            <a:endParaRPr/>
          </a:p>
        </p:txBody>
      </p:sp>
      <p:sp>
        <p:nvSpPr>
          <p:cNvPr id="158" name="Google Shape;158;p17"/>
          <p:cNvSpPr txBox="1"/>
          <p:nvPr>
            <p:ph idx="1" type="body"/>
          </p:nvPr>
        </p:nvSpPr>
        <p:spPr>
          <a:xfrm>
            <a:off x="1068025" y="1048200"/>
            <a:ext cx="7966200" cy="3721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566">
                <a:latin typeface="Arial"/>
                <a:ea typeface="Arial"/>
                <a:cs typeface="Arial"/>
                <a:sym typeface="Arial"/>
              </a:rPr>
              <a:t>Step 1.</a:t>
            </a:r>
            <a:endParaRPr sz="3566">
              <a:latin typeface="Arial"/>
              <a:ea typeface="Arial"/>
              <a:cs typeface="Arial"/>
              <a:sym typeface="Arial"/>
            </a:endParaRPr>
          </a:p>
          <a:p>
            <a:pPr indent="0" lvl="0" marL="0" rtl="0" algn="l">
              <a:spcBef>
                <a:spcPts val="1200"/>
              </a:spcBef>
              <a:spcAft>
                <a:spcPts val="0"/>
              </a:spcAft>
              <a:buNone/>
            </a:pPr>
            <a:r>
              <a:rPr lang="en" sz="3566">
                <a:latin typeface="Arial"/>
                <a:ea typeface="Arial"/>
                <a:cs typeface="Arial"/>
                <a:sym typeface="Arial"/>
              </a:rPr>
              <a:t>Data cleaning- with the help of isnull(). Analyise  70 %  of the data have null/ empty  value . furtherly  it is not suggested to remove/ delete data  so much . As it will  not  remove  the empty cell  also leads to information loss</a:t>
            </a:r>
            <a:endParaRPr sz="3566">
              <a:latin typeface="Arial"/>
              <a:ea typeface="Arial"/>
              <a:cs typeface="Arial"/>
              <a:sym typeface="Arial"/>
            </a:endParaRPr>
          </a:p>
          <a:p>
            <a:pPr indent="0" lvl="0" marL="0" rtl="0" algn="l">
              <a:spcBef>
                <a:spcPts val="1200"/>
              </a:spcBef>
              <a:spcAft>
                <a:spcPts val="0"/>
              </a:spcAft>
              <a:buNone/>
            </a:pPr>
            <a:r>
              <a:rPr lang="en" sz="3566">
                <a:latin typeface="Arial"/>
                <a:ea typeface="Arial"/>
                <a:cs typeface="Arial"/>
                <a:sym typeface="Arial"/>
              </a:rPr>
              <a:t>To treat missing value . I have imputed/ filled  those empty values with 0   using fillna()</a:t>
            </a:r>
            <a:endParaRPr sz="3355">
              <a:latin typeface="Arial"/>
              <a:ea typeface="Arial"/>
              <a:cs typeface="Arial"/>
              <a:sym typeface="Arial"/>
            </a:endParaRPr>
          </a:p>
          <a:p>
            <a:pPr indent="0" lvl="0" marL="0" rtl="0" algn="l">
              <a:spcBef>
                <a:spcPts val="1200"/>
              </a:spcBef>
              <a:spcAft>
                <a:spcPts val="0"/>
              </a:spcAft>
              <a:buNone/>
            </a:pPr>
            <a:r>
              <a:rPr lang="en" sz="3566">
                <a:latin typeface="Arial"/>
                <a:ea typeface="Arial"/>
                <a:cs typeface="Arial"/>
                <a:sym typeface="Arial"/>
              </a:rPr>
              <a:t>For all 3 month  sale data </a:t>
            </a:r>
            <a:endParaRPr sz="3566">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5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88225" y="624450"/>
            <a:ext cx="7542000" cy="42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Step2:</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Replace the range values of Age Range with Particular Group name  and merged th cust_df with march sale, april sale, may sale data</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Identity  the important features of data drop those features which are not required  / unnecessary  for data analysis </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id="164" name="Google Shape;164;p18"/>
          <p:cNvPicPr preferRelativeResize="0"/>
          <p:nvPr/>
        </p:nvPicPr>
        <p:blipFill>
          <a:blip r:embed="rId3">
            <a:alphaModFix/>
          </a:blip>
          <a:stretch>
            <a:fillRect/>
          </a:stretch>
        </p:blipFill>
        <p:spPr>
          <a:xfrm>
            <a:off x="1620475" y="2513625"/>
            <a:ext cx="6288027" cy="225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Bivariate analysis</a:t>
            </a:r>
            <a:endParaRPr/>
          </a:p>
        </p:txBody>
      </p:sp>
      <p:pic>
        <p:nvPicPr>
          <p:cNvPr id="170" name="Google Shape;170;p19"/>
          <p:cNvPicPr preferRelativeResize="0"/>
          <p:nvPr/>
        </p:nvPicPr>
        <p:blipFill>
          <a:blip r:embed="rId3">
            <a:alphaModFix/>
          </a:blip>
          <a:stretch>
            <a:fillRect/>
          </a:stretch>
        </p:blipFill>
        <p:spPr>
          <a:xfrm>
            <a:off x="1643150" y="1146400"/>
            <a:ext cx="5493326"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46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t/>
            </a:r>
            <a:endParaRPr/>
          </a:p>
        </p:txBody>
      </p:sp>
      <p:pic>
        <p:nvPicPr>
          <p:cNvPr id="176" name="Google Shape;176;p20"/>
          <p:cNvPicPr preferRelativeResize="0"/>
          <p:nvPr/>
        </p:nvPicPr>
        <p:blipFill>
          <a:blip r:embed="rId3">
            <a:alphaModFix/>
          </a:blip>
          <a:stretch>
            <a:fillRect/>
          </a:stretch>
        </p:blipFill>
        <p:spPr>
          <a:xfrm>
            <a:off x="1570650" y="1009650"/>
            <a:ext cx="6259374" cy="3981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131875" y="228100"/>
            <a:ext cx="7038900" cy="5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Points for Dashboard 1</a:t>
            </a:r>
            <a:endParaRPr sz="1800"/>
          </a:p>
        </p:txBody>
      </p:sp>
      <p:sp>
        <p:nvSpPr>
          <p:cNvPr id="182" name="Google Shape;182;p21"/>
          <p:cNvSpPr txBox="1"/>
          <p:nvPr>
            <p:ph idx="1" type="body"/>
          </p:nvPr>
        </p:nvSpPr>
        <p:spPr>
          <a:xfrm>
            <a:off x="1288775" y="743925"/>
            <a:ext cx="7631100" cy="4149600"/>
          </a:xfrm>
          <a:prstGeom prst="rect">
            <a:avLst/>
          </a:prstGeom>
        </p:spPr>
        <p:txBody>
          <a:bodyPr anchorCtr="0" anchor="t" bIns="91425" lIns="91425" spcFirstLastPara="1" rIns="91425" wrap="square" tIns="91425">
            <a:normAutofit fontScale="85000"/>
          </a:bodyPr>
          <a:lstStyle/>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Female whose age is belongs Group A female  has shopped maximum 158$  in kids section in the month of march .</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Male who belongs to </a:t>
            </a:r>
            <a:r>
              <a:rPr lang="en">
                <a:latin typeface="Arial"/>
                <a:ea typeface="Arial"/>
                <a:cs typeface="Arial"/>
                <a:sym typeface="Arial"/>
              </a:rPr>
              <a:t>and Group D  has spend maximum  sale of 160 $  buying  clothes , toys for kids   in march month</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Female and Male whose age is between 30-40 and are just married will look clothes, toys and quality products for their kids as they regular order baby product in quarterly .Luxury retail delivered 29 items for kids section In march</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Female whose age is above 50  doesn,t buy any products from  Kids section in march </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Female who falls in age Group B has ordered maximum order ie 72 order from kids section in march</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In month of april revenue has not generated in Kids section from both male and female irrespective of their age </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Both Female and Male above the age of 50  has not placed order in kids section</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As same trend  from march female who falls in group has placed the highest order ie 72 order in kids section in april month</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Female whose belongs to group A who has generated  maximum sale of 3600$   while  male whose age group B has generated maximum of 2900$ in kids section in month of may</a:t>
            </a:r>
            <a:endParaRPr>
              <a:latin typeface="Arial"/>
              <a:ea typeface="Arial"/>
              <a:cs typeface="Arial"/>
              <a:sym typeface="Arial"/>
            </a:endParaRPr>
          </a:p>
          <a:p>
            <a:pPr indent="-298767" lvl="0" marL="457200" rtl="0" algn="just">
              <a:lnSpc>
                <a:spcPct val="150000"/>
              </a:lnSpc>
              <a:spcBef>
                <a:spcPts val="0"/>
              </a:spcBef>
              <a:spcAft>
                <a:spcPts val="0"/>
              </a:spcAft>
              <a:buSzPct val="100000"/>
              <a:buFont typeface="Arial"/>
              <a:buChar char="●"/>
            </a:pPr>
            <a:r>
              <a:rPr lang="en">
                <a:latin typeface="Arial"/>
                <a:ea typeface="Arial"/>
                <a:cs typeface="Arial"/>
                <a:sym typeface="Arial"/>
              </a:rPr>
              <a:t>Even in may both  Male and female  has placed 29 ordersin kids section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