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616"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0E1AAD-CF1A-43DC-81E0-D7C0AE87CC4E}" type="datetimeFigureOut">
              <a:rPr lang="en-KE" smtClean="0"/>
              <a:t>13/02/2024</a:t>
            </a:fld>
            <a:endParaRPr lang="en-KE"/>
          </a:p>
        </p:txBody>
      </p:sp>
      <p:sp>
        <p:nvSpPr>
          <p:cNvPr id="5" name="Footer Placeholder 4"/>
          <p:cNvSpPr>
            <a:spLocks noGrp="1"/>
          </p:cNvSpPr>
          <p:nvPr>
            <p:ph type="ftr" sz="quarter" idx="11"/>
          </p:nvPr>
        </p:nvSpPr>
        <p:spPr/>
        <p:txBody>
          <a:bodyPr/>
          <a:lstStyle/>
          <a:p>
            <a:endParaRPr lang="en-K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E588371-41EB-45FD-ABB8-96FDD0739F64}" type="slidenum">
              <a:rPr lang="en-KE" smtClean="0"/>
              <a:t>‹#›</a:t>
            </a:fld>
            <a:endParaRPr lang="en-KE"/>
          </a:p>
        </p:txBody>
      </p:sp>
    </p:spTree>
    <p:extLst>
      <p:ext uri="{BB962C8B-B14F-4D97-AF65-F5344CB8AC3E}">
        <p14:creationId xmlns:p14="http://schemas.microsoft.com/office/powerpoint/2010/main" val="3143141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0E1AAD-CF1A-43DC-81E0-D7C0AE87CC4E}" type="datetimeFigureOut">
              <a:rPr lang="en-KE" smtClean="0"/>
              <a:t>13/02/2024</a:t>
            </a:fld>
            <a:endParaRPr lang="en-KE"/>
          </a:p>
        </p:txBody>
      </p:sp>
      <p:sp>
        <p:nvSpPr>
          <p:cNvPr id="5" name="Footer Placeholder 4"/>
          <p:cNvSpPr>
            <a:spLocks noGrp="1"/>
          </p:cNvSpPr>
          <p:nvPr>
            <p:ph type="ftr" sz="quarter" idx="11"/>
          </p:nvPr>
        </p:nvSpPr>
        <p:spPr/>
        <p:txBody>
          <a:bodyPr/>
          <a:lstStyle/>
          <a:p>
            <a:endParaRPr lang="en-K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588371-41EB-45FD-ABB8-96FDD0739F64}" type="slidenum">
              <a:rPr lang="en-KE" smtClean="0"/>
              <a:t>‹#›</a:t>
            </a:fld>
            <a:endParaRPr lang="en-KE"/>
          </a:p>
        </p:txBody>
      </p:sp>
    </p:spTree>
    <p:extLst>
      <p:ext uri="{BB962C8B-B14F-4D97-AF65-F5344CB8AC3E}">
        <p14:creationId xmlns:p14="http://schemas.microsoft.com/office/powerpoint/2010/main" val="4032830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0E1AAD-CF1A-43DC-81E0-D7C0AE87CC4E}" type="datetimeFigureOut">
              <a:rPr lang="en-KE" smtClean="0"/>
              <a:t>13/02/2024</a:t>
            </a:fld>
            <a:endParaRPr lang="en-KE"/>
          </a:p>
        </p:txBody>
      </p:sp>
      <p:sp>
        <p:nvSpPr>
          <p:cNvPr id="5" name="Footer Placeholder 4"/>
          <p:cNvSpPr>
            <a:spLocks noGrp="1"/>
          </p:cNvSpPr>
          <p:nvPr>
            <p:ph type="ftr" sz="quarter" idx="11"/>
          </p:nvPr>
        </p:nvSpPr>
        <p:spPr/>
        <p:txBody>
          <a:bodyPr/>
          <a:lstStyle/>
          <a:p>
            <a:endParaRPr lang="en-K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588371-41EB-45FD-ABB8-96FDD0739F64}" type="slidenum">
              <a:rPr lang="en-KE" smtClean="0"/>
              <a:t>‹#›</a:t>
            </a:fld>
            <a:endParaRPr lang="en-K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7585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D0E1AAD-CF1A-43DC-81E0-D7C0AE87CC4E}" type="datetimeFigureOut">
              <a:rPr lang="en-KE" smtClean="0"/>
              <a:t>13/02/2024</a:t>
            </a:fld>
            <a:endParaRPr lang="en-KE"/>
          </a:p>
        </p:txBody>
      </p:sp>
      <p:sp>
        <p:nvSpPr>
          <p:cNvPr id="6" name="Footer Placeholder 5"/>
          <p:cNvSpPr>
            <a:spLocks noGrp="1"/>
          </p:cNvSpPr>
          <p:nvPr>
            <p:ph type="ftr" sz="quarter" idx="11"/>
          </p:nvPr>
        </p:nvSpPr>
        <p:spPr/>
        <p:txBody>
          <a:bodyPr/>
          <a:lstStyle/>
          <a:p>
            <a:endParaRPr lang="en-K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588371-41EB-45FD-ABB8-96FDD0739F64}" type="slidenum">
              <a:rPr lang="en-KE" smtClean="0"/>
              <a:t>‹#›</a:t>
            </a:fld>
            <a:endParaRPr lang="en-KE"/>
          </a:p>
        </p:txBody>
      </p:sp>
    </p:spTree>
    <p:extLst>
      <p:ext uri="{BB962C8B-B14F-4D97-AF65-F5344CB8AC3E}">
        <p14:creationId xmlns:p14="http://schemas.microsoft.com/office/powerpoint/2010/main" val="10491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D0E1AAD-CF1A-43DC-81E0-D7C0AE87CC4E}" type="datetimeFigureOut">
              <a:rPr lang="en-KE" smtClean="0"/>
              <a:t>13/02/2024</a:t>
            </a:fld>
            <a:endParaRPr lang="en-KE"/>
          </a:p>
        </p:txBody>
      </p:sp>
      <p:sp>
        <p:nvSpPr>
          <p:cNvPr id="6" name="Footer Placeholder 5"/>
          <p:cNvSpPr>
            <a:spLocks noGrp="1"/>
          </p:cNvSpPr>
          <p:nvPr>
            <p:ph type="ftr" sz="quarter" idx="11"/>
          </p:nvPr>
        </p:nvSpPr>
        <p:spPr/>
        <p:txBody>
          <a:bodyPr/>
          <a:lstStyle/>
          <a:p>
            <a:endParaRPr lang="en-K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588371-41EB-45FD-ABB8-96FDD0739F64}" type="slidenum">
              <a:rPr lang="en-KE" smtClean="0"/>
              <a:t>‹#›</a:t>
            </a:fld>
            <a:endParaRPr lang="en-K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20716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D0E1AAD-CF1A-43DC-81E0-D7C0AE87CC4E}" type="datetimeFigureOut">
              <a:rPr lang="en-KE" smtClean="0"/>
              <a:t>13/02/2024</a:t>
            </a:fld>
            <a:endParaRPr lang="en-KE"/>
          </a:p>
        </p:txBody>
      </p:sp>
      <p:sp>
        <p:nvSpPr>
          <p:cNvPr id="6" name="Footer Placeholder 5"/>
          <p:cNvSpPr>
            <a:spLocks noGrp="1"/>
          </p:cNvSpPr>
          <p:nvPr>
            <p:ph type="ftr" sz="quarter" idx="11"/>
          </p:nvPr>
        </p:nvSpPr>
        <p:spPr/>
        <p:txBody>
          <a:bodyPr/>
          <a:lstStyle/>
          <a:p>
            <a:endParaRPr lang="en-K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588371-41EB-45FD-ABB8-96FDD0739F64}" type="slidenum">
              <a:rPr lang="en-KE" smtClean="0"/>
              <a:t>‹#›</a:t>
            </a:fld>
            <a:endParaRPr lang="en-KE"/>
          </a:p>
        </p:txBody>
      </p:sp>
    </p:spTree>
    <p:extLst>
      <p:ext uri="{BB962C8B-B14F-4D97-AF65-F5344CB8AC3E}">
        <p14:creationId xmlns:p14="http://schemas.microsoft.com/office/powerpoint/2010/main" val="1232577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E1AAD-CF1A-43DC-81E0-D7C0AE87CC4E}" type="datetimeFigureOut">
              <a:rPr lang="en-KE" smtClean="0"/>
              <a:t>13/02/2024</a:t>
            </a:fld>
            <a:endParaRPr lang="en-KE"/>
          </a:p>
        </p:txBody>
      </p:sp>
      <p:sp>
        <p:nvSpPr>
          <p:cNvPr id="5" name="Footer Placeholder 4"/>
          <p:cNvSpPr>
            <a:spLocks noGrp="1"/>
          </p:cNvSpPr>
          <p:nvPr>
            <p:ph type="ftr" sz="quarter" idx="11"/>
          </p:nvPr>
        </p:nvSpPr>
        <p:spPr/>
        <p:txBody>
          <a:bodyPr/>
          <a:lstStyle/>
          <a:p>
            <a:endParaRPr lang="en-K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588371-41EB-45FD-ABB8-96FDD0739F64}" type="slidenum">
              <a:rPr lang="en-KE" smtClean="0"/>
              <a:t>‹#›</a:t>
            </a:fld>
            <a:endParaRPr lang="en-KE"/>
          </a:p>
        </p:txBody>
      </p:sp>
    </p:spTree>
    <p:extLst>
      <p:ext uri="{BB962C8B-B14F-4D97-AF65-F5344CB8AC3E}">
        <p14:creationId xmlns:p14="http://schemas.microsoft.com/office/powerpoint/2010/main" val="690778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E1AAD-CF1A-43DC-81E0-D7C0AE87CC4E}" type="datetimeFigureOut">
              <a:rPr lang="en-KE" smtClean="0"/>
              <a:t>13/02/2024</a:t>
            </a:fld>
            <a:endParaRPr lang="en-KE"/>
          </a:p>
        </p:txBody>
      </p:sp>
      <p:sp>
        <p:nvSpPr>
          <p:cNvPr id="5" name="Footer Placeholder 4"/>
          <p:cNvSpPr>
            <a:spLocks noGrp="1"/>
          </p:cNvSpPr>
          <p:nvPr>
            <p:ph type="ftr" sz="quarter" idx="11"/>
          </p:nvPr>
        </p:nvSpPr>
        <p:spPr/>
        <p:txBody>
          <a:bodyPr/>
          <a:lstStyle/>
          <a:p>
            <a:endParaRPr lang="en-K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588371-41EB-45FD-ABB8-96FDD0739F64}" type="slidenum">
              <a:rPr lang="en-KE" smtClean="0"/>
              <a:t>‹#›</a:t>
            </a:fld>
            <a:endParaRPr lang="en-KE"/>
          </a:p>
        </p:txBody>
      </p:sp>
    </p:spTree>
    <p:extLst>
      <p:ext uri="{BB962C8B-B14F-4D97-AF65-F5344CB8AC3E}">
        <p14:creationId xmlns:p14="http://schemas.microsoft.com/office/powerpoint/2010/main" val="47509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E1AAD-CF1A-43DC-81E0-D7C0AE87CC4E}" type="datetimeFigureOut">
              <a:rPr lang="en-KE" smtClean="0"/>
              <a:t>13/02/2024</a:t>
            </a:fld>
            <a:endParaRPr lang="en-KE"/>
          </a:p>
        </p:txBody>
      </p:sp>
      <p:sp>
        <p:nvSpPr>
          <p:cNvPr id="5" name="Footer Placeholder 4"/>
          <p:cNvSpPr>
            <a:spLocks noGrp="1"/>
          </p:cNvSpPr>
          <p:nvPr>
            <p:ph type="ftr" sz="quarter" idx="11"/>
          </p:nvPr>
        </p:nvSpPr>
        <p:spPr/>
        <p:txBody>
          <a:bodyPr/>
          <a:lstStyle/>
          <a:p>
            <a:endParaRPr lang="en-K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588371-41EB-45FD-ABB8-96FDD0739F64}" type="slidenum">
              <a:rPr lang="en-KE" smtClean="0"/>
              <a:t>‹#›</a:t>
            </a:fld>
            <a:endParaRPr lang="en-KE"/>
          </a:p>
        </p:txBody>
      </p:sp>
    </p:spTree>
    <p:extLst>
      <p:ext uri="{BB962C8B-B14F-4D97-AF65-F5344CB8AC3E}">
        <p14:creationId xmlns:p14="http://schemas.microsoft.com/office/powerpoint/2010/main" val="187572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0E1AAD-CF1A-43DC-81E0-D7C0AE87CC4E}" type="datetimeFigureOut">
              <a:rPr lang="en-KE" smtClean="0"/>
              <a:t>13/02/2024</a:t>
            </a:fld>
            <a:endParaRPr lang="en-KE"/>
          </a:p>
        </p:txBody>
      </p:sp>
      <p:sp>
        <p:nvSpPr>
          <p:cNvPr id="5" name="Footer Placeholder 4"/>
          <p:cNvSpPr>
            <a:spLocks noGrp="1"/>
          </p:cNvSpPr>
          <p:nvPr>
            <p:ph type="ftr" sz="quarter" idx="11"/>
          </p:nvPr>
        </p:nvSpPr>
        <p:spPr/>
        <p:txBody>
          <a:bodyPr/>
          <a:lstStyle/>
          <a:p>
            <a:endParaRPr lang="en-K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588371-41EB-45FD-ABB8-96FDD0739F64}" type="slidenum">
              <a:rPr lang="en-KE" smtClean="0"/>
              <a:t>‹#›</a:t>
            </a:fld>
            <a:endParaRPr lang="en-KE"/>
          </a:p>
        </p:txBody>
      </p:sp>
    </p:spTree>
    <p:extLst>
      <p:ext uri="{BB962C8B-B14F-4D97-AF65-F5344CB8AC3E}">
        <p14:creationId xmlns:p14="http://schemas.microsoft.com/office/powerpoint/2010/main" val="186404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0E1AAD-CF1A-43DC-81E0-D7C0AE87CC4E}" type="datetimeFigureOut">
              <a:rPr lang="en-KE" smtClean="0"/>
              <a:t>13/02/2024</a:t>
            </a:fld>
            <a:endParaRPr lang="en-KE"/>
          </a:p>
        </p:txBody>
      </p:sp>
      <p:sp>
        <p:nvSpPr>
          <p:cNvPr id="6" name="Footer Placeholder 5"/>
          <p:cNvSpPr>
            <a:spLocks noGrp="1"/>
          </p:cNvSpPr>
          <p:nvPr>
            <p:ph type="ftr" sz="quarter" idx="11"/>
          </p:nvPr>
        </p:nvSpPr>
        <p:spPr/>
        <p:txBody>
          <a:bodyPr/>
          <a:lstStyle/>
          <a:p>
            <a:endParaRPr lang="en-K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E588371-41EB-45FD-ABB8-96FDD0739F64}" type="slidenum">
              <a:rPr lang="en-KE" smtClean="0"/>
              <a:t>‹#›</a:t>
            </a:fld>
            <a:endParaRPr lang="en-KE"/>
          </a:p>
        </p:txBody>
      </p:sp>
    </p:spTree>
    <p:extLst>
      <p:ext uri="{BB962C8B-B14F-4D97-AF65-F5344CB8AC3E}">
        <p14:creationId xmlns:p14="http://schemas.microsoft.com/office/powerpoint/2010/main" val="3914250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0E1AAD-CF1A-43DC-81E0-D7C0AE87CC4E}" type="datetimeFigureOut">
              <a:rPr lang="en-KE" smtClean="0"/>
              <a:t>13/02/2024</a:t>
            </a:fld>
            <a:endParaRPr lang="en-KE"/>
          </a:p>
        </p:txBody>
      </p:sp>
      <p:sp>
        <p:nvSpPr>
          <p:cNvPr id="8" name="Footer Placeholder 7"/>
          <p:cNvSpPr>
            <a:spLocks noGrp="1"/>
          </p:cNvSpPr>
          <p:nvPr>
            <p:ph type="ftr" sz="quarter" idx="11"/>
          </p:nvPr>
        </p:nvSpPr>
        <p:spPr/>
        <p:txBody>
          <a:bodyPr/>
          <a:lstStyle/>
          <a:p>
            <a:endParaRPr lang="en-K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E588371-41EB-45FD-ABB8-96FDD0739F64}" type="slidenum">
              <a:rPr lang="en-KE" smtClean="0"/>
              <a:t>‹#›</a:t>
            </a:fld>
            <a:endParaRPr lang="en-KE"/>
          </a:p>
        </p:txBody>
      </p:sp>
    </p:spTree>
    <p:extLst>
      <p:ext uri="{BB962C8B-B14F-4D97-AF65-F5344CB8AC3E}">
        <p14:creationId xmlns:p14="http://schemas.microsoft.com/office/powerpoint/2010/main" val="3917876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0E1AAD-CF1A-43DC-81E0-D7C0AE87CC4E}" type="datetimeFigureOut">
              <a:rPr lang="en-KE" smtClean="0"/>
              <a:t>13/02/2024</a:t>
            </a:fld>
            <a:endParaRPr lang="en-KE"/>
          </a:p>
        </p:txBody>
      </p:sp>
      <p:sp>
        <p:nvSpPr>
          <p:cNvPr id="4" name="Footer Placeholder 3"/>
          <p:cNvSpPr>
            <a:spLocks noGrp="1"/>
          </p:cNvSpPr>
          <p:nvPr>
            <p:ph type="ftr" sz="quarter" idx="11"/>
          </p:nvPr>
        </p:nvSpPr>
        <p:spPr/>
        <p:txBody>
          <a:bodyPr/>
          <a:lstStyle/>
          <a:p>
            <a:endParaRPr lang="en-K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E588371-41EB-45FD-ABB8-96FDD0739F64}" type="slidenum">
              <a:rPr lang="en-KE" smtClean="0"/>
              <a:t>‹#›</a:t>
            </a:fld>
            <a:endParaRPr lang="en-KE"/>
          </a:p>
        </p:txBody>
      </p:sp>
    </p:spTree>
    <p:extLst>
      <p:ext uri="{BB962C8B-B14F-4D97-AF65-F5344CB8AC3E}">
        <p14:creationId xmlns:p14="http://schemas.microsoft.com/office/powerpoint/2010/main" val="4255709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E1AAD-CF1A-43DC-81E0-D7C0AE87CC4E}" type="datetimeFigureOut">
              <a:rPr lang="en-KE" smtClean="0"/>
              <a:t>13/02/2024</a:t>
            </a:fld>
            <a:endParaRPr lang="en-KE"/>
          </a:p>
        </p:txBody>
      </p:sp>
      <p:sp>
        <p:nvSpPr>
          <p:cNvPr id="3" name="Footer Placeholder 2"/>
          <p:cNvSpPr>
            <a:spLocks noGrp="1"/>
          </p:cNvSpPr>
          <p:nvPr>
            <p:ph type="ftr" sz="quarter" idx="11"/>
          </p:nvPr>
        </p:nvSpPr>
        <p:spPr/>
        <p:txBody>
          <a:bodyPr/>
          <a:lstStyle/>
          <a:p>
            <a:endParaRPr lang="en-K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E588371-41EB-45FD-ABB8-96FDD0739F64}" type="slidenum">
              <a:rPr lang="en-KE" smtClean="0"/>
              <a:t>‹#›</a:t>
            </a:fld>
            <a:endParaRPr lang="en-KE"/>
          </a:p>
        </p:txBody>
      </p:sp>
    </p:spTree>
    <p:extLst>
      <p:ext uri="{BB962C8B-B14F-4D97-AF65-F5344CB8AC3E}">
        <p14:creationId xmlns:p14="http://schemas.microsoft.com/office/powerpoint/2010/main" val="3693341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0E1AAD-CF1A-43DC-81E0-D7C0AE87CC4E}" type="datetimeFigureOut">
              <a:rPr lang="en-KE" smtClean="0"/>
              <a:t>13/02/2024</a:t>
            </a:fld>
            <a:endParaRPr lang="en-KE"/>
          </a:p>
        </p:txBody>
      </p:sp>
      <p:sp>
        <p:nvSpPr>
          <p:cNvPr id="6" name="Footer Placeholder 5"/>
          <p:cNvSpPr>
            <a:spLocks noGrp="1"/>
          </p:cNvSpPr>
          <p:nvPr>
            <p:ph type="ftr" sz="quarter" idx="11"/>
          </p:nvPr>
        </p:nvSpPr>
        <p:spPr/>
        <p:txBody>
          <a:bodyPr/>
          <a:lstStyle/>
          <a:p>
            <a:endParaRPr lang="en-K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E588371-41EB-45FD-ABB8-96FDD0739F64}" type="slidenum">
              <a:rPr lang="en-KE" smtClean="0"/>
              <a:t>‹#›</a:t>
            </a:fld>
            <a:endParaRPr lang="en-KE"/>
          </a:p>
        </p:txBody>
      </p:sp>
    </p:spTree>
    <p:extLst>
      <p:ext uri="{BB962C8B-B14F-4D97-AF65-F5344CB8AC3E}">
        <p14:creationId xmlns:p14="http://schemas.microsoft.com/office/powerpoint/2010/main" val="2767592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0E1AAD-CF1A-43DC-81E0-D7C0AE87CC4E}" type="datetimeFigureOut">
              <a:rPr lang="en-KE" smtClean="0"/>
              <a:t>13/02/2024</a:t>
            </a:fld>
            <a:endParaRPr lang="en-KE"/>
          </a:p>
        </p:txBody>
      </p:sp>
      <p:sp>
        <p:nvSpPr>
          <p:cNvPr id="6" name="Footer Placeholder 5"/>
          <p:cNvSpPr>
            <a:spLocks noGrp="1"/>
          </p:cNvSpPr>
          <p:nvPr>
            <p:ph type="ftr" sz="quarter" idx="11"/>
          </p:nvPr>
        </p:nvSpPr>
        <p:spPr/>
        <p:txBody>
          <a:bodyPr/>
          <a:lstStyle/>
          <a:p>
            <a:endParaRPr lang="en-K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588371-41EB-45FD-ABB8-96FDD0739F64}" type="slidenum">
              <a:rPr lang="en-KE" smtClean="0"/>
              <a:t>‹#›</a:t>
            </a:fld>
            <a:endParaRPr lang="en-KE"/>
          </a:p>
        </p:txBody>
      </p:sp>
    </p:spTree>
    <p:extLst>
      <p:ext uri="{BB962C8B-B14F-4D97-AF65-F5344CB8AC3E}">
        <p14:creationId xmlns:p14="http://schemas.microsoft.com/office/powerpoint/2010/main" val="1494916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D0E1AAD-CF1A-43DC-81E0-D7C0AE87CC4E}" type="datetimeFigureOut">
              <a:rPr lang="en-KE" smtClean="0"/>
              <a:t>13/02/2024</a:t>
            </a:fld>
            <a:endParaRPr lang="en-K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K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E588371-41EB-45FD-ABB8-96FDD0739F64}" type="slidenum">
              <a:rPr lang="en-KE" smtClean="0"/>
              <a:t>‹#›</a:t>
            </a:fld>
            <a:endParaRPr lang="en-KE"/>
          </a:p>
        </p:txBody>
      </p:sp>
    </p:spTree>
    <p:extLst>
      <p:ext uri="{BB962C8B-B14F-4D97-AF65-F5344CB8AC3E}">
        <p14:creationId xmlns:p14="http://schemas.microsoft.com/office/powerpoint/2010/main" val="3126787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EF892-166E-4901-ADED-3FC466B43B93}"/>
              </a:ext>
            </a:extLst>
          </p:cNvPr>
          <p:cNvSpPr>
            <a:spLocks noGrp="1"/>
          </p:cNvSpPr>
          <p:nvPr>
            <p:ph type="ctrTitle"/>
          </p:nvPr>
        </p:nvSpPr>
        <p:spPr>
          <a:xfrm>
            <a:off x="202504" y="633206"/>
            <a:ext cx="11786991" cy="1183068"/>
          </a:xfrm>
        </p:spPr>
        <p:txBody>
          <a:bodyPr>
            <a:normAutofit fontScale="90000"/>
          </a:bodyPr>
          <a:lstStyle/>
          <a:p>
            <a:r>
              <a:rPr lang="en-US" dirty="0">
                <a:latin typeface="Times New Roman" panose="02020603050405020304" pitchFamily="18" charset="0"/>
                <a:cs typeface="Times New Roman" panose="02020603050405020304" pitchFamily="18" charset="0"/>
              </a:rPr>
              <a:t>WORKDAY ERP SYSTEM PRESENTATION </a:t>
            </a:r>
            <a:endParaRPr lang="en-KE"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D066FB2-5BDF-44E7-9193-0F31485C1446}"/>
              </a:ext>
            </a:extLst>
          </p:cNvPr>
          <p:cNvSpPr>
            <a:spLocks noGrp="1"/>
          </p:cNvSpPr>
          <p:nvPr>
            <p:ph type="subTitle" idx="1"/>
          </p:nvPr>
        </p:nvSpPr>
        <p:spPr>
          <a:xfrm>
            <a:off x="1816274" y="2354893"/>
            <a:ext cx="8876778" cy="3341318"/>
          </a:xfrm>
        </p:spPr>
        <p:txBody>
          <a:bodyPr/>
          <a:lstStyle/>
          <a:p>
            <a:pPr algn="l"/>
            <a:r>
              <a:rPr lang="en-US" dirty="0">
                <a:latin typeface="Times New Roman" panose="02020603050405020304" pitchFamily="18" charset="0"/>
                <a:cs typeface="Times New Roman" panose="02020603050405020304" pitchFamily="18" charset="0"/>
              </a:rPr>
              <a:t>GROUP MEMBERS</a:t>
            </a:r>
          </a:p>
          <a:p>
            <a:pPr marL="457200" indent="-457200" algn="l">
              <a:buFont typeface="+mj-lt"/>
              <a:buAutoNum type="arabicPeriod"/>
            </a:pPr>
            <a:r>
              <a:rPr lang="en-US" dirty="0">
                <a:latin typeface="Times New Roman" panose="02020603050405020304" pitchFamily="18" charset="0"/>
                <a:cs typeface="Times New Roman" panose="02020603050405020304" pitchFamily="18" charset="0"/>
              </a:rPr>
              <a:t>Benson Gathua – SCT222-0576/2021</a:t>
            </a:r>
          </a:p>
          <a:p>
            <a:pPr marL="457200" indent="-457200" algn="l">
              <a:buFont typeface="+mj-lt"/>
              <a:buAutoNum type="arabicPeriod"/>
            </a:pPr>
            <a:r>
              <a:rPr lang="en-US" dirty="0">
                <a:latin typeface="Times New Roman" panose="02020603050405020304" pitchFamily="18" charset="0"/>
                <a:cs typeface="Times New Roman" panose="02020603050405020304" pitchFamily="18" charset="0"/>
              </a:rPr>
              <a:t>Fredrick </a:t>
            </a:r>
            <a:r>
              <a:rPr lang="en-US" dirty="0" err="1">
                <a:latin typeface="Times New Roman" panose="02020603050405020304" pitchFamily="18" charset="0"/>
                <a:cs typeface="Times New Roman" panose="02020603050405020304" pitchFamily="18" charset="0"/>
              </a:rPr>
              <a:t>Mwendwa</a:t>
            </a:r>
            <a:r>
              <a:rPr lang="en-US" dirty="0">
                <a:latin typeface="Times New Roman" panose="02020603050405020304" pitchFamily="18" charset="0"/>
                <a:cs typeface="Times New Roman" panose="02020603050405020304" pitchFamily="18" charset="0"/>
              </a:rPr>
              <a:t> – SCT222-0134/2021</a:t>
            </a:r>
          </a:p>
          <a:p>
            <a:pPr marL="457200" indent="-457200" algn="l">
              <a:buFont typeface="+mj-lt"/>
              <a:buAutoNum type="arabicPeriod"/>
            </a:pPr>
            <a:r>
              <a:rPr lang="en-US" dirty="0">
                <a:latin typeface="Times New Roman" panose="02020603050405020304" pitchFamily="18" charset="0"/>
                <a:cs typeface="Times New Roman" panose="02020603050405020304" pitchFamily="18" charset="0"/>
              </a:rPr>
              <a:t>Nicholas </a:t>
            </a:r>
            <a:r>
              <a:rPr lang="en-US" dirty="0" err="1">
                <a:latin typeface="Times New Roman" panose="02020603050405020304" pitchFamily="18" charset="0"/>
                <a:cs typeface="Times New Roman" panose="02020603050405020304" pitchFamily="18" charset="0"/>
              </a:rPr>
              <a:t>Kiai</a:t>
            </a:r>
            <a:r>
              <a:rPr lang="en-US" dirty="0">
                <a:latin typeface="Times New Roman" panose="02020603050405020304" pitchFamily="18" charset="0"/>
                <a:cs typeface="Times New Roman" panose="02020603050405020304" pitchFamily="18" charset="0"/>
              </a:rPr>
              <a:t> – SCT222-0120/2021</a:t>
            </a:r>
          </a:p>
          <a:p>
            <a:pPr marL="457200" indent="-457200" algn="l">
              <a:buFont typeface="+mj-lt"/>
              <a:buAutoNum type="arabicPeriod"/>
            </a:pPr>
            <a:r>
              <a:rPr lang="en-US" dirty="0" err="1">
                <a:latin typeface="Times New Roman" panose="02020603050405020304" pitchFamily="18" charset="0"/>
                <a:cs typeface="Times New Roman" panose="02020603050405020304" pitchFamily="18" charset="0"/>
              </a:rPr>
              <a:t>Elkana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Kipkoech</a:t>
            </a:r>
            <a:r>
              <a:rPr lang="en-US" dirty="0">
                <a:latin typeface="Times New Roman" panose="02020603050405020304" pitchFamily="18" charset="0"/>
                <a:cs typeface="Times New Roman" panose="02020603050405020304" pitchFamily="18" charset="0"/>
              </a:rPr>
              <a:t> – SCT222-0162/2021</a:t>
            </a:r>
          </a:p>
        </p:txBody>
      </p:sp>
    </p:spTree>
    <p:extLst>
      <p:ext uri="{BB962C8B-B14F-4D97-AF65-F5344CB8AC3E}">
        <p14:creationId xmlns:p14="http://schemas.microsoft.com/office/powerpoint/2010/main" val="212474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9D0D7-6AD1-4A20-91C5-E1A49171C0B3}"/>
              </a:ext>
            </a:extLst>
          </p:cNvPr>
          <p:cNvSpPr>
            <a:spLocks noGrp="1"/>
          </p:cNvSpPr>
          <p:nvPr>
            <p:ph type="title"/>
          </p:nvPr>
        </p:nvSpPr>
        <p:spPr>
          <a:xfrm>
            <a:off x="1528213" y="631469"/>
            <a:ext cx="9625670" cy="728701"/>
          </a:xfrm>
        </p:spPr>
        <p:txBody>
          <a:bodyPr/>
          <a:lstStyle/>
          <a:p>
            <a:r>
              <a:rPr lang="en-US" dirty="0">
                <a:latin typeface="Times New Roman" panose="02020603050405020304" pitchFamily="18" charset="0"/>
                <a:cs typeface="Times New Roman" panose="02020603050405020304" pitchFamily="18" charset="0"/>
              </a:rPr>
              <a:t>What exatly is Workday ERP System?</a:t>
            </a:r>
            <a:endParaRPr lang="en-K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20421B-89CE-4088-994E-5FFF04CFF056}"/>
              </a:ext>
            </a:extLst>
          </p:cNvPr>
          <p:cNvSpPr>
            <a:spLocks noGrp="1"/>
          </p:cNvSpPr>
          <p:nvPr>
            <p:ph idx="1"/>
          </p:nvPr>
        </p:nvSpPr>
        <p:spPr>
          <a:xfrm>
            <a:off x="951978" y="1540701"/>
            <a:ext cx="10552634" cy="4923824"/>
          </a:xfrm>
        </p:spPr>
        <p:txBody>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Workday ERP system is an American cloud-based ERP system that offers services like financial management, human capital management and student information system (which came later on) as a software vendor. It is also a public company.</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Workday is a cloud-based human capital management solution that integrates with various business applications. It allows companies to manage all aspects of their organization from recruitment and onboarding processes to performance management and compensation programs, all in one place.</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Workday follows the principle of people-first approach, meaning that even though they have incorporated AI and ML(Machine Learning) into their system, they still have policies that ensure ethical use of AI and ML.</a:t>
            </a:r>
          </a:p>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They collaborate between key stakeholders to ensure that the technology created creates equality, creation of job opportunities and serve societal progress. This creates a medium for enterprise growth and innovation within the enterprise as well.</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They also provide real time insights and therefore ensure that decision making is done at a faster process, it’s informative and therefore, bringing effectiveness within the organization.</a:t>
            </a:r>
          </a:p>
          <a:p>
            <a:r>
              <a:rPr lang="en-US" kern="100" dirty="0">
                <a:latin typeface="Times New Roman" panose="02020603050405020304" pitchFamily="18" charset="0"/>
                <a:ea typeface="Calibri" panose="020F0502020204030204" pitchFamily="34" charset="0"/>
                <a:cs typeface="Times New Roman" panose="02020603050405020304" pitchFamily="18" charset="0"/>
              </a:rPr>
              <a:t>It also deploys Software as a Service (SaaS), which are cloud-based services offered by systems that use the cloud. </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57474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ADE24-9D29-4F87-9DD2-2EFAC6DE470E}"/>
              </a:ext>
            </a:extLst>
          </p:cNvPr>
          <p:cNvSpPr>
            <a:spLocks noGrp="1"/>
          </p:cNvSpPr>
          <p:nvPr>
            <p:ph type="title"/>
          </p:nvPr>
        </p:nvSpPr>
        <p:spPr>
          <a:xfrm>
            <a:off x="1640156" y="325517"/>
            <a:ext cx="9864456" cy="1280890"/>
          </a:xfrm>
        </p:spPr>
        <p:txBody>
          <a:bodyPr/>
          <a:lstStyle/>
          <a:p>
            <a:r>
              <a:rPr lang="en-US" dirty="0">
                <a:latin typeface="Times New Roman" panose="02020603050405020304" pitchFamily="18" charset="0"/>
                <a:cs typeface="Times New Roman" panose="02020603050405020304" pitchFamily="18" charset="0"/>
              </a:rPr>
              <a:t>SERVICES OFFERED BY WORKDAY ERP SYSTEM</a:t>
            </a:r>
            <a:endParaRPr lang="en-K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BC2714-2E10-461F-B74F-4D363FA74FF8}"/>
              </a:ext>
            </a:extLst>
          </p:cNvPr>
          <p:cNvSpPr>
            <a:spLocks noGrp="1"/>
          </p:cNvSpPr>
          <p:nvPr>
            <p:ph idx="1"/>
          </p:nvPr>
        </p:nvSpPr>
        <p:spPr>
          <a:xfrm>
            <a:off x="977030" y="1754688"/>
            <a:ext cx="10527582" cy="4458222"/>
          </a:xfrm>
        </p:spPr>
        <p:txBody>
          <a:bodyPr/>
          <a:lstStyle/>
          <a:p>
            <a:pPr marL="342900" lvl="0" indent="-342900">
              <a:lnSpc>
                <a:spcPct val="107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Human capital management (HCM) – Workday system includes features that manage employee data, payroll benefits, talent acquisition, performance management among others. This is geared towards efficiency within the workplace.</a:t>
            </a:r>
            <a:endParaRPr lang="en-KE"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Financial management – provides organizations with tools for financial planning, accounting and analytics of their finances to ensure proper management of finances. This is geared towards better accountability of the finances.</a:t>
            </a:r>
            <a:endParaRPr lang="en-KE"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Planning – Workday’s planning solutions towards human resources, finances and operations ensure that the organizations can collaborate, create and execute efficient and reliable business plans that will ensure growth as well as innovation within the organization.</a:t>
            </a:r>
            <a:endParaRPr lang="en-KE"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Enterprise Resource Planning – this creates means of integration of the systems within the organization and ensures that the systems are able to communicate with one another, thus creating a reliable and efficient system, saving on storage space, since it is a system that is cloud-based.</a:t>
            </a:r>
            <a:endParaRPr lang="en-KE"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069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9845D-F45F-4790-BF88-9F0A056DA1DD}"/>
              </a:ext>
            </a:extLst>
          </p:cNvPr>
          <p:cNvSpPr>
            <a:spLocks noGrp="1"/>
          </p:cNvSpPr>
          <p:nvPr>
            <p:ph type="title"/>
          </p:nvPr>
        </p:nvSpPr>
        <p:spPr>
          <a:xfrm>
            <a:off x="1590728" y="451115"/>
            <a:ext cx="9567422" cy="1280890"/>
          </a:xfrm>
        </p:spPr>
        <p:txBody>
          <a:bodyPr/>
          <a:lstStyle/>
          <a:p>
            <a:r>
              <a:rPr lang="en-US" dirty="0">
                <a:latin typeface="Times New Roman" panose="02020603050405020304" pitchFamily="18" charset="0"/>
                <a:cs typeface="Times New Roman" panose="02020603050405020304" pitchFamily="18" charset="0"/>
              </a:rPr>
              <a:t>NICHE MARKET OF WORKDAY ERP SYSTEM</a:t>
            </a:r>
            <a:endParaRPr lang="en-K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205119-F231-4C82-AA3E-C9400E2D3046}"/>
              </a:ext>
            </a:extLst>
          </p:cNvPr>
          <p:cNvSpPr>
            <a:spLocks noGrp="1"/>
          </p:cNvSpPr>
          <p:nvPr>
            <p:ph idx="1"/>
          </p:nvPr>
        </p:nvSpPr>
        <p:spPr>
          <a:xfrm>
            <a:off x="1590728" y="2059459"/>
            <a:ext cx="9567421" cy="2710249"/>
          </a:xfrm>
        </p:spPr>
        <p:txBody>
          <a:bodyPr/>
          <a:lstStyle/>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Workday is used by a range of industries, but especially targets medium to large enterprises. </a:t>
            </a: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includes companies involved in fields such as technology, finance, healthcare, education etc. </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solutions are mainly tailored for companies who would like to monitor employee progress, streamline their HR and finance processes, enhance decision making and improve data visibility.</a:t>
            </a: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Such organizations want to keep up with the current digital and technological trends and also increase and improve efficiency within their organization as well.</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269976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8449-D07C-421A-A2DE-86B4C0C3B40B}"/>
              </a:ext>
            </a:extLst>
          </p:cNvPr>
          <p:cNvSpPr>
            <a:spLocks noGrp="1"/>
          </p:cNvSpPr>
          <p:nvPr>
            <p:ph type="title"/>
          </p:nvPr>
        </p:nvSpPr>
        <p:spPr>
          <a:xfrm>
            <a:off x="1640156" y="451115"/>
            <a:ext cx="9864456" cy="1280890"/>
          </a:xfrm>
        </p:spPr>
        <p:txBody>
          <a:bodyPr/>
          <a:lstStyle/>
          <a:p>
            <a:r>
              <a:rPr lang="en-US" dirty="0">
                <a:latin typeface="Times New Roman" panose="02020603050405020304" pitchFamily="18" charset="0"/>
                <a:cs typeface="Times New Roman" panose="02020603050405020304" pitchFamily="18" charset="0"/>
              </a:rPr>
              <a:t>ANALYTICS SUPPORTED BY WORKDAY ERP SYSTEM</a:t>
            </a:r>
            <a:endParaRPr lang="en-K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A8885B-3B77-48A5-878F-721860A9137C}"/>
              </a:ext>
            </a:extLst>
          </p:cNvPr>
          <p:cNvSpPr>
            <a:spLocks noGrp="1"/>
          </p:cNvSpPr>
          <p:nvPr>
            <p:ph idx="1"/>
          </p:nvPr>
        </p:nvSpPr>
        <p:spPr>
          <a:xfrm>
            <a:off x="1640156" y="1878227"/>
            <a:ext cx="9864456" cy="4032995"/>
          </a:xfrm>
        </p:spPr>
        <p:txBody>
          <a:bodyPr/>
          <a:lstStyle/>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Workday ERP system provides a wide range of analytics and reporting capabilities, providing details to ensure that the process of decision making seamless, and within the syste</a:t>
            </a:r>
            <a:r>
              <a:rPr lang="en-US" kern="100" dirty="0">
                <a:latin typeface="Times New Roman" panose="02020603050405020304" pitchFamily="18" charset="0"/>
                <a:ea typeface="Calibri" panose="020F0502020204030204" pitchFamily="34" charset="0"/>
                <a:cs typeface="Times New Roman" panose="02020603050405020304" pitchFamily="18" charset="0"/>
              </a:rPr>
              <a:t>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providing real-time insights, ensures there is availability as well as reliability.</a:t>
            </a: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system allows users to generate reports, data visualization and gain insights to the various business operations within the organization. </a:t>
            </a: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also makes it easier as it creates a complete, vivid picture of the organization’s operations, the finances, tacking of the employees’ progress. </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all accrues to ensuring that the decisions made are informed as well as they ensure the company improves on its growth and creates a conducive space for working and efficiency of the company as well as creating a competitive advantage over its competitors.</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364109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81B7-4614-46C0-AC44-2F0358556A31}"/>
              </a:ext>
            </a:extLst>
          </p:cNvPr>
          <p:cNvSpPr>
            <a:spLocks noGrp="1"/>
          </p:cNvSpPr>
          <p:nvPr>
            <p:ph type="title"/>
          </p:nvPr>
        </p:nvSpPr>
        <p:spPr>
          <a:xfrm>
            <a:off x="1640156" y="500542"/>
            <a:ext cx="9864456" cy="895772"/>
          </a:xfrm>
        </p:spPr>
        <p:txBody>
          <a:bodyPr/>
          <a:lstStyle/>
          <a:p>
            <a:r>
              <a:rPr lang="en-US" dirty="0">
                <a:latin typeface="Times New Roman" panose="02020603050405020304" pitchFamily="18" charset="0"/>
                <a:cs typeface="Times New Roman" panose="02020603050405020304" pitchFamily="18" charset="0"/>
              </a:rPr>
              <a:t>SIZE OF WORKDAY ERP SYSTEM</a:t>
            </a:r>
            <a:endParaRPr lang="en-K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060CD3-4D66-47E0-B6BB-135E4AA8F2AB}"/>
              </a:ext>
            </a:extLst>
          </p:cNvPr>
          <p:cNvSpPr>
            <a:spLocks noGrp="1"/>
          </p:cNvSpPr>
          <p:nvPr>
            <p:ph idx="1"/>
          </p:nvPr>
        </p:nvSpPr>
        <p:spPr>
          <a:xfrm>
            <a:off x="1640156" y="1717589"/>
            <a:ext cx="9864456" cy="4193633"/>
          </a:xfrm>
        </p:spPr>
        <p:txBody>
          <a:bodyPr/>
          <a:lstStyle/>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size of Workday is highly dependent on the specific need of the organization. </a:t>
            </a: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serves a large consumer base consisting of multinational corporations, mid-sized companies as well as large organizations. </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market for the system continues to grow as more organizations are continuing to adopt cloud-based solutions to improve their operations, especially in the finance and HR as well as the planning sectors within the organization.</a:t>
            </a:r>
          </a:p>
          <a:p>
            <a:pPr>
              <a:lnSpc>
                <a:spcPct val="107000"/>
              </a:lnSpc>
              <a:spcAft>
                <a:spcPts val="800"/>
              </a:spcAft>
            </a:pPr>
            <a:r>
              <a:rPr lang="en-US" kern="100" dirty="0">
                <a:latin typeface="Times New Roman" panose="02020603050405020304" pitchFamily="18" charset="0"/>
                <a:ea typeface="Calibri" panose="020F0502020204030204" pitchFamily="34" charset="0"/>
                <a:cs typeface="Times New Roman" panose="02020603050405020304" pitchFamily="18" charset="0"/>
              </a:rPr>
              <a:t>Prices differ based on the size of the enterprise and for medium businesses with approximately 200 employees, may have prices ranging from $18000 to $31,0000. but for large enterprises with above 1000 employees, it may go as far as $81000</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1301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D2A8A-0551-4844-A4B2-3B03AD2A51DD}"/>
              </a:ext>
            </a:extLst>
          </p:cNvPr>
          <p:cNvSpPr>
            <a:spLocks noGrp="1"/>
          </p:cNvSpPr>
          <p:nvPr>
            <p:ph type="title"/>
          </p:nvPr>
        </p:nvSpPr>
        <p:spPr>
          <a:xfrm>
            <a:off x="1618735" y="2026555"/>
            <a:ext cx="9922947" cy="2804890"/>
          </a:xfrm>
        </p:spPr>
        <p:txBody>
          <a:bodyPr>
            <a:normAutofit/>
          </a:bodyPr>
          <a:lstStyle/>
          <a:p>
            <a:pPr algn="ctr"/>
            <a:r>
              <a:rPr lang="en-US" sz="7200" dirty="0">
                <a:latin typeface="Times New Roman" panose="02020603050405020304" pitchFamily="18" charset="0"/>
                <a:cs typeface="Times New Roman" panose="02020603050405020304" pitchFamily="18" charset="0"/>
              </a:rPr>
              <a:t>END OF PRESENTATION</a:t>
            </a:r>
            <a:endParaRPr lang="en-KE"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8193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flection">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TM03457452[[fn=Celestial]]</Template>
  <TotalTime>61</TotalTime>
  <Words>773</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Century Gothic</vt:lpstr>
      <vt:lpstr>Symbol</vt:lpstr>
      <vt:lpstr>Times New Roman</vt:lpstr>
      <vt:lpstr>Wingdings 3</vt:lpstr>
      <vt:lpstr>Wisp</vt:lpstr>
      <vt:lpstr>WORKDAY ERP SYSTEM PRESENTATION </vt:lpstr>
      <vt:lpstr>What exatly is Workday ERP System?</vt:lpstr>
      <vt:lpstr>SERVICES OFFERED BY WORKDAY ERP SYSTEM</vt:lpstr>
      <vt:lpstr>NICHE MARKET OF WORKDAY ERP SYSTEM</vt:lpstr>
      <vt:lpstr>ANALYTICS SUPPORTED BY WORKDAY ERP SYSTEM</vt:lpstr>
      <vt:lpstr>SIZE OF WORKDAY ERP SYSTEM</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WORKDAY ERP SYSTEM PRESENTATION </dc:title>
  <dc:creator>Benson Kiragu</dc:creator>
  <cp:lastModifiedBy>tanuikevin19@gmail.com</cp:lastModifiedBy>
  <cp:revision>8</cp:revision>
  <dcterms:created xsi:type="dcterms:W3CDTF">2024-02-12T10:54:13Z</dcterms:created>
  <dcterms:modified xsi:type="dcterms:W3CDTF">2024-02-13T06:48:18Z</dcterms:modified>
</cp:coreProperties>
</file>