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4" r:id="rId6"/>
    <p:sldId id="262" r:id="rId7"/>
    <p:sldId id="261"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269610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13534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012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360975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7645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12456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355579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72234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2823704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131592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BE3B85-B15D-48C7-B269-48042A702E67}"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24667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BE3B85-B15D-48C7-B269-48042A702E67}" type="datetimeFigureOut">
              <a:rPr lang="en-IN" smtClean="0"/>
              <a:t>19-10-2023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514100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BE3B85-B15D-48C7-B269-48042A702E67}"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48143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E3B85-B15D-48C7-B269-48042A702E67}" type="datetimeFigureOut">
              <a:rPr lang="en-IN" smtClean="0"/>
              <a:t>19-10-2023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212338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E3B85-B15D-48C7-B269-48042A702E67}"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357806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BE3B85-B15D-48C7-B269-48042A702E67}"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217350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BE3B85-B15D-48C7-B269-48042A702E67}" type="datetimeFigureOut">
              <a:rPr lang="en-IN" smtClean="0"/>
              <a:t>19-10-2023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612C8D-C727-490D-902B-9C9B491B028E}" type="slidenum">
              <a:rPr lang="en-IN" smtClean="0"/>
              <a:t>‹#›</a:t>
            </a:fld>
            <a:endParaRPr lang="en-IN"/>
          </a:p>
        </p:txBody>
      </p:sp>
    </p:spTree>
    <p:extLst>
      <p:ext uri="{BB962C8B-B14F-4D97-AF65-F5344CB8AC3E}">
        <p14:creationId xmlns:p14="http://schemas.microsoft.com/office/powerpoint/2010/main" val="761902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0BA1-8B3C-40B1-A763-C975EE60F412}"/>
              </a:ext>
            </a:extLst>
          </p:cNvPr>
          <p:cNvSpPr>
            <a:spLocks noGrp="1"/>
          </p:cNvSpPr>
          <p:nvPr>
            <p:ph type="ctrTitle"/>
          </p:nvPr>
        </p:nvSpPr>
        <p:spPr>
          <a:xfrm>
            <a:off x="1162975" y="1160866"/>
            <a:ext cx="7679184" cy="872120"/>
          </a:xfrm>
        </p:spPr>
        <p:txBody>
          <a:bodyPr/>
          <a:lstStyle/>
          <a:p>
            <a:pPr algn="l"/>
            <a:r>
              <a:rPr lang="en-US" sz="4800" dirty="0"/>
              <a:t>IoT for Waste Management:</a:t>
            </a:r>
            <a:endParaRPr lang="en-IN" sz="4800" dirty="0"/>
          </a:p>
        </p:txBody>
      </p:sp>
      <p:sp>
        <p:nvSpPr>
          <p:cNvPr id="3" name="Subtitle 2">
            <a:extLst>
              <a:ext uri="{FF2B5EF4-FFF2-40B4-BE49-F238E27FC236}">
                <a16:creationId xmlns:a16="http://schemas.microsoft.com/office/drawing/2014/main" id="{42894650-DC86-4EFC-BE60-51449345AC43}"/>
              </a:ext>
            </a:extLst>
          </p:cNvPr>
          <p:cNvSpPr>
            <a:spLocks noGrp="1"/>
          </p:cNvSpPr>
          <p:nvPr>
            <p:ph type="subTitle" idx="1"/>
          </p:nvPr>
        </p:nvSpPr>
        <p:spPr>
          <a:xfrm>
            <a:off x="719092" y="4083728"/>
            <a:ext cx="5832628" cy="2432482"/>
          </a:xfrm>
        </p:spPr>
        <p:txBody>
          <a:bodyPr>
            <a:normAutofit lnSpcReduction="10000"/>
          </a:bodyPr>
          <a:lstStyle/>
          <a:p>
            <a:pPr algn="l"/>
            <a:endParaRPr lang="en-US" dirty="0"/>
          </a:p>
          <a:p>
            <a:pPr algn="l"/>
            <a:r>
              <a:rPr lang="en-IN" sz="3000" b="1" dirty="0">
                <a:solidFill>
                  <a:srgbClr val="0070C0"/>
                </a:solidFill>
                <a:latin typeface="Arial Rounded MT Bold" panose="020F0704030504030204" pitchFamily="34" charset="0"/>
              </a:rPr>
              <a:t>Tanuj Chaudhuri (AIML)</a:t>
            </a:r>
            <a:br>
              <a:rPr lang="en-IN" sz="3000" b="1" dirty="0">
                <a:solidFill>
                  <a:srgbClr val="0070C0"/>
                </a:solidFill>
                <a:latin typeface="Arial Rounded MT Bold" panose="020F0704030504030204" pitchFamily="34" charset="0"/>
              </a:rPr>
            </a:br>
            <a:r>
              <a:rPr lang="en-IN" sz="3000" b="1" dirty="0">
                <a:solidFill>
                  <a:srgbClr val="0070C0"/>
                </a:solidFill>
                <a:latin typeface="Arial Rounded MT Bold" panose="020F0704030504030204" pitchFamily="34" charset="0"/>
              </a:rPr>
              <a:t>Ambar Roy (AIML)</a:t>
            </a:r>
          </a:p>
          <a:p>
            <a:pPr algn="l"/>
            <a:r>
              <a:rPr lang="en-IN" sz="3000" b="1" dirty="0" err="1">
                <a:solidFill>
                  <a:srgbClr val="0070C0"/>
                </a:solidFill>
                <a:latin typeface="Arial Rounded MT Bold" panose="020F0704030504030204" pitchFamily="34" charset="0"/>
              </a:rPr>
              <a:t>Nilanjan</a:t>
            </a:r>
            <a:r>
              <a:rPr lang="en-IN" sz="3000" b="1" dirty="0">
                <a:solidFill>
                  <a:srgbClr val="0070C0"/>
                </a:solidFill>
                <a:latin typeface="Arial Rounded MT Bold" panose="020F0704030504030204" pitchFamily="34" charset="0"/>
              </a:rPr>
              <a:t> Bhattacharya (AIML)</a:t>
            </a:r>
          </a:p>
          <a:p>
            <a:pPr algn="l"/>
            <a:r>
              <a:rPr lang="en-IN" sz="3000" b="1" dirty="0" err="1">
                <a:solidFill>
                  <a:srgbClr val="0070C0"/>
                </a:solidFill>
                <a:latin typeface="Arial Rounded MT Bold" panose="020F0704030504030204" pitchFamily="34" charset="0"/>
              </a:rPr>
              <a:t>Tushsrika</a:t>
            </a:r>
            <a:r>
              <a:rPr lang="en-IN" sz="3000" b="1" dirty="0">
                <a:solidFill>
                  <a:srgbClr val="0070C0"/>
                </a:solidFill>
                <a:latin typeface="Arial Rounded MT Bold" panose="020F0704030504030204" pitchFamily="34" charset="0"/>
              </a:rPr>
              <a:t> Mandal (IOT CSBT)</a:t>
            </a:r>
          </a:p>
        </p:txBody>
      </p:sp>
      <p:sp>
        <p:nvSpPr>
          <p:cNvPr id="4" name="TextBox 3">
            <a:extLst>
              <a:ext uri="{FF2B5EF4-FFF2-40B4-BE49-F238E27FC236}">
                <a16:creationId xmlns:a16="http://schemas.microsoft.com/office/drawing/2014/main" id="{F5B3FE5E-48E9-9129-4C82-B5709EF66873}"/>
              </a:ext>
            </a:extLst>
          </p:cNvPr>
          <p:cNvSpPr txBox="1"/>
          <p:nvPr/>
        </p:nvSpPr>
        <p:spPr>
          <a:xfrm>
            <a:off x="6096000" y="2677292"/>
            <a:ext cx="3098307" cy="830997"/>
          </a:xfrm>
          <a:prstGeom prst="rect">
            <a:avLst/>
          </a:prstGeom>
          <a:noFill/>
        </p:spPr>
        <p:txBody>
          <a:bodyPr wrap="square" rtlCol="0">
            <a:spAutoFit/>
          </a:bodyPr>
          <a:lstStyle/>
          <a:p>
            <a:r>
              <a:rPr lang="en-US" sz="4800" dirty="0" err="1">
                <a:solidFill>
                  <a:srgbClr val="00B050"/>
                </a:solidFill>
              </a:rPr>
              <a:t>HackerLoL</a:t>
            </a:r>
            <a:endParaRPr lang="en-IN" sz="4800" dirty="0">
              <a:solidFill>
                <a:srgbClr val="00B050"/>
              </a:solidFill>
            </a:endParaRPr>
          </a:p>
        </p:txBody>
      </p:sp>
      <p:sp>
        <p:nvSpPr>
          <p:cNvPr id="5" name="TextBox 4">
            <a:extLst>
              <a:ext uri="{FF2B5EF4-FFF2-40B4-BE49-F238E27FC236}">
                <a16:creationId xmlns:a16="http://schemas.microsoft.com/office/drawing/2014/main" id="{2C5996A0-EB38-3F9C-97A0-F5EC34ABB3EC}"/>
              </a:ext>
            </a:extLst>
          </p:cNvPr>
          <p:cNvSpPr txBox="1"/>
          <p:nvPr/>
        </p:nvSpPr>
        <p:spPr>
          <a:xfrm>
            <a:off x="6356412" y="2288578"/>
            <a:ext cx="1074198" cy="369332"/>
          </a:xfrm>
          <a:prstGeom prst="rect">
            <a:avLst/>
          </a:prstGeom>
          <a:noFill/>
        </p:spPr>
        <p:txBody>
          <a:bodyPr wrap="square" rtlCol="0">
            <a:spAutoFit/>
          </a:bodyPr>
          <a:lstStyle/>
          <a:p>
            <a:r>
              <a:rPr lang="en-US" dirty="0"/>
              <a:t>By</a:t>
            </a:r>
            <a:endParaRPr lang="en-IN" dirty="0"/>
          </a:p>
        </p:txBody>
      </p:sp>
    </p:spTree>
    <p:extLst>
      <p:ext uri="{BB962C8B-B14F-4D97-AF65-F5344CB8AC3E}">
        <p14:creationId xmlns:p14="http://schemas.microsoft.com/office/powerpoint/2010/main" val="1770701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F6A-4DC7-948E-A192-6CB5E5BC3EEF}"/>
              </a:ext>
            </a:extLst>
          </p:cNvPr>
          <p:cNvSpPr>
            <a:spLocks noGrp="1"/>
          </p:cNvSpPr>
          <p:nvPr>
            <p:ph type="title"/>
          </p:nvPr>
        </p:nvSpPr>
        <p:spPr>
          <a:xfrm>
            <a:off x="3269614" y="2768600"/>
            <a:ext cx="8596668" cy="1320800"/>
          </a:xfrm>
        </p:spPr>
        <p:txBody>
          <a:bodyPr>
            <a:normAutofit/>
          </a:bodyPr>
          <a:lstStyle/>
          <a:p>
            <a:r>
              <a:rPr lang="en-US" sz="5400" dirty="0">
                <a:latin typeface="Mongolian Baiti" panose="03000500000000000000" pitchFamily="66" charset="0"/>
                <a:cs typeface="Mongolian Baiti" panose="03000500000000000000" pitchFamily="66" charset="0"/>
              </a:rPr>
              <a:t>THANK YOU</a:t>
            </a:r>
            <a:endParaRPr lang="en-IN" sz="5400"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39429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44B8-ECEE-42C4-878C-703C448811F1}"/>
              </a:ext>
            </a:extLst>
          </p:cNvPr>
          <p:cNvSpPr>
            <a:spLocks noGrp="1"/>
          </p:cNvSpPr>
          <p:nvPr>
            <p:ph type="title"/>
          </p:nvPr>
        </p:nvSpPr>
        <p:spPr>
          <a:xfrm>
            <a:off x="807868" y="514905"/>
            <a:ext cx="9265124" cy="4414639"/>
          </a:xfrm>
        </p:spPr>
        <p:txBody>
          <a:bodyPr anchor="ctr">
            <a:normAutofit/>
          </a:bodyPr>
          <a:lstStyle/>
          <a:p>
            <a:pPr>
              <a:lnSpc>
                <a:spcPct val="107000"/>
              </a:lnSpc>
              <a:spcAft>
                <a:spcPts val="800"/>
              </a:spcAft>
            </a:pPr>
            <a:r>
              <a:rPr lang="en-US" dirty="0"/>
              <a:t>Introduction:-</a:t>
            </a:r>
            <a:br>
              <a:rPr lang="en-US" dirty="0"/>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i="0" dirty="0">
                <a:solidFill>
                  <a:schemeClr val="tx1">
                    <a:lumMod val="85000"/>
                    <a:lumOff val="15000"/>
                  </a:schemeClr>
                </a:solidFill>
                <a:effectLst/>
                <a:latin typeface="Google Sans"/>
              </a:rPr>
              <a:t>A waste management system or waste disposal is a streamlined process that organizations use to</a:t>
            </a:r>
            <a:br>
              <a:rPr lang="en-US" sz="1800" b="0" i="0" dirty="0">
                <a:solidFill>
                  <a:schemeClr val="tx1">
                    <a:lumMod val="85000"/>
                    <a:lumOff val="15000"/>
                  </a:schemeClr>
                </a:solidFill>
                <a:effectLst/>
                <a:latin typeface="Google Sans"/>
              </a:rPr>
            </a:br>
            <a:r>
              <a:rPr lang="en-US" sz="1800" b="0" i="0" dirty="0">
                <a:solidFill>
                  <a:schemeClr val="tx1">
                    <a:lumMod val="85000"/>
                    <a:lumOff val="15000"/>
                  </a:schemeClr>
                </a:solidFill>
                <a:effectLst/>
                <a:latin typeface="Google Sans"/>
              </a:rPr>
              <a:t> dispose of, reduce, reuse, and prevent waste. It is an approach where companies implement</a:t>
            </a:r>
            <a:br>
              <a:rPr lang="en-US" sz="1800" b="0" i="0" dirty="0">
                <a:solidFill>
                  <a:schemeClr val="tx1">
                    <a:lumMod val="85000"/>
                    <a:lumOff val="15000"/>
                  </a:schemeClr>
                </a:solidFill>
                <a:effectLst/>
                <a:latin typeface="Google Sans"/>
              </a:rPr>
            </a:br>
            <a:r>
              <a:rPr lang="en-US" sz="1800" b="0" i="0" dirty="0">
                <a:solidFill>
                  <a:schemeClr val="tx1">
                    <a:lumMod val="85000"/>
                    <a:lumOff val="15000"/>
                  </a:schemeClr>
                </a:solidFill>
                <a:effectLst/>
                <a:latin typeface="Google Sans"/>
              </a:rPr>
              <a:t>comprehensive strategies to efficiently manage wastes from their origin until their final disposal</a:t>
            </a:r>
            <a:r>
              <a:rPr lang="en-US" sz="1800" b="0" i="0" dirty="0">
                <a:solidFill>
                  <a:srgbClr val="BDC1C6"/>
                </a:solidFill>
                <a:effectLst/>
                <a:latin typeface="Google Sans"/>
              </a:rPr>
              <a:t>.</a:t>
            </a:r>
            <a:endParaRPr lang="en-IN" sz="1800" dirty="0"/>
          </a:p>
        </p:txBody>
      </p:sp>
    </p:spTree>
    <p:extLst>
      <p:ext uri="{BB962C8B-B14F-4D97-AF65-F5344CB8AC3E}">
        <p14:creationId xmlns:p14="http://schemas.microsoft.com/office/powerpoint/2010/main" val="164433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4AB1-6FFB-44A3-9BC3-E452A910AFB2}"/>
              </a:ext>
            </a:extLst>
          </p:cNvPr>
          <p:cNvSpPr>
            <a:spLocks noGrp="1"/>
          </p:cNvSpPr>
          <p:nvPr>
            <p:ph type="title"/>
          </p:nvPr>
        </p:nvSpPr>
        <p:spPr>
          <a:xfrm>
            <a:off x="854888" y="1473692"/>
            <a:ext cx="8892794" cy="3515557"/>
          </a:xfrm>
        </p:spPr>
        <p:txBody>
          <a:bodyPr anchor="ctr">
            <a:noAutofit/>
          </a:bodyPr>
          <a:lstStyle/>
          <a:p>
            <a:pPr>
              <a:lnSpc>
                <a:spcPct val="107000"/>
              </a:lnSpc>
              <a:spcAft>
                <a:spcPts val="800"/>
              </a:spcAft>
            </a:pPr>
            <a:r>
              <a:rPr lang="en-US" sz="5400" dirty="0"/>
              <a:t>Objective:-</a:t>
            </a:r>
            <a:br>
              <a:rPr lang="en-US" sz="5400" dirty="0"/>
            </a:br>
            <a:br>
              <a:rPr lang="en-US" sz="3200" dirty="0"/>
            </a:br>
            <a:r>
              <a:rPr lang="en-IN" sz="3200" dirty="0">
                <a:effectLst/>
                <a:latin typeface="Candara" panose="020E0502030303020204" pitchFamily="34" charset="0"/>
                <a:ea typeface="Calibri" panose="020F0502020204030204" pitchFamily="34" charset="0"/>
                <a:cs typeface="Times New Roman" panose="02020603050405020304" pitchFamily="18" charset="0"/>
              </a:rPr>
              <a:t>- </a:t>
            </a:r>
            <a:r>
              <a:rPr lang="en-US" sz="3200" i="0" cap="all" dirty="0">
                <a:solidFill>
                  <a:srgbClr val="323232"/>
                </a:solidFill>
                <a:effectLst/>
                <a:latin typeface="Candara" panose="020E0502030303020204" pitchFamily="34" charset="0"/>
              </a:rPr>
              <a:t>MINIMIZE THE PRODUCTION OF WASTE</a:t>
            </a:r>
            <a:br>
              <a:rPr lang="en-US" sz="3200" i="0" cap="all" dirty="0">
                <a:solidFill>
                  <a:srgbClr val="323232"/>
                </a:solidFill>
                <a:effectLst/>
                <a:latin typeface="Candara" panose="020E0502030303020204" pitchFamily="34" charset="0"/>
              </a:rPr>
            </a:br>
            <a:r>
              <a:rPr lang="en-IN" sz="3200" dirty="0">
                <a:effectLst/>
                <a:latin typeface="Candara" panose="020E0502030303020204" pitchFamily="34" charset="0"/>
                <a:ea typeface="Calibri" panose="020F0502020204030204" pitchFamily="34" charset="0"/>
                <a:cs typeface="Times New Roman" panose="02020603050405020304" pitchFamily="18" charset="0"/>
              </a:rPr>
              <a:t>- </a:t>
            </a:r>
            <a:r>
              <a:rPr lang="en-IN" sz="3200" i="0" cap="all" dirty="0">
                <a:solidFill>
                  <a:srgbClr val="323232"/>
                </a:solidFill>
                <a:effectLst/>
                <a:latin typeface="Candara" panose="020E0502030303020204" pitchFamily="34" charset="0"/>
              </a:rPr>
              <a:t>REDUCE POLLUTION EFFECTS</a:t>
            </a:r>
            <a:br>
              <a:rPr lang="en-IN" sz="3200" dirty="0">
                <a:effectLst/>
                <a:latin typeface="Candara" panose="020E0502030303020204" pitchFamily="34" charset="0"/>
                <a:ea typeface="Calibri" panose="020F0502020204030204" pitchFamily="34" charset="0"/>
                <a:cs typeface="Times New Roman" panose="02020603050405020304" pitchFamily="18" charset="0"/>
              </a:rPr>
            </a:br>
            <a:r>
              <a:rPr lang="en-IN" sz="3200" dirty="0">
                <a:effectLst/>
                <a:latin typeface="Candara" panose="020E0502030303020204" pitchFamily="34" charset="0"/>
                <a:ea typeface="Calibri" panose="020F0502020204030204" pitchFamily="34" charset="0"/>
                <a:cs typeface="Times New Roman" panose="02020603050405020304" pitchFamily="18" charset="0"/>
              </a:rPr>
              <a:t>- </a:t>
            </a:r>
            <a:r>
              <a:rPr lang="en-IN" sz="3200" i="0" cap="all" dirty="0">
                <a:solidFill>
                  <a:srgbClr val="323232"/>
                </a:solidFill>
                <a:effectLst/>
                <a:latin typeface="Candara" panose="020E0502030303020204" pitchFamily="34" charset="0"/>
              </a:rPr>
              <a:t>PROTECT GROUNDWATER SOURCES</a:t>
            </a:r>
            <a:br>
              <a:rPr lang="en-IN" sz="3200" i="0" cap="all" dirty="0">
                <a:solidFill>
                  <a:srgbClr val="323232"/>
                </a:solidFill>
                <a:effectLst/>
                <a:latin typeface="Candara" panose="020E0502030303020204" pitchFamily="34" charset="0"/>
              </a:rPr>
            </a:br>
            <a:r>
              <a:rPr lang="en-IN" sz="3200" dirty="0">
                <a:effectLst/>
                <a:latin typeface="Candara" panose="020E0502030303020204" pitchFamily="34" charset="0"/>
                <a:ea typeface="Calibri" panose="020F0502020204030204" pitchFamily="34" charset="0"/>
                <a:cs typeface="Times New Roman" panose="02020603050405020304" pitchFamily="18" charset="0"/>
              </a:rPr>
              <a:t>- </a:t>
            </a:r>
            <a:r>
              <a:rPr lang="en-IN" sz="3200" i="0" cap="all" dirty="0">
                <a:solidFill>
                  <a:srgbClr val="323232"/>
                </a:solidFill>
                <a:effectLst/>
                <a:latin typeface="Candara" panose="020E0502030303020204" pitchFamily="34" charset="0"/>
              </a:rPr>
              <a:t>PROMOTE PUBLIC AWARENESS</a:t>
            </a:r>
            <a:br>
              <a:rPr lang="en-IN" sz="3200" i="0" cap="all" dirty="0">
                <a:solidFill>
                  <a:srgbClr val="323232"/>
                </a:solidFill>
                <a:effectLst/>
                <a:latin typeface="Candara" panose="020E0502030303020204" pitchFamily="34" charset="0"/>
              </a:rPr>
            </a:br>
            <a:endParaRPr lang="en-IN" sz="3200" dirty="0">
              <a:latin typeface="Candara" panose="020E0502030303020204" pitchFamily="34" charset="0"/>
            </a:endParaRPr>
          </a:p>
        </p:txBody>
      </p:sp>
    </p:spTree>
    <p:extLst>
      <p:ext uri="{BB962C8B-B14F-4D97-AF65-F5344CB8AC3E}">
        <p14:creationId xmlns:p14="http://schemas.microsoft.com/office/powerpoint/2010/main" val="13499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5D4B-48BC-4A84-B8C0-228FA4D99739}"/>
              </a:ext>
            </a:extLst>
          </p:cNvPr>
          <p:cNvSpPr>
            <a:spLocks noGrp="1"/>
          </p:cNvSpPr>
          <p:nvPr>
            <p:ph type="title"/>
          </p:nvPr>
        </p:nvSpPr>
        <p:spPr>
          <a:xfrm>
            <a:off x="677334" y="932328"/>
            <a:ext cx="8596668" cy="5235389"/>
          </a:xfrm>
        </p:spPr>
        <p:txBody>
          <a:bodyPr>
            <a:normAutofit/>
          </a:bodyPr>
          <a:lstStyle/>
          <a:p>
            <a:pPr algn="l"/>
            <a:r>
              <a:rPr lang="en-US" dirty="0"/>
              <a:t>Importance:-</a:t>
            </a:r>
            <a:br>
              <a:rPr lang="en-US" dirty="0"/>
            </a:br>
            <a:br>
              <a:rPr lang="en-US" dirty="0"/>
            </a:br>
            <a:r>
              <a:rPr lang="en-US" sz="2000" b="0" i="0" dirty="0">
                <a:solidFill>
                  <a:srgbClr val="000000"/>
                </a:solidFill>
                <a:effectLst/>
                <a:latin typeface="Candara" panose="020E0502030303020204" pitchFamily="34" charset="0"/>
              </a:rPr>
              <a:t>Waste management reduces the effect of waste on the environment, health, and so on. It can also help reuse or recycle resources, such as; paper, cans, glass, and so on. There is various type of waste management that include the disposal of solid, liquid, gaseous, or hazardous substances.</a:t>
            </a:r>
            <a:br>
              <a:rPr lang="en-US" sz="2000" b="0" i="0" dirty="0">
                <a:solidFill>
                  <a:srgbClr val="000000"/>
                </a:solidFill>
                <a:effectLst/>
                <a:latin typeface="Candara" panose="020E0502030303020204" pitchFamily="34" charset="0"/>
              </a:rPr>
            </a:br>
            <a:r>
              <a:rPr lang="en-US" sz="2000" b="0" i="0" dirty="0">
                <a:solidFill>
                  <a:srgbClr val="000000"/>
                </a:solidFill>
                <a:effectLst/>
                <a:latin typeface="Candara" panose="020E0502030303020204" pitchFamily="34" charset="0"/>
              </a:rPr>
              <a:t>There are many things that need to be taken into consideration when discussing waste management, such as disposal methods, recycling methods, avoidance and reduction methods, and transportation of waste. The process of waste management involves treating solid and liquid waste. During the treatment, it also offers a variety of solutions for recycling items that aren’t </a:t>
            </a:r>
            <a:r>
              <a:rPr lang="en-US" sz="2000" b="0" i="0" dirty="0" err="1">
                <a:solidFill>
                  <a:srgbClr val="000000"/>
                </a:solidFill>
                <a:effectLst/>
                <a:latin typeface="Candara" panose="020E0502030303020204" pitchFamily="34" charset="0"/>
              </a:rPr>
              <a:t>categorised</a:t>
            </a:r>
            <a:r>
              <a:rPr lang="en-US" sz="2000" b="0" i="0" dirty="0">
                <a:solidFill>
                  <a:srgbClr val="000000"/>
                </a:solidFill>
                <a:effectLst/>
                <a:latin typeface="Candara" panose="020E0502030303020204" pitchFamily="34" charset="0"/>
              </a:rPr>
              <a:t> as trash.</a:t>
            </a:r>
            <a:br>
              <a:rPr lang="en-US" sz="2000" b="0" i="0" dirty="0">
                <a:solidFill>
                  <a:srgbClr val="000000"/>
                </a:solidFill>
                <a:effectLst/>
                <a:latin typeface="Candara" panose="020E0502030303020204" pitchFamily="34" charset="0"/>
              </a:rPr>
            </a:br>
            <a:endParaRPr lang="en-IN" sz="2000" dirty="0">
              <a:solidFill>
                <a:srgbClr val="7030A0"/>
              </a:solidFill>
              <a:latin typeface="Candara" panose="020E0502030303020204" pitchFamily="34" charset="0"/>
            </a:endParaRPr>
          </a:p>
        </p:txBody>
      </p:sp>
    </p:spTree>
    <p:extLst>
      <p:ext uri="{BB962C8B-B14F-4D97-AF65-F5344CB8AC3E}">
        <p14:creationId xmlns:p14="http://schemas.microsoft.com/office/powerpoint/2010/main" val="77160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C763-93E8-4B90-995B-2C0B0D62A0EB}"/>
              </a:ext>
            </a:extLst>
          </p:cNvPr>
          <p:cNvSpPr>
            <a:spLocks noGrp="1"/>
          </p:cNvSpPr>
          <p:nvPr>
            <p:ph type="title"/>
          </p:nvPr>
        </p:nvSpPr>
        <p:spPr>
          <a:xfrm>
            <a:off x="677334" y="905434"/>
            <a:ext cx="8596668" cy="4159625"/>
          </a:xfrm>
        </p:spPr>
        <p:txBody>
          <a:bodyPr>
            <a:normAutofit/>
          </a:bodyPr>
          <a:lstStyle/>
          <a:p>
            <a:pPr>
              <a:lnSpc>
                <a:spcPct val="107000"/>
              </a:lnSpc>
              <a:spcAft>
                <a:spcPts val="800"/>
              </a:spcAft>
            </a:pPr>
            <a:r>
              <a:rPr lang="en-IN" b="1" i="0" dirty="0">
                <a:effectLst/>
                <a:latin typeface="Söhne"/>
              </a:rPr>
              <a:t>Data Collection and Analysis:-</a:t>
            </a:r>
            <a:br>
              <a:rPr lang="en-IN" b="1" i="0" dirty="0">
                <a:effectLst/>
                <a:latin typeface="Söhne"/>
              </a:rPr>
            </a:br>
            <a:br>
              <a:rPr lang="en-IN" b="1" i="0" dirty="0">
                <a:effectLst/>
                <a:latin typeface="Söhne"/>
              </a:rPr>
            </a:br>
            <a:r>
              <a:rPr lang="en-IN" sz="2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Admin can add</a:t>
            </a:r>
            <a:r>
              <a:rPr lang="en-IN" sz="2800" dirty="0">
                <a:solidFill>
                  <a:schemeClr val="tx1"/>
                </a:solidFill>
                <a:latin typeface="Candara" panose="020E0502030303020204" pitchFamily="34" charset="0"/>
                <a:ea typeface="Calibri" panose="020F0502020204030204" pitchFamily="34" charset="0"/>
                <a:cs typeface="Times New Roman" panose="02020603050405020304" pitchFamily="18" charset="0"/>
              </a:rPr>
              <a:t> and</a:t>
            </a:r>
            <a:r>
              <a:rPr lang="en-IN" sz="2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modify data related to waste management across different cities.</a:t>
            </a:r>
            <a:br>
              <a:rPr lang="en-IN" sz="2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r>
              <a:rPr lang="en-IN" sz="2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Admin can rate the cities.</a:t>
            </a:r>
            <a:br>
              <a:rPr lang="en-IN" sz="2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r>
              <a:rPr lang="en-IN" sz="2800" dirty="0">
                <a:solidFill>
                  <a:schemeClr val="tx1"/>
                </a:solidFill>
                <a:latin typeface="Candara" panose="020E0502030303020204" pitchFamily="34" charset="0"/>
                <a:ea typeface="Calibri" panose="020F0502020204030204" pitchFamily="34" charset="0"/>
                <a:cs typeface="Times New Roman" panose="02020603050405020304" pitchFamily="18" charset="0"/>
              </a:rPr>
              <a:t> </a:t>
            </a:r>
            <a:endParaRPr lang="en-IN" sz="2800" dirty="0">
              <a:solidFill>
                <a:schemeClr val="tx1"/>
              </a:solidFill>
              <a:latin typeface="Candara" panose="020E0502030303020204" pitchFamily="34" charset="0"/>
            </a:endParaRPr>
          </a:p>
        </p:txBody>
      </p:sp>
    </p:spTree>
    <p:extLst>
      <p:ext uri="{BB962C8B-B14F-4D97-AF65-F5344CB8AC3E}">
        <p14:creationId xmlns:p14="http://schemas.microsoft.com/office/powerpoint/2010/main" val="2895026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2561-F9AA-4677-B0FB-8A9D22872881}"/>
              </a:ext>
            </a:extLst>
          </p:cNvPr>
          <p:cNvSpPr>
            <a:spLocks noGrp="1"/>
          </p:cNvSpPr>
          <p:nvPr>
            <p:ph type="title"/>
          </p:nvPr>
        </p:nvSpPr>
        <p:spPr>
          <a:xfrm>
            <a:off x="677334" y="1039905"/>
            <a:ext cx="8596668" cy="5253319"/>
          </a:xfrm>
        </p:spPr>
        <p:txBody>
          <a:bodyPr>
            <a:normAutofit/>
          </a:bodyPr>
          <a:lstStyle/>
          <a:p>
            <a:pPr>
              <a:lnSpc>
                <a:spcPct val="107000"/>
              </a:lnSpc>
              <a:spcAft>
                <a:spcPts val="800"/>
              </a:spcAft>
            </a:pPr>
            <a:r>
              <a:rPr lang="en-US" dirty="0"/>
              <a:t>Technology Used:-</a:t>
            </a:r>
            <a:br>
              <a:rPr lang="en-US" dirty="0"/>
            </a:br>
            <a:br>
              <a:rPr lang="en-US" dirty="0"/>
            </a:br>
            <a:r>
              <a:rPr lang="en-US" sz="2800" dirty="0">
                <a:solidFill>
                  <a:schemeClr val="tx1"/>
                </a:solidFill>
                <a:latin typeface="Candara" panose="020E0502030303020204" pitchFamily="34" charset="0"/>
              </a:rPr>
              <a:t>Software:-</a:t>
            </a:r>
            <a:b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Scripting language for backend development</a:t>
            </a:r>
            <a:r>
              <a:rPr lang="en-IN" sz="180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JavaScript.</a:t>
            </a:r>
            <a:b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Front-end development: HTML, CSS, JavaScript.</a:t>
            </a:r>
            <a:b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b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r>
              <a:rPr lang="en-US" sz="2800" dirty="0">
                <a:solidFill>
                  <a:schemeClr val="tx1"/>
                </a:solidFill>
                <a:latin typeface="Candara" panose="020E0502030303020204" pitchFamily="34" charset="0"/>
                <a:ea typeface="Calibri" panose="020F0502020204030204" pitchFamily="34" charset="0"/>
                <a:cs typeface="Times New Roman" panose="02020603050405020304" pitchFamily="18" charset="0"/>
              </a:rPr>
              <a:t>Hardware</a:t>
            </a:r>
            <a:r>
              <a:rPr lang="en-US" sz="2800" dirty="0">
                <a:solidFill>
                  <a:schemeClr val="tx1"/>
                </a:solidFill>
                <a:latin typeface="Candara" panose="020E0502030303020204" pitchFamily="34" charset="0"/>
              </a:rPr>
              <a:t>:-</a:t>
            </a:r>
            <a:br>
              <a:rPr lang="en-US" sz="2800" dirty="0">
                <a:solidFill>
                  <a:schemeClr val="tx1"/>
                </a:solidFill>
                <a:latin typeface="Candara" panose="020E0502030303020204" pitchFamily="34" charset="0"/>
              </a:rPr>
            </a:br>
            <a: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Server for hosting the database.</a:t>
            </a:r>
            <a:b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Client devices (computers or tablets) for data input and retrieval.</a:t>
            </a:r>
            <a:b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b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endParaRPr lang="en-IN" dirty="0">
              <a:solidFill>
                <a:schemeClr val="tx1"/>
              </a:solidFill>
              <a:latin typeface="Candara" panose="020E0502030303020204" pitchFamily="34" charset="0"/>
            </a:endParaRPr>
          </a:p>
        </p:txBody>
      </p:sp>
    </p:spTree>
    <p:extLst>
      <p:ext uri="{BB962C8B-B14F-4D97-AF65-F5344CB8AC3E}">
        <p14:creationId xmlns:p14="http://schemas.microsoft.com/office/powerpoint/2010/main" val="192092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BC0-F328-403A-8D9D-B1E34F0AA293}"/>
              </a:ext>
            </a:extLst>
          </p:cNvPr>
          <p:cNvSpPr>
            <a:spLocks noGrp="1"/>
          </p:cNvSpPr>
          <p:nvPr>
            <p:ph type="title"/>
          </p:nvPr>
        </p:nvSpPr>
        <p:spPr>
          <a:xfrm>
            <a:off x="677334" y="789727"/>
            <a:ext cx="8596668" cy="1703294"/>
          </a:xfrm>
        </p:spPr>
        <p:txBody>
          <a:bodyPr/>
          <a:lstStyle/>
          <a:p>
            <a:r>
              <a:rPr lang="en-US" dirty="0"/>
              <a:t>Landing Page Interface:-</a:t>
            </a:r>
            <a:br>
              <a:rPr lang="en-US" dirty="0"/>
            </a:br>
            <a:endParaRPr lang="en-IN" dirty="0"/>
          </a:p>
        </p:txBody>
      </p:sp>
      <p:pic>
        <p:nvPicPr>
          <p:cNvPr id="7" name="Picture 6">
            <a:extLst>
              <a:ext uri="{FF2B5EF4-FFF2-40B4-BE49-F238E27FC236}">
                <a16:creationId xmlns:a16="http://schemas.microsoft.com/office/drawing/2014/main" id="{A06B4A38-1A87-2F9A-8D83-9BCA11154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490" y="1641374"/>
            <a:ext cx="7640511" cy="4706160"/>
          </a:xfrm>
          <a:prstGeom prst="rect">
            <a:avLst/>
          </a:prstGeom>
        </p:spPr>
      </p:pic>
    </p:spTree>
    <p:extLst>
      <p:ext uri="{BB962C8B-B14F-4D97-AF65-F5344CB8AC3E}">
        <p14:creationId xmlns:p14="http://schemas.microsoft.com/office/powerpoint/2010/main" val="130885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4BEA-F8C6-4F59-B38D-C088D1E35E13}"/>
              </a:ext>
            </a:extLst>
          </p:cNvPr>
          <p:cNvSpPr>
            <a:spLocks noGrp="1"/>
          </p:cNvSpPr>
          <p:nvPr>
            <p:ph type="title"/>
          </p:nvPr>
        </p:nvSpPr>
        <p:spPr>
          <a:xfrm>
            <a:off x="677334" y="1147482"/>
            <a:ext cx="8596668" cy="2281518"/>
          </a:xfrm>
        </p:spPr>
        <p:txBody>
          <a:bodyPr/>
          <a:lstStyle/>
          <a:p>
            <a:r>
              <a:rPr lang="en-US" dirty="0"/>
              <a:t>Dashboard:-</a:t>
            </a:r>
            <a:endParaRPr lang="en-IN" dirty="0"/>
          </a:p>
        </p:txBody>
      </p:sp>
      <p:pic>
        <p:nvPicPr>
          <p:cNvPr id="6" name="Picture 5">
            <a:extLst>
              <a:ext uri="{FF2B5EF4-FFF2-40B4-BE49-F238E27FC236}">
                <a16:creationId xmlns:a16="http://schemas.microsoft.com/office/drawing/2014/main" id="{200D5BD1-1FAB-DDDA-541D-F51335F47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99" y="2032986"/>
            <a:ext cx="8007658" cy="4101483"/>
          </a:xfrm>
          <a:prstGeom prst="rect">
            <a:avLst/>
          </a:prstGeom>
        </p:spPr>
      </p:pic>
    </p:spTree>
    <p:extLst>
      <p:ext uri="{BB962C8B-B14F-4D97-AF65-F5344CB8AC3E}">
        <p14:creationId xmlns:p14="http://schemas.microsoft.com/office/powerpoint/2010/main" val="324393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61E1-A2AC-40E6-A549-A638D942C5E5}"/>
              </a:ext>
            </a:extLst>
          </p:cNvPr>
          <p:cNvSpPr>
            <a:spLocks noGrp="1"/>
          </p:cNvSpPr>
          <p:nvPr>
            <p:ph type="title"/>
          </p:nvPr>
        </p:nvSpPr>
        <p:spPr>
          <a:xfrm>
            <a:off x="659578" y="865138"/>
            <a:ext cx="8596668" cy="2805952"/>
          </a:xfrm>
        </p:spPr>
        <p:txBody>
          <a:bodyPr/>
          <a:lstStyle/>
          <a:p>
            <a:r>
              <a:rPr lang="en-US" dirty="0"/>
              <a:t>City Ratings:-</a:t>
            </a:r>
            <a:endParaRPr lang="en-IN" dirty="0"/>
          </a:p>
        </p:txBody>
      </p:sp>
      <p:pic>
        <p:nvPicPr>
          <p:cNvPr id="6" name="Picture 5">
            <a:extLst>
              <a:ext uri="{FF2B5EF4-FFF2-40B4-BE49-F238E27FC236}">
                <a16:creationId xmlns:a16="http://schemas.microsoft.com/office/drawing/2014/main" id="{EE90D3F8-F34F-F9D3-CCF4-0B49E341D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550" y="1990817"/>
            <a:ext cx="7844696" cy="4267940"/>
          </a:xfrm>
          <a:prstGeom prst="rect">
            <a:avLst/>
          </a:prstGeom>
        </p:spPr>
      </p:pic>
    </p:spTree>
    <p:extLst>
      <p:ext uri="{BB962C8B-B14F-4D97-AF65-F5344CB8AC3E}">
        <p14:creationId xmlns:p14="http://schemas.microsoft.com/office/powerpoint/2010/main" val="721307351"/>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141</TotalTime>
  <Words>344</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Rounded MT Bold</vt:lpstr>
      <vt:lpstr>Calibri</vt:lpstr>
      <vt:lpstr>Candara</vt:lpstr>
      <vt:lpstr>Google Sans</vt:lpstr>
      <vt:lpstr>Mongolian Baiti</vt:lpstr>
      <vt:lpstr>Söhne</vt:lpstr>
      <vt:lpstr>Trebuchet MS</vt:lpstr>
      <vt:lpstr>Wingdings 3</vt:lpstr>
      <vt:lpstr>Facet</vt:lpstr>
      <vt:lpstr>IoT for Waste Management:</vt:lpstr>
      <vt:lpstr>Introduction:-   A waste management system or waste disposal is a streamlined process that organizations use to  dispose of, reduce, reuse, and prevent waste. It is an approach where companies implement comprehensive strategies to efficiently manage wastes from their origin until their final disposal.</vt:lpstr>
      <vt:lpstr>Objective:-  - MINIMIZE THE PRODUCTION OF WASTE - REDUCE POLLUTION EFFECTS - PROTECT GROUNDWATER SOURCES - PROMOTE PUBLIC AWARENESS </vt:lpstr>
      <vt:lpstr>Importance:-  Waste management reduces the effect of waste on the environment, health, and so on. It can also help reuse or recycle resources, such as; paper, cans, glass, and so on. There is various type of waste management that include the disposal of solid, liquid, gaseous, or hazardous substances. There are many things that need to be taken into consideration when discussing waste management, such as disposal methods, recycling methods, avoidance and reduction methods, and transportation of waste. The process of waste management involves treating solid and liquid waste. During the treatment, it also offers a variety of solutions for recycling items that aren’t categorised as trash. </vt:lpstr>
      <vt:lpstr>Data Collection and Analysis:-  - Admin can add and modify data related to waste management across different cities. - Admin can rate the cities.  </vt:lpstr>
      <vt:lpstr>Technology Used:-  Software:- - Scripting language for backend development: JavaScript. - Front-end development: HTML, CSS, JavaScript.  Hardware:- - Server for hosting the database. - Client devices (computers or tablets) for data input and retrieval.  </vt:lpstr>
      <vt:lpstr>Landing Page Interface:- </vt:lpstr>
      <vt:lpstr>Dashboard:-</vt:lpstr>
      <vt:lpstr>City Ratings:-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ASSESSMENT SYSTEM</dc:title>
  <dc:creator>Shubhajit Biswas</dc:creator>
  <cp:lastModifiedBy>Ken Kanatsu</cp:lastModifiedBy>
  <cp:revision>17</cp:revision>
  <dcterms:created xsi:type="dcterms:W3CDTF">2023-10-17T13:58:33Z</dcterms:created>
  <dcterms:modified xsi:type="dcterms:W3CDTF">2023-10-18T20:37:06Z</dcterms:modified>
</cp:coreProperties>
</file>