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99" r:id="rId2"/>
    <p:sldId id="286" r:id="rId3"/>
    <p:sldId id="305" r:id="rId4"/>
    <p:sldId id="275" r:id="rId5"/>
    <p:sldId id="264" r:id="rId6"/>
    <p:sldId id="266" r:id="rId7"/>
    <p:sldId id="267" r:id="rId8"/>
    <p:sldId id="283" r:id="rId9"/>
    <p:sldId id="296" r:id="rId10"/>
    <p:sldId id="274" r:id="rId11"/>
    <p:sldId id="297" r:id="rId12"/>
    <p:sldId id="298" r:id="rId13"/>
    <p:sldId id="288" r:id="rId14"/>
    <p:sldId id="289" r:id="rId15"/>
    <p:sldId id="295" r:id="rId16"/>
    <p:sldId id="302" r:id="rId17"/>
    <p:sldId id="290" r:id="rId18"/>
    <p:sldId id="291" r:id="rId19"/>
    <p:sldId id="292" r:id="rId20"/>
    <p:sldId id="293" r:id="rId21"/>
    <p:sldId id="294" r:id="rId22"/>
    <p:sldId id="300" r:id="rId23"/>
    <p:sldId id="301" r:id="rId24"/>
    <p:sldId id="304" r:id="rId25"/>
    <p:sldId id="30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sneytanuj02@gmail.com" initials="d" lastIdx="1" clrIdx="0">
    <p:extLst>
      <p:ext uri="{19B8F6BF-5375-455C-9EA6-DF929625EA0E}">
        <p15:presenceInfo xmlns:p15="http://schemas.microsoft.com/office/powerpoint/2012/main" userId="2f4f8b3d7b4339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521156-8423-4E8D-B7D2-C87CFB3CA212}"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IN"/>
        </a:p>
      </dgm:t>
    </dgm:pt>
    <dgm:pt modelId="{C2B728EB-9B52-4CAE-AD5E-89FA3DC7430D}">
      <dgm:prSet phldrT="[Text]"/>
      <dgm:spPr>
        <a:solidFill>
          <a:schemeClr val="tx1">
            <a:lumMod val="50000"/>
          </a:schemeClr>
        </a:solidFill>
      </dgm:spPr>
      <dgm:t>
        <a:bodyPr/>
        <a:lstStyle/>
        <a:p>
          <a:r>
            <a:rPr lang="en-US" dirty="0">
              <a:latin typeface="Constantia" panose="02030602050306030303" pitchFamily="18" charset="0"/>
            </a:rPr>
            <a:t>Step 1</a:t>
          </a:r>
          <a:endParaRPr lang="en-IN" dirty="0">
            <a:latin typeface="Constantia" panose="02030602050306030303" pitchFamily="18" charset="0"/>
          </a:endParaRPr>
        </a:p>
      </dgm:t>
    </dgm:pt>
    <dgm:pt modelId="{2C7C7615-7CFF-497D-AAFC-730B9590974D}" type="parTrans" cxnId="{E7B83B2C-B565-4350-9B45-805C3347CAB7}">
      <dgm:prSet/>
      <dgm:spPr/>
      <dgm:t>
        <a:bodyPr/>
        <a:lstStyle/>
        <a:p>
          <a:endParaRPr lang="en-IN"/>
        </a:p>
      </dgm:t>
    </dgm:pt>
    <dgm:pt modelId="{A2DA1AC4-49D7-4E4A-8440-AA9A87D8A5A4}" type="sibTrans" cxnId="{E7B83B2C-B565-4350-9B45-805C3347CAB7}">
      <dgm:prSet/>
      <dgm:spPr/>
      <dgm:t>
        <a:bodyPr/>
        <a:lstStyle/>
        <a:p>
          <a:endParaRPr lang="en-IN"/>
        </a:p>
      </dgm:t>
    </dgm:pt>
    <dgm:pt modelId="{F526675B-59DD-44EC-A522-32DCBC3C73D0}">
      <dgm:prSet phldrT="[Text]"/>
      <dgm:spPr>
        <a:solidFill>
          <a:schemeClr val="accent3">
            <a:lumMod val="60000"/>
            <a:lumOff val="40000"/>
          </a:schemeClr>
        </a:solidFill>
      </dgm:spPr>
      <dgm:t>
        <a:bodyPr/>
        <a:lstStyle/>
        <a:p>
          <a:r>
            <a:rPr lang="en-US" dirty="0">
              <a:latin typeface="Constantia" panose="02030602050306030303" pitchFamily="18" charset="0"/>
            </a:rPr>
            <a:t>First Set up the Circuit</a:t>
          </a:r>
          <a:endParaRPr lang="en-IN" dirty="0">
            <a:latin typeface="Constantia" panose="02030602050306030303" pitchFamily="18" charset="0"/>
          </a:endParaRPr>
        </a:p>
      </dgm:t>
    </dgm:pt>
    <dgm:pt modelId="{DDCD3DEC-C814-4CAE-8DD1-CEB05A285E2A}" type="parTrans" cxnId="{EAEABF97-3797-4B1A-A8F3-434A084CD555}">
      <dgm:prSet/>
      <dgm:spPr/>
      <dgm:t>
        <a:bodyPr/>
        <a:lstStyle/>
        <a:p>
          <a:endParaRPr lang="en-IN"/>
        </a:p>
      </dgm:t>
    </dgm:pt>
    <dgm:pt modelId="{F1E19F69-BC81-4400-8446-780309F86FE9}" type="sibTrans" cxnId="{EAEABF97-3797-4B1A-A8F3-434A084CD555}">
      <dgm:prSet/>
      <dgm:spPr/>
      <dgm:t>
        <a:bodyPr/>
        <a:lstStyle/>
        <a:p>
          <a:endParaRPr lang="en-IN"/>
        </a:p>
      </dgm:t>
    </dgm:pt>
    <dgm:pt modelId="{6A6F0660-A183-49BF-8C87-08E1139A5400}">
      <dgm:prSet phldrT="[Text]"/>
      <dgm:spPr>
        <a:solidFill>
          <a:schemeClr val="tx1">
            <a:lumMod val="50000"/>
          </a:schemeClr>
        </a:solidFill>
      </dgm:spPr>
      <dgm:t>
        <a:bodyPr/>
        <a:lstStyle/>
        <a:p>
          <a:r>
            <a:rPr lang="en-US" dirty="0">
              <a:latin typeface="Constantia" panose="02030602050306030303" pitchFamily="18" charset="0"/>
            </a:rPr>
            <a:t>Step 2</a:t>
          </a:r>
          <a:endParaRPr lang="en-IN" dirty="0">
            <a:latin typeface="Constantia" panose="02030602050306030303" pitchFamily="18" charset="0"/>
          </a:endParaRPr>
        </a:p>
      </dgm:t>
    </dgm:pt>
    <dgm:pt modelId="{D1F64265-3C5D-4EB1-8896-DDC90A74BF50}" type="parTrans" cxnId="{504880C1-A640-48AE-A997-DAA84C794312}">
      <dgm:prSet/>
      <dgm:spPr/>
      <dgm:t>
        <a:bodyPr/>
        <a:lstStyle/>
        <a:p>
          <a:endParaRPr lang="en-IN"/>
        </a:p>
      </dgm:t>
    </dgm:pt>
    <dgm:pt modelId="{A84095EA-5D0F-4F98-8FDB-B8C9D4EACB24}" type="sibTrans" cxnId="{504880C1-A640-48AE-A997-DAA84C794312}">
      <dgm:prSet/>
      <dgm:spPr/>
      <dgm:t>
        <a:bodyPr/>
        <a:lstStyle/>
        <a:p>
          <a:endParaRPr lang="en-IN"/>
        </a:p>
      </dgm:t>
    </dgm:pt>
    <dgm:pt modelId="{8647C46C-E2D0-477E-BD66-5FCB81FB3B8B}">
      <dgm:prSet phldrT="[Text]"/>
      <dgm:spPr>
        <a:solidFill>
          <a:schemeClr val="accent3">
            <a:lumMod val="60000"/>
            <a:lumOff val="40000"/>
          </a:schemeClr>
        </a:solidFill>
      </dgm:spPr>
      <dgm:t>
        <a:bodyPr/>
        <a:lstStyle/>
        <a:p>
          <a:r>
            <a:rPr lang="en-US" dirty="0">
              <a:latin typeface="Constantia" panose="02030602050306030303" pitchFamily="18" charset="0"/>
            </a:rPr>
            <a:t>Establish Communication with Serial Monitor &amp; set the pins as output.</a:t>
          </a:r>
          <a:endParaRPr lang="en-IN" dirty="0">
            <a:latin typeface="Constantia" panose="02030602050306030303" pitchFamily="18" charset="0"/>
          </a:endParaRPr>
        </a:p>
      </dgm:t>
    </dgm:pt>
    <dgm:pt modelId="{4DFFCCBA-8065-495C-88D7-37CFB7FDED5A}" type="parTrans" cxnId="{9819A59C-2533-458E-88AC-BD8AA92B2311}">
      <dgm:prSet/>
      <dgm:spPr/>
      <dgm:t>
        <a:bodyPr/>
        <a:lstStyle/>
        <a:p>
          <a:endParaRPr lang="en-IN"/>
        </a:p>
      </dgm:t>
    </dgm:pt>
    <dgm:pt modelId="{DAD2D0D3-C32B-49DF-88D9-AAF23CB22243}" type="sibTrans" cxnId="{9819A59C-2533-458E-88AC-BD8AA92B2311}">
      <dgm:prSet/>
      <dgm:spPr/>
      <dgm:t>
        <a:bodyPr/>
        <a:lstStyle/>
        <a:p>
          <a:endParaRPr lang="en-IN"/>
        </a:p>
      </dgm:t>
    </dgm:pt>
    <dgm:pt modelId="{55F4E6A1-3251-4BCE-BC82-E49E227545F7}">
      <dgm:prSet phldrT="[Text]"/>
      <dgm:spPr>
        <a:solidFill>
          <a:schemeClr val="tx1">
            <a:lumMod val="50000"/>
          </a:schemeClr>
        </a:solidFill>
      </dgm:spPr>
      <dgm:t>
        <a:bodyPr/>
        <a:lstStyle/>
        <a:p>
          <a:r>
            <a:rPr lang="en-US" dirty="0">
              <a:latin typeface="Constantia" panose="02030602050306030303" pitchFamily="18" charset="0"/>
            </a:rPr>
            <a:t>Step 3</a:t>
          </a:r>
          <a:endParaRPr lang="en-IN" dirty="0">
            <a:latin typeface="Constantia" panose="02030602050306030303" pitchFamily="18" charset="0"/>
          </a:endParaRPr>
        </a:p>
      </dgm:t>
    </dgm:pt>
    <dgm:pt modelId="{0255C2A9-47A4-403E-B18B-3257C8DE45ED}" type="parTrans" cxnId="{81B9C204-8332-4E11-BFE1-CD88DA8B17D3}">
      <dgm:prSet/>
      <dgm:spPr/>
      <dgm:t>
        <a:bodyPr/>
        <a:lstStyle/>
        <a:p>
          <a:endParaRPr lang="en-IN"/>
        </a:p>
      </dgm:t>
    </dgm:pt>
    <dgm:pt modelId="{6710B93C-AAEF-4B9B-BC21-E9CBC741091F}" type="sibTrans" cxnId="{81B9C204-8332-4E11-BFE1-CD88DA8B17D3}">
      <dgm:prSet/>
      <dgm:spPr/>
      <dgm:t>
        <a:bodyPr/>
        <a:lstStyle/>
        <a:p>
          <a:endParaRPr lang="en-IN"/>
        </a:p>
      </dgm:t>
    </dgm:pt>
    <dgm:pt modelId="{8B5AA0ED-129F-4170-9B30-D1FEE6E3B696}">
      <dgm:prSet phldrT="[Text]"/>
      <dgm:spPr>
        <a:solidFill>
          <a:schemeClr val="accent3">
            <a:lumMod val="60000"/>
            <a:lumOff val="40000"/>
          </a:schemeClr>
        </a:solidFill>
      </dgm:spPr>
      <dgm:t>
        <a:bodyPr/>
        <a:lstStyle/>
        <a:p>
          <a:r>
            <a:rPr lang="en-US" dirty="0">
              <a:latin typeface="Constantia" panose="02030602050306030303" pitchFamily="18" charset="0"/>
            </a:rPr>
            <a:t>Write code for taking input from serial monitor and printing the corresponding LED.</a:t>
          </a:r>
          <a:endParaRPr lang="en-IN" dirty="0">
            <a:latin typeface="Constantia" panose="02030602050306030303" pitchFamily="18" charset="0"/>
          </a:endParaRPr>
        </a:p>
      </dgm:t>
    </dgm:pt>
    <dgm:pt modelId="{11D45E0E-326A-41F7-9828-E9A6D56CCF14}" type="parTrans" cxnId="{18D96193-1B11-4AA2-91D4-305019129379}">
      <dgm:prSet/>
      <dgm:spPr/>
      <dgm:t>
        <a:bodyPr/>
        <a:lstStyle/>
        <a:p>
          <a:endParaRPr lang="en-IN"/>
        </a:p>
      </dgm:t>
    </dgm:pt>
    <dgm:pt modelId="{4DD205F7-E4C6-423F-B2F0-9281BBC4496E}" type="sibTrans" cxnId="{18D96193-1B11-4AA2-91D4-305019129379}">
      <dgm:prSet/>
      <dgm:spPr/>
      <dgm:t>
        <a:bodyPr/>
        <a:lstStyle/>
        <a:p>
          <a:endParaRPr lang="en-IN"/>
        </a:p>
      </dgm:t>
    </dgm:pt>
    <dgm:pt modelId="{9527CC35-0735-4B85-902F-4152FE1FA3EF}" type="pres">
      <dgm:prSet presAssocID="{83521156-8423-4E8D-B7D2-C87CFB3CA212}" presName="Name0" presStyleCnt="0">
        <dgm:presLayoutVars>
          <dgm:chMax val="5"/>
          <dgm:chPref val="5"/>
          <dgm:dir/>
          <dgm:animLvl val="lvl"/>
        </dgm:presLayoutVars>
      </dgm:prSet>
      <dgm:spPr/>
    </dgm:pt>
    <dgm:pt modelId="{1B64F7B6-7346-4921-9E09-4D92CFDDE0DC}" type="pres">
      <dgm:prSet presAssocID="{C2B728EB-9B52-4CAE-AD5E-89FA3DC7430D}" presName="parentText1" presStyleLbl="node1" presStyleIdx="0" presStyleCnt="3" custLinFactNeighborX="-90" custLinFactNeighborY="2476">
        <dgm:presLayoutVars>
          <dgm:chMax/>
          <dgm:chPref val="3"/>
          <dgm:bulletEnabled val="1"/>
        </dgm:presLayoutVars>
      </dgm:prSet>
      <dgm:spPr/>
    </dgm:pt>
    <dgm:pt modelId="{67476231-E4DF-47E3-B892-8AC9A808AE6F}" type="pres">
      <dgm:prSet presAssocID="{C2B728EB-9B52-4CAE-AD5E-89FA3DC7430D}" presName="childText1" presStyleLbl="solidAlignAcc1" presStyleIdx="0" presStyleCnt="3">
        <dgm:presLayoutVars>
          <dgm:chMax val="0"/>
          <dgm:chPref val="0"/>
          <dgm:bulletEnabled val="1"/>
        </dgm:presLayoutVars>
      </dgm:prSet>
      <dgm:spPr/>
    </dgm:pt>
    <dgm:pt modelId="{705336BA-4D7D-4CA8-985C-0F877FDD8142}" type="pres">
      <dgm:prSet presAssocID="{6A6F0660-A183-49BF-8C87-08E1139A5400}" presName="parentText2" presStyleLbl="node1" presStyleIdx="1" presStyleCnt="3" custLinFactNeighborX="-158" custLinFactNeighborY="1500">
        <dgm:presLayoutVars>
          <dgm:chMax/>
          <dgm:chPref val="3"/>
          <dgm:bulletEnabled val="1"/>
        </dgm:presLayoutVars>
      </dgm:prSet>
      <dgm:spPr/>
    </dgm:pt>
    <dgm:pt modelId="{13A7BDE2-9932-4531-85F7-A18BE84D39DF}" type="pres">
      <dgm:prSet presAssocID="{6A6F0660-A183-49BF-8C87-08E1139A5400}" presName="childText2" presStyleLbl="solidAlignAcc1" presStyleIdx="1" presStyleCnt="3">
        <dgm:presLayoutVars>
          <dgm:chMax val="0"/>
          <dgm:chPref val="0"/>
          <dgm:bulletEnabled val="1"/>
        </dgm:presLayoutVars>
      </dgm:prSet>
      <dgm:spPr/>
    </dgm:pt>
    <dgm:pt modelId="{3A67C1EA-6CB9-485B-8D50-2473C85CD6FE}" type="pres">
      <dgm:prSet presAssocID="{55F4E6A1-3251-4BCE-BC82-E49E227545F7}" presName="parentText3" presStyleLbl="node1" presStyleIdx="2" presStyleCnt="3">
        <dgm:presLayoutVars>
          <dgm:chMax/>
          <dgm:chPref val="3"/>
          <dgm:bulletEnabled val="1"/>
        </dgm:presLayoutVars>
      </dgm:prSet>
      <dgm:spPr/>
    </dgm:pt>
    <dgm:pt modelId="{251E5A12-E2B7-456F-9754-4225CB8B4E0A}" type="pres">
      <dgm:prSet presAssocID="{55F4E6A1-3251-4BCE-BC82-E49E227545F7}" presName="childText3" presStyleLbl="solidAlignAcc1" presStyleIdx="2" presStyleCnt="3">
        <dgm:presLayoutVars>
          <dgm:chMax val="0"/>
          <dgm:chPref val="0"/>
          <dgm:bulletEnabled val="1"/>
        </dgm:presLayoutVars>
      </dgm:prSet>
      <dgm:spPr/>
    </dgm:pt>
  </dgm:ptLst>
  <dgm:cxnLst>
    <dgm:cxn modelId="{81B9C204-8332-4E11-BFE1-CD88DA8B17D3}" srcId="{83521156-8423-4E8D-B7D2-C87CFB3CA212}" destId="{55F4E6A1-3251-4BCE-BC82-E49E227545F7}" srcOrd="2" destOrd="0" parTransId="{0255C2A9-47A4-403E-B18B-3257C8DE45ED}" sibTransId="{6710B93C-AAEF-4B9B-BC21-E9CBC741091F}"/>
    <dgm:cxn modelId="{E7B83B2C-B565-4350-9B45-805C3347CAB7}" srcId="{83521156-8423-4E8D-B7D2-C87CFB3CA212}" destId="{C2B728EB-9B52-4CAE-AD5E-89FA3DC7430D}" srcOrd="0" destOrd="0" parTransId="{2C7C7615-7CFF-497D-AAFC-730B9590974D}" sibTransId="{A2DA1AC4-49D7-4E4A-8440-AA9A87D8A5A4}"/>
    <dgm:cxn modelId="{9F22EF7D-B23E-44C1-AF40-815FA503F6BC}" type="presOf" srcId="{8B5AA0ED-129F-4170-9B30-D1FEE6E3B696}" destId="{251E5A12-E2B7-456F-9754-4225CB8B4E0A}" srcOrd="0" destOrd="0" presId="urn:microsoft.com/office/officeart/2009/3/layout/IncreasingArrowsProcess"/>
    <dgm:cxn modelId="{1DB20D83-2751-47D2-92BD-18B9B6C196D5}" type="presOf" srcId="{8647C46C-E2D0-477E-BD66-5FCB81FB3B8B}" destId="{13A7BDE2-9932-4531-85F7-A18BE84D39DF}" srcOrd="0" destOrd="0" presId="urn:microsoft.com/office/officeart/2009/3/layout/IncreasingArrowsProcess"/>
    <dgm:cxn modelId="{8F29C88A-56FF-4F44-A24B-F6D2989CBD19}" type="presOf" srcId="{F526675B-59DD-44EC-A522-32DCBC3C73D0}" destId="{67476231-E4DF-47E3-B892-8AC9A808AE6F}" srcOrd="0" destOrd="0" presId="urn:microsoft.com/office/officeart/2009/3/layout/IncreasingArrowsProcess"/>
    <dgm:cxn modelId="{18D96193-1B11-4AA2-91D4-305019129379}" srcId="{55F4E6A1-3251-4BCE-BC82-E49E227545F7}" destId="{8B5AA0ED-129F-4170-9B30-D1FEE6E3B696}" srcOrd="0" destOrd="0" parTransId="{11D45E0E-326A-41F7-9828-E9A6D56CCF14}" sibTransId="{4DD205F7-E4C6-423F-B2F0-9281BBC4496E}"/>
    <dgm:cxn modelId="{EAEABF97-3797-4B1A-A8F3-434A084CD555}" srcId="{C2B728EB-9B52-4CAE-AD5E-89FA3DC7430D}" destId="{F526675B-59DD-44EC-A522-32DCBC3C73D0}" srcOrd="0" destOrd="0" parTransId="{DDCD3DEC-C814-4CAE-8DD1-CEB05A285E2A}" sibTransId="{F1E19F69-BC81-4400-8446-780309F86FE9}"/>
    <dgm:cxn modelId="{9819A59C-2533-458E-88AC-BD8AA92B2311}" srcId="{6A6F0660-A183-49BF-8C87-08E1139A5400}" destId="{8647C46C-E2D0-477E-BD66-5FCB81FB3B8B}" srcOrd="0" destOrd="0" parTransId="{4DFFCCBA-8065-495C-88D7-37CFB7FDED5A}" sibTransId="{DAD2D0D3-C32B-49DF-88D9-AAF23CB22243}"/>
    <dgm:cxn modelId="{C6EB54A9-0EB9-44A6-B309-C7C924A1E4FA}" type="presOf" srcId="{55F4E6A1-3251-4BCE-BC82-E49E227545F7}" destId="{3A67C1EA-6CB9-485B-8D50-2473C85CD6FE}" srcOrd="0" destOrd="0" presId="urn:microsoft.com/office/officeart/2009/3/layout/IncreasingArrowsProcess"/>
    <dgm:cxn modelId="{504880C1-A640-48AE-A997-DAA84C794312}" srcId="{83521156-8423-4E8D-B7D2-C87CFB3CA212}" destId="{6A6F0660-A183-49BF-8C87-08E1139A5400}" srcOrd="1" destOrd="0" parTransId="{D1F64265-3C5D-4EB1-8896-DDC90A74BF50}" sibTransId="{A84095EA-5D0F-4F98-8FDB-B8C9D4EACB24}"/>
    <dgm:cxn modelId="{0CBB41C2-E120-4889-8BCE-D358A1A4D824}" type="presOf" srcId="{C2B728EB-9B52-4CAE-AD5E-89FA3DC7430D}" destId="{1B64F7B6-7346-4921-9E09-4D92CFDDE0DC}" srcOrd="0" destOrd="0" presId="urn:microsoft.com/office/officeart/2009/3/layout/IncreasingArrowsProcess"/>
    <dgm:cxn modelId="{C7C510ED-F1C0-4F05-BC19-8793189643CB}" type="presOf" srcId="{83521156-8423-4E8D-B7D2-C87CFB3CA212}" destId="{9527CC35-0735-4B85-902F-4152FE1FA3EF}" srcOrd="0" destOrd="0" presId="urn:microsoft.com/office/officeart/2009/3/layout/IncreasingArrowsProcess"/>
    <dgm:cxn modelId="{12C31CFA-B7E9-40E6-BC92-203D42FF7A0F}" type="presOf" srcId="{6A6F0660-A183-49BF-8C87-08E1139A5400}" destId="{705336BA-4D7D-4CA8-985C-0F877FDD8142}" srcOrd="0" destOrd="0" presId="urn:microsoft.com/office/officeart/2009/3/layout/IncreasingArrowsProcess"/>
    <dgm:cxn modelId="{20EDCF80-2431-4F59-BF49-440F2C59D773}" type="presParOf" srcId="{9527CC35-0735-4B85-902F-4152FE1FA3EF}" destId="{1B64F7B6-7346-4921-9E09-4D92CFDDE0DC}" srcOrd="0" destOrd="0" presId="urn:microsoft.com/office/officeart/2009/3/layout/IncreasingArrowsProcess"/>
    <dgm:cxn modelId="{64C103AA-8906-481E-8ADC-7853C6978DE5}" type="presParOf" srcId="{9527CC35-0735-4B85-902F-4152FE1FA3EF}" destId="{67476231-E4DF-47E3-B892-8AC9A808AE6F}" srcOrd="1" destOrd="0" presId="urn:microsoft.com/office/officeart/2009/3/layout/IncreasingArrowsProcess"/>
    <dgm:cxn modelId="{F1CF36CF-91CE-44A4-B585-B5229EF350C0}" type="presParOf" srcId="{9527CC35-0735-4B85-902F-4152FE1FA3EF}" destId="{705336BA-4D7D-4CA8-985C-0F877FDD8142}" srcOrd="2" destOrd="0" presId="urn:microsoft.com/office/officeart/2009/3/layout/IncreasingArrowsProcess"/>
    <dgm:cxn modelId="{76509490-0FE1-4C4C-AF22-306732A10E67}" type="presParOf" srcId="{9527CC35-0735-4B85-902F-4152FE1FA3EF}" destId="{13A7BDE2-9932-4531-85F7-A18BE84D39DF}" srcOrd="3" destOrd="0" presId="urn:microsoft.com/office/officeart/2009/3/layout/IncreasingArrowsProcess"/>
    <dgm:cxn modelId="{D135BE66-2E02-4FED-9BDB-6D49E5A969E7}" type="presParOf" srcId="{9527CC35-0735-4B85-902F-4152FE1FA3EF}" destId="{3A67C1EA-6CB9-485B-8D50-2473C85CD6FE}" srcOrd="4" destOrd="0" presId="urn:microsoft.com/office/officeart/2009/3/layout/IncreasingArrowsProcess"/>
    <dgm:cxn modelId="{B9A3F13E-F8ED-4461-A2DD-B8EBED9DC44B}" type="presParOf" srcId="{9527CC35-0735-4B85-902F-4152FE1FA3EF}" destId="{251E5A12-E2B7-456F-9754-4225CB8B4E0A}" srcOrd="5"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F3F05A-6002-4F31-BB52-97B69DA4B2F6}"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IN"/>
        </a:p>
      </dgm:t>
    </dgm:pt>
    <dgm:pt modelId="{6677A461-82AB-4741-979E-993610D39A51}">
      <dgm:prSet phldrT="[Text]" custT="1"/>
      <dgm:spPr>
        <a:solidFill>
          <a:schemeClr val="accent5">
            <a:lumMod val="75000"/>
          </a:schemeClr>
        </a:solidFill>
      </dgm:spPr>
      <dgm:t>
        <a:bodyPr/>
        <a:lstStyle/>
        <a:p>
          <a:r>
            <a:rPr lang="en-US" sz="1800" dirty="0">
              <a:latin typeface="Comic Sans MS" panose="030F0702030302020204" pitchFamily="66" charset="0"/>
            </a:rPr>
            <a:t>First set up the circuit</a:t>
          </a:r>
          <a:endParaRPr lang="en-IN" sz="1800" dirty="0">
            <a:latin typeface="Comic Sans MS" panose="030F0702030302020204" pitchFamily="66" charset="0"/>
          </a:endParaRPr>
        </a:p>
      </dgm:t>
    </dgm:pt>
    <dgm:pt modelId="{E0718E3A-1E6E-47DE-AEFF-E99D6C0548A4}" type="parTrans" cxnId="{5D8B49E0-3685-49FF-BC9C-32C77E911343}">
      <dgm:prSet/>
      <dgm:spPr/>
      <dgm:t>
        <a:bodyPr/>
        <a:lstStyle/>
        <a:p>
          <a:endParaRPr lang="en-IN"/>
        </a:p>
      </dgm:t>
    </dgm:pt>
    <dgm:pt modelId="{BAEA3744-329F-44DC-9F54-35AAF640558C}" type="sibTrans" cxnId="{5D8B49E0-3685-49FF-BC9C-32C77E911343}">
      <dgm:prSet custT="1"/>
      <dgm:spPr>
        <a:solidFill>
          <a:schemeClr val="accent2">
            <a:lumMod val="60000"/>
            <a:lumOff val="40000"/>
          </a:schemeClr>
        </a:solidFill>
      </dgm:spPr>
      <dgm:t>
        <a:bodyPr/>
        <a:lstStyle/>
        <a:p>
          <a:endParaRPr lang="en-IN" sz="1800">
            <a:latin typeface="Comic Sans MS" panose="030F0702030302020204" pitchFamily="66" charset="0"/>
          </a:endParaRPr>
        </a:p>
      </dgm:t>
    </dgm:pt>
    <dgm:pt modelId="{699D32D8-ABA8-4FB2-8896-91E6FB32ADA5}">
      <dgm:prSet phldrT="[Text]" custT="1"/>
      <dgm:spPr>
        <a:solidFill>
          <a:schemeClr val="accent5">
            <a:lumMod val="75000"/>
          </a:schemeClr>
        </a:solidFill>
      </dgm:spPr>
      <dgm:t>
        <a:bodyPr/>
        <a:lstStyle/>
        <a:p>
          <a:r>
            <a:rPr lang="en-US" sz="1800" dirty="0">
              <a:latin typeface="Comic Sans MS" panose="030F0702030302020204" pitchFamily="66" charset="0"/>
            </a:rPr>
            <a:t>Then, set the pin as output and send the wave</a:t>
          </a:r>
          <a:endParaRPr lang="en-IN" sz="1800" dirty="0">
            <a:latin typeface="Comic Sans MS" panose="030F0702030302020204" pitchFamily="66" charset="0"/>
          </a:endParaRPr>
        </a:p>
      </dgm:t>
    </dgm:pt>
    <dgm:pt modelId="{84BA774E-DF61-4A8E-83E0-2F317A67D69A}" type="parTrans" cxnId="{7C1F1760-66E6-4A0B-9BF1-AB764B3A8C92}">
      <dgm:prSet/>
      <dgm:spPr/>
      <dgm:t>
        <a:bodyPr/>
        <a:lstStyle/>
        <a:p>
          <a:endParaRPr lang="en-IN"/>
        </a:p>
      </dgm:t>
    </dgm:pt>
    <dgm:pt modelId="{0B67527C-B9A4-43E6-A5CE-7B679A8C0D2D}" type="sibTrans" cxnId="{7C1F1760-66E6-4A0B-9BF1-AB764B3A8C92}">
      <dgm:prSet custT="1"/>
      <dgm:spPr>
        <a:solidFill>
          <a:schemeClr val="accent2">
            <a:lumMod val="60000"/>
            <a:lumOff val="40000"/>
          </a:schemeClr>
        </a:solidFill>
      </dgm:spPr>
      <dgm:t>
        <a:bodyPr/>
        <a:lstStyle/>
        <a:p>
          <a:endParaRPr lang="en-IN" sz="1800">
            <a:latin typeface="Comic Sans MS" panose="030F0702030302020204" pitchFamily="66" charset="0"/>
          </a:endParaRPr>
        </a:p>
      </dgm:t>
    </dgm:pt>
    <dgm:pt modelId="{4EA2E31F-AC7E-4C8C-B690-EC5A1A31D2FC}">
      <dgm:prSet phldrT="[Text]" custT="1"/>
      <dgm:spPr>
        <a:solidFill>
          <a:schemeClr val="accent5">
            <a:lumMod val="75000"/>
          </a:schemeClr>
        </a:solidFill>
      </dgm:spPr>
      <dgm:t>
        <a:bodyPr/>
        <a:lstStyle/>
        <a:p>
          <a:r>
            <a:rPr lang="en-US" sz="1800" dirty="0">
              <a:latin typeface="Comic Sans MS" panose="030F0702030302020204" pitchFamily="66" charset="0"/>
            </a:rPr>
            <a:t>Then set the pin as input and use ‘PulseIn’ function to get the time of travel</a:t>
          </a:r>
          <a:endParaRPr lang="en-IN" sz="1800" dirty="0">
            <a:latin typeface="Comic Sans MS" panose="030F0702030302020204" pitchFamily="66" charset="0"/>
          </a:endParaRPr>
        </a:p>
      </dgm:t>
    </dgm:pt>
    <dgm:pt modelId="{B0834AC6-4602-42B8-92FB-FF2E2762C18D}" type="parTrans" cxnId="{4C58E4E5-4964-47B4-8572-866D1164E05F}">
      <dgm:prSet/>
      <dgm:spPr/>
      <dgm:t>
        <a:bodyPr/>
        <a:lstStyle/>
        <a:p>
          <a:endParaRPr lang="en-IN"/>
        </a:p>
      </dgm:t>
    </dgm:pt>
    <dgm:pt modelId="{193AF199-1328-4B97-989A-D7A7CA7AA50D}" type="sibTrans" cxnId="{4C58E4E5-4964-47B4-8572-866D1164E05F}">
      <dgm:prSet custT="1"/>
      <dgm:spPr>
        <a:solidFill>
          <a:schemeClr val="accent2">
            <a:lumMod val="60000"/>
            <a:lumOff val="40000"/>
          </a:schemeClr>
        </a:solidFill>
      </dgm:spPr>
      <dgm:t>
        <a:bodyPr/>
        <a:lstStyle/>
        <a:p>
          <a:endParaRPr lang="en-IN" sz="1800">
            <a:latin typeface="Comic Sans MS" panose="030F0702030302020204" pitchFamily="66" charset="0"/>
          </a:endParaRPr>
        </a:p>
      </dgm:t>
    </dgm:pt>
    <dgm:pt modelId="{87171769-F5A6-480F-9A7D-9F1AB49D49DF}">
      <dgm:prSet phldrT="[Text]" custT="1"/>
      <dgm:spPr>
        <a:solidFill>
          <a:schemeClr val="accent5">
            <a:lumMod val="75000"/>
          </a:schemeClr>
        </a:solidFill>
      </dgm:spPr>
      <dgm:t>
        <a:bodyPr/>
        <a:lstStyle/>
        <a:p>
          <a:r>
            <a:rPr lang="en-US" sz="1800" dirty="0">
              <a:latin typeface="Comic Sans MS" panose="030F0702030302020204" pitchFamily="66" charset="0"/>
            </a:rPr>
            <a:t>Write the function for distance calculation</a:t>
          </a:r>
          <a:endParaRPr lang="en-IN" sz="1800" dirty="0">
            <a:latin typeface="Comic Sans MS" panose="030F0702030302020204" pitchFamily="66" charset="0"/>
          </a:endParaRPr>
        </a:p>
      </dgm:t>
    </dgm:pt>
    <dgm:pt modelId="{6F4CF672-2995-4DDB-B1D9-A253853E0135}" type="parTrans" cxnId="{08B6FFC1-A349-47FF-8199-860E3218D34F}">
      <dgm:prSet/>
      <dgm:spPr/>
      <dgm:t>
        <a:bodyPr/>
        <a:lstStyle/>
        <a:p>
          <a:endParaRPr lang="en-IN"/>
        </a:p>
      </dgm:t>
    </dgm:pt>
    <dgm:pt modelId="{C7C6783C-36B5-4AC3-87E0-2D8D3899A9B7}" type="sibTrans" cxnId="{08B6FFC1-A349-47FF-8199-860E3218D34F}">
      <dgm:prSet custT="1"/>
      <dgm:spPr>
        <a:solidFill>
          <a:schemeClr val="accent2">
            <a:lumMod val="60000"/>
            <a:lumOff val="40000"/>
          </a:schemeClr>
        </a:solidFill>
      </dgm:spPr>
      <dgm:t>
        <a:bodyPr/>
        <a:lstStyle/>
        <a:p>
          <a:endParaRPr lang="en-IN" sz="1800">
            <a:latin typeface="Comic Sans MS" panose="030F0702030302020204" pitchFamily="66" charset="0"/>
          </a:endParaRPr>
        </a:p>
      </dgm:t>
    </dgm:pt>
    <dgm:pt modelId="{A37B1F36-DABB-4330-B5E6-51FD9996FDE8}">
      <dgm:prSet phldrT="[Text]" custT="1"/>
      <dgm:spPr>
        <a:solidFill>
          <a:schemeClr val="accent5">
            <a:lumMod val="75000"/>
          </a:schemeClr>
        </a:solidFill>
      </dgm:spPr>
      <dgm:t>
        <a:bodyPr/>
        <a:lstStyle/>
        <a:p>
          <a:r>
            <a:rPr lang="en-US" sz="1800" dirty="0">
              <a:latin typeface="Comic Sans MS" panose="030F0702030302020204" pitchFamily="66" charset="0"/>
            </a:rPr>
            <a:t>Write the code for printing to the Serial Monitor</a:t>
          </a:r>
          <a:endParaRPr lang="en-IN" sz="1800" dirty="0">
            <a:latin typeface="Comic Sans MS" panose="030F0702030302020204" pitchFamily="66" charset="0"/>
          </a:endParaRPr>
        </a:p>
      </dgm:t>
    </dgm:pt>
    <dgm:pt modelId="{E63018B4-8A04-492D-A6BB-D9FD5CFE9A3F}" type="parTrans" cxnId="{A643F23D-0A60-492F-996C-639D36594556}">
      <dgm:prSet/>
      <dgm:spPr/>
      <dgm:t>
        <a:bodyPr/>
        <a:lstStyle/>
        <a:p>
          <a:endParaRPr lang="en-IN"/>
        </a:p>
      </dgm:t>
    </dgm:pt>
    <dgm:pt modelId="{19922E40-B0E1-4971-88DD-91FE9E98BA3D}" type="sibTrans" cxnId="{A643F23D-0A60-492F-996C-639D36594556}">
      <dgm:prSet/>
      <dgm:spPr/>
      <dgm:t>
        <a:bodyPr/>
        <a:lstStyle/>
        <a:p>
          <a:endParaRPr lang="en-IN"/>
        </a:p>
      </dgm:t>
    </dgm:pt>
    <dgm:pt modelId="{3BD8F5B7-E345-4E4D-B6F3-3FFE9048D879}" type="pres">
      <dgm:prSet presAssocID="{78F3F05A-6002-4F31-BB52-97B69DA4B2F6}" presName="diagram" presStyleCnt="0">
        <dgm:presLayoutVars>
          <dgm:dir/>
          <dgm:resizeHandles val="exact"/>
        </dgm:presLayoutVars>
      </dgm:prSet>
      <dgm:spPr/>
    </dgm:pt>
    <dgm:pt modelId="{BA1DDF7B-D3A6-4C60-945E-98E8DF67D040}" type="pres">
      <dgm:prSet presAssocID="{6677A461-82AB-4741-979E-993610D39A51}" presName="node" presStyleLbl="node1" presStyleIdx="0" presStyleCnt="5">
        <dgm:presLayoutVars>
          <dgm:bulletEnabled val="1"/>
        </dgm:presLayoutVars>
      </dgm:prSet>
      <dgm:spPr/>
    </dgm:pt>
    <dgm:pt modelId="{8EFC30B1-0C14-4B83-B8D9-D05954A8251B}" type="pres">
      <dgm:prSet presAssocID="{BAEA3744-329F-44DC-9F54-35AAF640558C}" presName="sibTrans" presStyleLbl="sibTrans2D1" presStyleIdx="0" presStyleCnt="4"/>
      <dgm:spPr/>
    </dgm:pt>
    <dgm:pt modelId="{C5684849-819C-47B7-B6F4-F7289FF015CF}" type="pres">
      <dgm:prSet presAssocID="{BAEA3744-329F-44DC-9F54-35AAF640558C}" presName="connectorText" presStyleLbl="sibTrans2D1" presStyleIdx="0" presStyleCnt="4"/>
      <dgm:spPr/>
    </dgm:pt>
    <dgm:pt modelId="{1C60FFB5-3269-4300-8664-078313D46488}" type="pres">
      <dgm:prSet presAssocID="{699D32D8-ABA8-4FB2-8896-91E6FB32ADA5}" presName="node" presStyleLbl="node1" presStyleIdx="1" presStyleCnt="5">
        <dgm:presLayoutVars>
          <dgm:bulletEnabled val="1"/>
        </dgm:presLayoutVars>
      </dgm:prSet>
      <dgm:spPr/>
    </dgm:pt>
    <dgm:pt modelId="{432D4117-A9D5-4F29-85EA-714D84C75B56}" type="pres">
      <dgm:prSet presAssocID="{0B67527C-B9A4-43E6-A5CE-7B679A8C0D2D}" presName="sibTrans" presStyleLbl="sibTrans2D1" presStyleIdx="1" presStyleCnt="4"/>
      <dgm:spPr/>
    </dgm:pt>
    <dgm:pt modelId="{D3933614-3A0F-4880-9D19-6AF98C105C2D}" type="pres">
      <dgm:prSet presAssocID="{0B67527C-B9A4-43E6-A5CE-7B679A8C0D2D}" presName="connectorText" presStyleLbl="sibTrans2D1" presStyleIdx="1" presStyleCnt="4"/>
      <dgm:spPr/>
    </dgm:pt>
    <dgm:pt modelId="{BA5A8989-6E40-429C-B289-BDC624545A67}" type="pres">
      <dgm:prSet presAssocID="{4EA2E31F-AC7E-4C8C-B690-EC5A1A31D2FC}" presName="node" presStyleLbl="node1" presStyleIdx="2" presStyleCnt="5" custScaleX="134253" custScaleY="125084">
        <dgm:presLayoutVars>
          <dgm:bulletEnabled val="1"/>
        </dgm:presLayoutVars>
      </dgm:prSet>
      <dgm:spPr/>
    </dgm:pt>
    <dgm:pt modelId="{77F98204-7C9A-4B53-B86E-6263E895FE98}" type="pres">
      <dgm:prSet presAssocID="{193AF199-1328-4B97-989A-D7A7CA7AA50D}" presName="sibTrans" presStyleLbl="sibTrans2D1" presStyleIdx="2" presStyleCnt="4"/>
      <dgm:spPr/>
    </dgm:pt>
    <dgm:pt modelId="{DBA51BF0-888A-4EA1-B175-24FA2D7A52EC}" type="pres">
      <dgm:prSet presAssocID="{193AF199-1328-4B97-989A-D7A7CA7AA50D}" presName="connectorText" presStyleLbl="sibTrans2D1" presStyleIdx="2" presStyleCnt="4"/>
      <dgm:spPr/>
    </dgm:pt>
    <dgm:pt modelId="{C2F8D5C0-E371-441E-941E-7329E67B6909}" type="pres">
      <dgm:prSet presAssocID="{87171769-F5A6-480F-9A7D-9F1AB49D49DF}" presName="node" presStyleLbl="node1" presStyleIdx="3" presStyleCnt="5">
        <dgm:presLayoutVars>
          <dgm:bulletEnabled val="1"/>
        </dgm:presLayoutVars>
      </dgm:prSet>
      <dgm:spPr/>
    </dgm:pt>
    <dgm:pt modelId="{41E54B82-AB1C-48F3-8596-9DCCAEAC75FF}" type="pres">
      <dgm:prSet presAssocID="{C7C6783C-36B5-4AC3-87E0-2D8D3899A9B7}" presName="sibTrans" presStyleLbl="sibTrans2D1" presStyleIdx="3" presStyleCnt="4"/>
      <dgm:spPr/>
    </dgm:pt>
    <dgm:pt modelId="{5E92E4D8-90F3-496A-9177-785784E5E4F8}" type="pres">
      <dgm:prSet presAssocID="{C7C6783C-36B5-4AC3-87E0-2D8D3899A9B7}" presName="connectorText" presStyleLbl="sibTrans2D1" presStyleIdx="3" presStyleCnt="4"/>
      <dgm:spPr/>
    </dgm:pt>
    <dgm:pt modelId="{70FEA531-0B67-4529-913B-00503A219F18}" type="pres">
      <dgm:prSet presAssocID="{A37B1F36-DABB-4330-B5E6-51FD9996FDE8}" presName="node" presStyleLbl="node1" presStyleIdx="4" presStyleCnt="5">
        <dgm:presLayoutVars>
          <dgm:bulletEnabled val="1"/>
        </dgm:presLayoutVars>
      </dgm:prSet>
      <dgm:spPr/>
    </dgm:pt>
  </dgm:ptLst>
  <dgm:cxnLst>
    <dgm:cxn modelId="{D47D3907-808E-4208-937F-F5540BA5CECA}" type="presOf" srcId="{A37B1F36-DABB-4330-B5E6-51FD9996FDE8}" destId="{70FEA531-0B67-4529-913B-00503A219F18}" srcOrd="0" destOrd="0" presId="urn:microsoft.com/office/officeart/2005/8/layout/process5"/>
    <dgm:cxn modelId="{4EE20529-A121-43B3-99AC-CB89E372FD8B}" type="presOf" srcId="{87171769-F5A6-480F-9A7D-9F1AB49D49DF}" destId="{C2F8D5C0-E371-441E-941E-7329E67B6909}" srcOrd="0" destOrd="0" presId="urn:microsoft.com/office/officeart/2005/8/layout/process5"/>
    <dgm:cxn modelId="{F029AC3A-4549-48C4-A30D-5CB0C168CABB}" type="presOf" srcId="{193AF199-1328-4B97-989A-D7A7CA7AA50D}" destId="{DBA51BF0-888A-4EA1-B175-24FA2D7A52EC}" srcOrd="1" destOrd="0" presId="urn:microsoft.com/office/officeart/2005/8/layout/process5"/>
    <dgm:cxn modelId="{A643F23D-0A60-492F-996C-639D36594556}" srcId="{78F3F05A-6002-4F31-BB52-97B69DA4B2F6}" destId="{A37B1F36-DABB-4330-B5E6-51FD9996FDE8}" srcOrd="4" destOrd="0" parTransId="{E63018B4-8A04-492D-A6BB-D9FD5CFE9A3F}" sibTransId="{19922E40-B0E1-4971-88DD-91FE9E98BA3D}"/>
    <dgm:cxn modelId="{7C1F1760-66E6-4A0B-9BF1-AB764B3A8C92}" srcId="{78F3F05A-6002-4F31-BB52-97B69DA4B2F6}" destId="{699D32D8-ABA8-4FB2-8896-91E6FB32ADA5}" srcOrd="1" destOrd="0" parTransId="{84BA774E-DF61-4A8E-83E0-2F317A67D69A}" sibTransId="{0B67527C-B9A4-43E6-A5CE-7B679A8C0D2D}"/>
    <dgm:cxn modelId="{42EBDD42-A6F4-4577-8552-198BAFF2982F}" type="presOf" srcId="{6677A461-82AB-4741-979E-993610D39A51}" destId="{BA1DDF7B-D3A6-4C60-945E-98E8DF67D040}" srcOrd="0" destOrd="0" presId="urn:microsoft.com/office/officeart/2005/8/layout/process5"/>
    <dgm:cxn modelId="{5E20314A-4D15-41C8-BC4D-82A83F7AA181}" type="presOf" srcId="{BAEA3744-329F-44DC-9F54-35AAF640558C}" destId="{C5684849-819C-47B7-B6F4-F7289FF015CF}" srcOrd="1" destOrd="0" presId="urn:microsoft.com/office/officeart/2005/8/layout/process5"/>
    <dgm:cxn modelId="{DD3D596D-7B70-4749-A8AE-23F1B7AB22CA}" type="presOf" srcId="{0B67527C-B9A4-43E6-A5CE-7B679A8C0D2D}" destId="{432D4117-A9D5-4F29-85EA-714D84C75B56}" srcOrd="0" destOrd="0" presId="urn:microsoft.com/office/officeart/2005/8/layout/process5"/>
    <dgm:cxn modelId="{5DB73E7C-D384-4EF4-BFBB-4C66FDBADFFB}" type="presOf" srcId="{78F3F05A-6002-4F31-BB52-97B69DA4B2F6}" destId="{3BD8F5B7-E345-4E4D-B6F3-3FFE9048D879}" srcOrd="0" destOrd="0" presId="urn:microsoft.com/office/officeart/2005/8/layout/process5"/>
    <dgm:cxn modelId="{2B112394-2609-439D-875C-78B6072EDFE6}" type="presOf" srcId="{193AF199-1328-4B97-989A-D7A7CA7AA50D}" destId="{77F98204-7C9A-4B53-B86E-6263E895FE98}" srcOrd="0" destOrd="0" presId="urn:microsoft.com/office/officeart/2005/8/layout/process5"/>
    <dgm:cxn modelId="{4FB706B2-E00B-4245-B2A5-F81EA8658E48}" type="presOf" srcId="{0B67527C-B9A4-43E6-A5CE-7B679A8C0D2D}" destId="{D3933614-3A0F-4880-9D19-6AF98C105C2D}" srcOrd="1" destOrd="0" presId="urn:microsoft.com/office/officeart/2005/8/layout/process5"/>
    <dgm:cxn modelId="{08B6FFC1-A349-47FF-8199-860E3218D34F}" srcId="{78F3F05A-6002-4F31-BB52-97B69DA4B2F6}" destId="{87171769-F5A6-480F-9A7D-9F1AB49D49DF}" srcOrd="3" destOrd="0" parTransId="{6F4CF672-2995-4DDB-B1D9-A253853E0135}" sibTransId="{C7C6783C-36B5-4AC3-87E0-2D8D3899A9B7}"/>
    <dgm:cxn modelId="{BC9F16DD-F55C-4165-A4C7-E337D3EEC427}" type="presOf" srcId="{BAEA3744-329F-44DC-9F54-35AAF640558C}" destId="{8EFC30B1-0C14-4B83-B8D9-D05954A8251B}" srcOrd="0" destOrd="0" presId="urn:microsoft.com/office/officeart/2005/8/layout/process5"/>
    <dgm:cxn modelId="{5D8B49E0-3685-49FF-BC9C-32C77E911343}" srcId="{78F3F05A-6002-4F31-BB52-97B69DA4B2F6}" destId="{6677A461-82AB-4741-979E-993610D39A51}" srcOrd="0" destOrd="0" parTransId="{E0718E3A-1E6E-47DE-AEFF-E99D6C0548A4}" sibTransId="{BAEA3744-329F-44DC-9F54-35AAF640558C}"/>
    <dgm:cxn modelId="{4C58E4E5-4964-47B4-8572-866D1164E05F}" srcId="{78F3F05A-6002-4F31-BB52-97B69DA4B2F6}" destId="{4EA2E31F-AC7E-4C8C-B690-EC5A1A31D2FC}" srcOrd="2" destOrd="0" parTransId="{B0834AC6-4602-42B8-92FB-FF2E2762C18D}" sibTransId="{193AF199-1328-4B97-989A-D7A7CA7AA50D}"/>
    <dgm:cxn modelId="{11ECC9E8-BC6D-4DB8-AED6-9F76349CF76A}" type="presOf" srcId="{C7C6783C-36B5-4AC3-87E0-2D8D3899A9B7}" destId="{5E92E4D8-90F3-496A-9177-785784E5E4F8}" srcOrd="1" destOrd="0" presId="urn:microsoft.com/office/officeart/2005/8/layout/process5"/>
    <dgm:cxn modelId="{2FF3C6EC-DA83-486F-9F84-2914EDE7424C}" type="presOf" srcId="{C7C6783C-36B5-4AC3-87E0-2D8D3899A9B7}" destId="{41E54B82-AB1C-48F3-8596-9DCCAEAC75FF}" srcOrd="0" destOrd="0" presId="urn:microsoft.com/office/officeart/2005/8/layout/process5"/>
    <dgm:cxn modelId="{48861BEE-181C-4B37-86C9-BFF4886ECCA4}" type="presOf" srcId="{4EA2E31F-AC7E-4C8C-B690-EC5A1A31D2FC}" destId="{BA5A8989-6E40-429C-B289-BDC624545A67}" srcOrd="0" destOrd="0" presId="urn:microsoft.com/office/officeart/2005/8/layout/process5"/>
    <dgm:cxn modelId="{F286D0F2-702A-4B7D-9C3A-F7C5C4CB244A}" type="presOf" srcId="{699D32D8-ABA8-4FB2-8896-91E6FB32ADA5}" destId="{1C60FFB5-3269-4300-8664-078313D46488}" srcOrd="0" destOrd="0" presId="urn:microsoft.com/office/officeart/2005/8/layout/process5"/>
    <dgm:cxn modelId="{61C2594A-95B2-46D7-98E2-97D84FBC5315}" type="presParOf" srcId="{3BD8F5B7-E345-4E4D-B6F3-3FFE9048D879}" destId="{BA1DDF7B-D3A6-4C60-945E-98E8DF67D040}" srcOrd="0" destOrd="0" presId="urn:microsoft.com/office/officeart/2005/8/layout/process5"/>
    <dgm:cxn modelId="{BC22AFDB-2300-4D73-ACF7-2EE75126AD9A}" type="presParOf" srcId="{3BD8F5B7-E345-4E4D-B6F3-3FFE9048D879}" destId="{8EFC30B1-0C14-4B83-B8D9-D05954A8251B}" srcOrd="1" destOrd="0" presId="urn:microsoft.com/office/officeart/2005/8/layout/process5"/>
    <dgm:cxn modelId="{C4A9A659-2FE5-40FD-BF28-9EF663C060D2}" type="presParOf" srcId="{8EFC30B1-0C14-4B83-B8D9-D05954A8251B}" destId="{C5684849-819C-47B7-B6F4-F7289FF015CF}" srcOrd="0" destOrd="0" presId="urn:microsoft.com/office/officeart/2005/8/layout/process5"/>
    <dgm:cxn modelId="{16FEF17F-EB52-4AF4-AA88-FC12FC473687}" type="presParOf" srcId="{3BD8F5B7-E345-4E4D-B6F3-3FFE9048D879}" destId="{1C60FFB5-3269-4300-8664-078313D46488}" srcOrd="2" destOrd="0" presId="urn:microsoft.com/office/officeart/2005/8/layout/process5"/>
    <dgm:cxn modelId="{8E51EE56-9908-40BB-B879-D5AF42DB22C6}" type="presParOf" srcId="{3BD8F5B7-E345-4E4D-B6F3-3FFE9048D879}" destId="{432D4117-A9D5-4F29-85EA-714D84C75B56}" srcOrd="3" destOrd="0" presId="urn:microsoft.com/office/officeart/2005/8/layout/process5"/>
    <dgm:cxn modelId="{0B243931-B276-446A-8E46-48895B4E9F09}" type="presParOf" srcId="{432D4117-A9D5-4F29-85EA-714D84C75B56}" destId="{D3933614-3A0F-4880-9D19-6AF98C105C2D}" srcOrd="0" destOrd="0" presId="urn:microsoft.com/office/officeart/2005/8/layout/process5"/>
    <dgm:cxn modelId="{E6A12195-A97F-4402-8C54-E74EE5F003FE}" type="presParOf" srcId="{3BD8F5B7-E345-4E4D-B6F3-3FFE9048D879}" destId="{BA5A8989-6E40-429C-B289-BDC624545A67}" srcOrd="4" destOrd="0" presId="urn:microsoft.com/office/officeart/2005/8/layout/process5"/>
    <dgm:cxn modelId="{685CA6B4-A4B0-4C4B-9212-E62C816172B3}" type="presParOf" srcId="{3BD8F5B7-E345-4E4D-B6F3-3FFE9048D879}" destId="{77F98204-7C9A-4B53-B86E-6263E895FE98}" srcOrd="5" destOrd="0" presId="urn:microsoft.com/office/officeart/2005/8/layout/process5"/>
    <dgm:cxn modelId="{0B19D9E4-956E-4D38-8FBC-593C941A5182}" type="presParOf" srcId="{77F98204-7C9A-4B53-B86E-6263E895FE98}" destId="{DBA51BF0-888A-4EA1-B175-24FA2D7A52EC}" srcOrd="0" destOrd="0" presId="urn:microsoft.com/office/officeart/2005/8/layout/process5"/>
    <dgm:cxn modelId="{3F921AF6-9AFC-4BEB-97BC-18287325892E}" type="presParOf" srcId="{3BD8F5B7-E345-4E4D-B6F3-3FFE9048D879}" destId="{C2F8D5C0-E371-441E-941E-7329E67B6909}" srcOrd="6" destOrd="0" presId="urn:microsoft.com/office/officeart/2005/8/layout/process5"/>
    <dgm:cxn modelId="{6646BDAF-6352-44AD-8EF1-D0D1C1E50BC3}" type="presParOf" srcId="{3BD8F5B7-E345-4E4D-B6F3-3FFE9048D879}" destId="{41E54B82-AB1C-48F3-8596-9DCCAEAC75FF}" srcOrd="7" destOrd="0" presId="urn:microsoft.com/office/officeart/2005/8/layout/process5"/>
    <dgm:cxn modelId="{2133AE01-38A0-4AB1-90AF-BF81D74445BC}" type="presParOf" srcId="{41E54B82-AB1C-48F3-8596-9DCCAEAC75FF}" destId="{5E92E4D8-90F3-496A-9177-785784E5E4F8}" srcOrd="0" destOrd="0" presId="urn:microsoft.com/office/officeart/2005/8/layout/process5"/>
    <dgm:cxn modelId="{CAC07343-0623-4AA9-BBD1-26F0FCA1FB85}" type="presParOf" srcId="{3BD8F5B7-E345-4E4D-B6F3-3FFE9048D879}" destId="{70FEA531-0B67-4529-913B-00503A219F18}"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64F7B6-7346-4921-9E09-4D92CFDDE0DC}">
      <dsp:nvSpPr>
        <dsp:cNvPr id="0" name=""/>
        <dsp:cNvSpPr/>
      </dsp:nvSpPr>
      <dsp:spPr>
        <a:xfrm>
          <a:off x="0" y="352937"/>
          <a:ext cx="9846321" cy="1433999"/>
        </a:xfrm>
        <a:prstGeom prst="rightArrow">
          <a:avLst>
            <a:gd name="adj1" fmla="val 50000"/>
            <a:gd name="adj2" fmla="val 50000"/>
          </a:avLst>
        </a:prstGeom>
        <a:solidFill>
          <a:schemeClr val="tx1">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254000" bIns="227647" numCol="1" spcCol="1270" anchor="ctr" anchorCtr="0">
          <a:noAutofit/>
        </a:bodyPr>
        <a:lstStyle/>
        <a:p>
          <a:pPr marL="0" lvl="0" indent="0" algn="l" defTabSz="1200150">
            <a:lnSpc>
              <a:spcPct val="90000"/>
            </a:lnSpc>
            <a:spcBef>
              <a:spcPct val="0"/>
            </a:spcBef>
            <a:spcAft>
              <a:spcPct val="35000"/>
            </a:spcAft>
            <a:buNone/>
          </a:pPr>
          <a:r>
            <a:rPr lang="en-US" sz="2700" kern="1200" dirty="0">
              <a:latin typeface="Constantia" panose="02030602050306030303" pitchFamily="18" charset="0"/>
            </a:rPr>
            <a:t>Step 1</a:t>
          </a:r>
          <a:endParaRPr lang="en-IN" sz="2700" kern="1200" dirty="0">
            <a:latin typeface="Constantia" panose="02030602050306030303" pitchFamily="18" charset="0"/>
          </a:endParaRPr>
        </a:p>
      </dsp:txBody>
      <dsp:txXfrm>
        <a:off x="0" y="711437"/>
        <a:ext cx="9487821" cy="716999"/>
      </dsp:txXfrm>
    </dsp:sp>
    <dsp:sp modelId="{67476231-E4DF-47E3-B892-8AC9A808AE6F}">
      <dsp:nvSpPr>
        <dsp:cNvPr id="0" name=""/>
        <dsp:cNvSpPr/>
      </dsp:nvSpPr>
      <dsp:spPr>
        <a:xfrm>
          <a:off x="0" y="1423252"/>
          <a:ext cx="3032666" cy="2762410"/>
        </a:xfrm>
        <a:prstGeom prst="rect">
          <a:avLst/>
        </a:prstGeom>
        <a:solidFill>
          <a:schemeClr val="accent3">
            <a:lumMod val="60000"/>
            <a:lumOff val="4000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latin typeface="Constantia" panose="02030602050306030303" pitchFamily="18" charset="0"/>
            </a:rPr>
            <a:t>First Set up the Circuit</a:t>
          </a:r>
          <a:endParaRPr lang="en-IN" sz="2700" kern="1200" dirty="0">
            <a:latin typeface="Constantia" panose="02030602050306030303" pitchFamily="18" charset="0"/>
          </a:endParaRPr>
        </a:p>
      </dsp:txBody>
      <dsp:txXfrm>
        <a:off x="0" y="1423252"/>
        <a:ext cx="3032666" cy="2762410"/>
      </dsp:txXfrm>
    </dsp:sp>
    <dsp:sp modelId="{705336BA-4D7D-4CA8-985C-0F877FDD8142}">
      <dsp:nvSpPr>
        <dsp:cNvPr id="0" name=""/>
        <dsp:cNvSpPr/>
      </dsp:nvSpPr>
      <dsp:spPr>
        <a:xfrm>
          <a:off x="3021901" y="816941"/>
          <a:ext cx="6813654" cy="1433999"/>
        </a:xfrm>
        <a:prstGeom prst="rightArrow">
          <a:avLst>
            <a:gd name="adj1" fmla="val 50000"/>
            <a:gd name="adj2" fmla="val 50000"/>
          </a:avLst>
        </a:prstGeom>
        <a:solidFill>
          <a:schemeClr val="tx1">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254000" bIns="227647" numCol="1" spcCol="1270" anchor="ctr" anchorCtr="0">
          <a:noAutofit/>
        </a:bodyPr>
        <a:lstStyle/>
        <a:p>
          <a:pPr marL="0" lvl="0" indent="0" algn="l" defTabSz="1200150">
            <a:lnSpc>
              <a:spcPct val="90000"/>
            </a:lnSpc>
            <a:spcBef>
              <a:spcPct val="0"/>
            </a:spcBef>
            <a:spcAft>
              <a:spcPct val="35000"/>
            </a:spcAft>
            <a:buNone/>
          </a:pPr>
          <a:r>
            <a:rPr lang="en-US" sz="2700" kern="1200" dirty="0">
              <a:latin typeface="Constantia" panose="02030602050306030303" pitchFamily="18" charset="0"/>
            </a:rPr>
            <a:t>Step 2</a:t>
          </a:r>
          <a:endParaRPr lang="en-IN" sz="2700" kern="1200" dirty="0">
            <a:latin typeface="Constantia" panose="02030602050306030303" pitchFamily="18" charset="0"/>
          </a:endParaRPr>
        </a:p>
      </dsp:txBody>
      <dsp:txXfrm>
        <a:off x="3021901" y="1175441"/>
        <a:ext cx="6455154" cy="716999"/>
      </dsp:txXfrm>
    </dsp:sp>
    <dsp:sp modelId="{13A7BDE2-9932-4531-85F7-A18BE84D39DF}">
      <dsp:nvSpPr>
        <dsp:cNvPr id="0" name=""/>
        <dsp:cNvSpPr/>
      </dsp:nvSpPr>
      <dsp:spPr>
        <a:xfrm>
          <a:off x="3032666" y="1901252"/>
          <a:ext cx="3032666" cy="2762410"/>
        </a:xfrm>
        <a:prstGeom prst="rect">
          <a:avLst/>
        </a:prstGeom>
        <a:solidFill>
          <a:schemeClr val="accent3">
            <a:lumMod val="60000"/>
            <a:lumOff val="4000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latin typeface="Constantia" panose="02030602050306030303" pitchFamily="18" charset="0"/>
            </a:rPr>
            <a:t>Establish Communication with Serial Monitor &amp; set the pins as output.</a:t>
          </a:r>
          <a:endParaRPr lang="en-IN" sz="2700" kern="1200" dirty="0">
            <a:latin typeface="Constantia" panose="02030602050306030303" pitchFamily="18" charset="0"/>
          </a:endParaRPr>
        </a:p>
      </dsp:txBody>
      <dsp:txXfrm>
        <a:off x="3032666" y="1901252"/>
        <a:ext cx="3032666" cy="2762410"/>
      </dsp:txXfrm>
    </dsp:sp>
    <dsp:sp modelId="{3A67C1EA-6CB9-485B-8D50-2473C85CD6FE}">
      <dsp:nvSpPr>
        <dsp:cNvPr id="0" name=""/>
        <dsp:cNvSpPr/>
      </dsp:nvSpPr>
      <dsp:spPr>
        <a:xfrm>
          <a:off x="6065333" y="1273431"/>
          <a:ext cx="3780987" cy="1433999"/>
        </a:xfrm>
        <a:prstGeom prst="rightArrow">
          <a:avLst>
            <a:gd name="adj1" fmla="val 50000"/>
            <a:gd name="adj2" fmla="val 50000"/>
          </a:avLst>
        </a:prstGeom>
        <a:solidFill>
          <a:schemeClr val="tx1">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254000" bIns="227647" numCol="1" spcCol="1270" anchor="ctr" anchorCtr="0">
          <a:noAutofit/>
        </a:bodyPr>
        <a:lstStyle/>
        <a:p>
          <a:pPr marL="0" lvl="0" indent="0" algn="l" defTabSz="1200150">
            <a:lnSpc>
              <a:spcPct val="90000"/>
            </a:lnSpc>
            <a:spcBef>
              <a:spcPct val="0"/>
            </a:spcBef>
            <a:spcAft>
              <a:spcPct val="35000"/>
            </a:spcAft>
            <a:buNone/>
          </a:pPr>
          <a:r>
            <a:rPr lang="en-US" sz="2700" kern="1200" dirty="0">
              <a:latin typeface="Constantia" panose="02030602050306030303" pitchFamily="18" charset="0"/>
            </a:rPr>
            <a:t>Step 3</a:t>
          </a:r>
          <a:endParaRPr lang="en-IN" sz="2700" kern="1200" dirty="0">
            <a:latin typeface="Constantia" panose="02030602050306030303" pitchFamily="18" charset="0"/>
          </a:endParaRPr>
        </a:p>
      </dsp:txBody>
      <dsp:txXfrm>
        <a:off x="6065333" y="1631931"/>
        <a:ext cx="3422487" cy="716999"/>
      </dsp:txXfrm>
    </dsp:sp>
    <dsp:sp modelId="{251E5A12-E2B7-456F-9754-4225CB8B4E0A}">
      <dsp:nvSpPr>
        <dsp:cNvPr id="0" name=""/>
        <dsp:cNvSpPr/>
      </dsp:nvSpPr>
      <dsp:spPr>
        <a:xfrm>
          <a:off x="6065333" y="2379252"/>
          <a:ext cx="3032666" cy="2721983"/>
        </a:xfrm>
        <a:prstGeom prst="rect">
          <a:avLst/>
        </a:prstGeom>
        <a:solidFill>
          <a:schemeClr val="accent3">
            <a:lumMod val="60000"/>
            <a:lumOff val="4000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latin typeface="Constantia" panose="02030602050306030303" pitchFamily="18" charset="0"/>
            </a:rPr>
            <a:t>Write code for taking input from serial monitor and printing the corresponding LED.</a:t>
          </a:r>
          <a:endParaRPr lang="en-IN" sz="2700" kern="1200" dirty="0">
            <a:latin typeface="Constantia" panose="02030602050306030303" pitchFamily="18" charset="0"/>
          </a:endParaRPr>
        </a:p>
      </dsp:txBody>
      <dsp:txXfrm>
        <a:off x="6065333" y="2379252"/>
        <a:ext cx="3032666" cy="27219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1DDF7B-D3A6-4C60-945E-98E8DF67D040}">
      <dsp:nvSpPr>
        <dsp:cNvPr id="0" name=""/>
        <dsp:cNvSpPr/>
      </dsp:nvSpPr>
      <dsp:spPr>
        <a:xfrm>
          <a:off x="975393" y="157098"/>
          <a:ext cx="2076729" cy="1246037"/>
        </a:xfrm>
        <a:prstGeom prst="roundRect">
          <a:avLst>
            <a:gd name="adj" fmla="val 10000"/>
          </a:avLst>
        </a:prstGeom>
        <a:solidFill>
          <a:schemeClr val="accent5">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omic Sans MS" panose="030F0702030302020204" pitchFamily="66" charset="0"/>
            </a:rPr>
            <a:t>First set up the circuit</a:t>
          </a:r>
          <a:endParaRPr lang="en-IN" sz="1800" kern="1200" dirty="0">
            <a:latin typeface="Comic Sans MS" panose="030F0702030302020204" pitchFamily="66" charset="0"/>
          </a:endParaRPr>
        </a:p>
      </dsp:txBody>
      <dsp:txXfrm>
        <a:off x="1011888" y="193593"/>
        <a:ext cx="2003739" cy="1173047"/>
      </dsp:txXfrm>
    </dsp:sp>
    <dsp:sp modelId="{8EFC30B1-0C14-4B83-B8D9-D05954A8251B}">
      <dsp:nvSpPr>
        <dsp:cNvPr id="0" name=""/>
        <dsp:cNvSpPr/>
      </dsp:nvSpPr>
      <dsp:spPr>
        <a:xfrm>
          <a:off x="3234875" y="522602"/>
          <a:ext cx="440266" cy="515028"/>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latin typeface="Comic Sans MS" panose="030F0702030302020204" pitchFamily="66" charset="0"/>
          </a:endParaRPr>
        </a:p>
      </dsp:txBody>
      <dsp:txXfrm>
        <a:off x="3234875" y="625608"/>
        <a:ext cx="308186" cy="309016"/>
      </dsp:txXfrm>
    </dsp:sp>
    <dsp:sp modelId="{1C60FFB5-3269-4300-8664-078313D46488}">
      <dsp:nvSpPr>
        <dsp:cNvPr id="0" name=""/>
        <dsp:cNvSpPr/>
      </dsp:nvSpPr>
      <dsp:spPr>
        <a:xfrm>
          <a:off x="3882814" y="157098"/>
          <a:ext cx="2076729" cy="1246037"/>
        </a:xfrm>
        <a:prstGeom prst="roundRect">
          <a:avLst>
            <a:gd name="adj" fmla="val 10000"/>
          </a:avLst>
        </a:prstGeom>
        <a:solidFill>
          <a:schemeClr val="accent5">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omic Sans MS" panose="030F0702030302020204" pitchFamily="66" charset="0"/>
            </a:rPr>
            <a:t>Then, set the pin as output and send the wave</a:t>
          </a:r>
          <a:endParaRPr lang="en-IN" sz="1800" kern="1200" dirty="0">
            <a:latin typeface="Comic Sans MS" panose="030F0702030302020204" pitchFamily="66" charset="0"/>
          </a:endParaRPr>
        </a:p>
      </dsp:txBody>
      <dsp:txXfrm>
        <a:off x="3919309" y="193593"/>
        <a:ext cx="2003739" cy="1173047"/>
      </dsp:txXfrm>
    </dsp:sp>
    <dsp:sp modelId="{432D4117-A9D5-4F29-85EA-714D84C75B56}">
      <dsp:nvSpPr>
        <dsp:cNvPr id="0" name=""/>
        <dsp:cNvSpPr/>
      </dsp:nvSpPr>
      <dsp:spPr>
        <a:xfrm>
          <a:off x="6142295" y="522602"/>
          <a:ext cx="440266" cy="515028"/>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latin typeface="Comic Sans MS" panose="030F0702030302020204" pitchFamily="66" charset="0"/>
          </a:endParaRPr>
        </a:p>
      </dsp:txBody>
      <dsp:txXfrm>
        <a:off x="6142295" y="625608"/>
        <a:ext cx="308186" cy="309016"/>
      </dsp:txXfrm>
    </dsp:sp>
    <dsp:sp modelId="{BA5A8989-6E40-429C-B289-BDC624545A67}">
      <dsp:nvSpPr>
        <dsp:cNvPr id="0" name=""/>
        <dsp:cNvSpPr/>
      </dsp:nvSpPr>
      <dsp:spPr>
        <a:xfrm>
          <a:off x="6790235" y="820"/>
          <a:ext cx="2788071" cy="1558593"/>
        </a:xfrm>
        <a:prstGeom prst="roundRect">
          <a:avLst>
            <a:gd name="adj" fmla="val 10000"/>
          </a:avLst>
        </a:prstGeom>
        <a:solidFill>
          <a:schemeClr val="accent5">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omic Sans MS" panose="030F0702030302020204" pitchFamily="66" charset="0"/>
            </a:rPr>
            <a:t>Then set the pin as input and use ‘PulseIn’ function to get the time of travel</a:t>
          </a:r>
          <a:endParaRPr lang="en-IN" sz="1800" kern="1200" dirty="0">
            <a:latin typeface="Comic Sans MS" panose="030F0702030302020204" pitchFamily="66" charset="0"/>
          </a:endParaRPr>
        </a:p>
      </dsp:txBody>
      <dsp:txXfrm>
        <a:off x="6835885" y="46470"/>
        <a:ext cx="2696771" cy="1467293"/>
      </dsp:txXfrm>
    </dsp:sp>
    <dsp:sp modelId="{77F98204-7C9A-4B53-B86E-6263E895FE98}">
      <dsp:nvSpPr>
        <dsp:cNvPr id="0" name=""/>
        <dsp:cNvSpPr/>
      </dsp:nvSpPr>
      <dsp:spPr>
        <a:xfrm rot="4857001">
          <a:off x="8149659" y="1704784"/>
          <a:ext cx="445816" cy="515028"/>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latin typeface="Comic Sans MS" panose="030F0702030302020204" pitchFamily="66" charset="0"/>
          </a:endParaRPr>
        </a:p>
      </dsp:txBody>
      <dsp:txXfrm rot="-5400000">
        <a:off x="8207540" y="1740223"/>
        <a:ext cx="309016" cy="312071"/>
      </dsp:txXfrm>
    </dsp:sp>
    <dsp:sp modelId="{C2F8D5C0-E371-441E-941E-7329E67B6909}">
      <dsp:nvSpPr>
        <dsp:cNvPr id="0" name=""/>
        <dsp:cNvSpPr/>
      </dsp:nvSpPr>
      <dsp:spPr>
        <a:xfrm>
          <a:off x="7501577" y="2390105"/>
          <a:ext cx="2076729" cy="1246037"/>
        </a:xfrm>
        <a:prstGeom prst="roundRect">
          <a:avLst>
            <a:gd name="adj" fmla="val 10000"/>
          </a:avLst>
        </a:prstGeom>
        <a:solidFill>
          <a:schemeClr val="accent5">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omic Sans MS" panose="030F0702030302020204" pitchFamily="66" charset="0"/>
            </a:rPr>
            <a:t>Write the function for distance calculation</a:t>
          </a:r>
          <a:endParaRPr lang="en-IN" sz="1800" kern="1200" dirty="0">
            <a:latin typeface="Comic Sans MS" panose="030F0702030302020204" pitchFamily="66" charset="0"/>
          </a:endParaRPr>
        </a:p>
      </dsp:txBody>
      <dsp:txXfrm>
        <a:off x="7538072" y="2426600"/>
        <a:ext cx="2003739" cy="1173047"/>
      </dsp:txXfrm>
    </dsp:sp>
    <dsp:sp modelId="{41E54B82-AB1C-48F3-8596-9DCCAEAC75FF}">
      <dsp:nvSpPr>
        <dsp:cNvPr id="0" name=""/>
        <dsp:cNvSpPr/>
      </dsp:nvSpPr>
      <dsp:spPr>
        <a:xfrm rot="10800000">
          <a:off x="6878558" y="2755609"/>
          <a:ext cx="440266" cy="515028"/>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latin typeface="Comic Sans MS" panose="030F0702030302020204" pitchFamily="66" charset="0"/>
          </a:endParaRPr>
        </a:p>
      </dsp:txBody>
      <dsp:txXfrm rot="10800000">
        <a:off x="7010638" y="2858615"/>
        <a:ext cx="308186" cy="309016"/>
      </dsp:txXfrm>
    </dsp:sp>
    <dsp:sp modelId="{70FEA531-0B67-4529-913B-00503A219F18}">
      <dsp:nvSpPr>
        <dsp:cNvPr id="0" name=""/>
        <dsp:cNvSpPr/>
      </dsp:nvSpPr>
      <dsp:spPr>
        <a:xfrm>
          <a:off x="4594156" y="2390105"/>
          <a:ext cx="2076729" cy="1246037"/>
        </a:xfrm>
        <a:prstGeom prst="roundRect">
          <a:avLst>
            <a:gd name="adj" fmla="val 10000"/>
          </a:avLst>
        </a:prstGeom>
        <a:solidFill>
          <a:schemeClr val="accent5">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omic Sans MS" panose="030F0702030302020204" pitchFamily="66" charset="0"/>
            </a:rPr>
            <a:t>Write the code for printing to the Serial Monitor</a:t>
          </a:r>
          <a:endParaRPr lang="en-IN" sz="1800" kern="1200" dirty="0">
            <a:latin typeface="Comic Sans MS" panose="030F0702030302020204" pitchFamily="66" charset="0"/>
          </a:endParaRPr>
        </a:p>
      </dsp:txBody>
      <dsp:txXfrm>
        <a:off x="4630651" y="2426600"/>
        <a:ext cx="2003739" cy="1173047"/>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220586-EC55-4F22-95CF-3661FBAD9456}" type="datetimeFigureOut">
              <a:rPr lang="en-IN" smtClean="0"/>
              <a:t>02-02-2021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C8F05D-1015-4D8B-B991-00D1EEC1B59D}" type="slidenum">
              <a:rPr lang="en-IN" smtClean="0"/>
              <a:t>‹#›</a:t>
            </a:fld>
            <a:endParaRPr lang="en-IN"/>
          </a:p>
        </p:txBody>
      </p:sp>
    </p:spTree>
    <p:extLst>
      <p:ext uri="{BB962C8B-B14F-4D97-AF65-F5344CB8AC3E}">
        <p14:creationId xmlns:p14="http://schemas.microsoft.com/office/powerpoint/2010/main" val="2072361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C8F05D-1015-4D8B-B991-00D1EEC1B59D}" type="slidenum">
              <a:rPr lang="en-IN" smtClean="0"/>
              <a:t>15</a:t>
            </a:fld>
            <a:endParaRPr lang="en-IN"/>
          </a:p>
        </p:txBody>
      </p:sp>
    </p:spTree>
    <p:extLst>
      <p:ext uri="{BB962C8B-B14F-4D97-AF65-F5344CB8AC3E}">
        <p14:creationId xmlns:p14="http://schemas.microsoft.com/office/powerpoint/2010/main" val="4268875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D22758-599E-4FD6-9D3D-9270360E997C}"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E4E990-FB5D-4A51-84C7-87EA758A747F}" type="slidenum">
              <a:rPr lang="en-IN" smtClean="0"/>
              <a:t>‹#›</a:t>
            </a:fld>
            <a:endParaRPr lang="en-IN"/>
          </a:p>
        </p:txBody>
      </p:sp>
    </p:spTree>
    <p:extLst>
      <p:ext uri="{BB962C8B-B14F-4D97-AF65-F5344CB8AC3E}">
        <p14:creationId xmlns:p14="http://schemas.microsoft.com/office/powerpoint/2010/main" val="2267579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D22758-599E-4FD6-9D3D-9270360E997C}" type="datetimeFigureOut">
              <a:rPr lang="en-IN" smtClean="0"/>
              <a:t>02-02-2021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E4E990-FB5D-4A51-84C7-87EA758A747F}" type="slidenum">
              <a:rPr lang="en-IN" smtClean="0"/>
              <a:t>‹#›</a:t>
            </a:fld>
            <a:endParaRPr lang="en-IN"/>
          </a:p>
        </p:txBody>
      </p:sp>
    </p:spTree>
    <p:extLst>
      <p:ext uri="{BB962C8B-B14F-4D97-AF65-F5344CB8AC3E}">
        <p14:creationId xmlns:p14="http://schemas.microsoft.com/office/powerpoint/2010/main" val="367951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9D22758-599E-4FD6-9D3D-9270360E997C}"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E4E990-FB5D-4A51-84C7-87EA758A747F}" type="slidenum">
              <a:rPr lang="en-IN" smtClean="0"/>
              <a:t>‹#›</a:t>
            </a:fld>
            <a:endParaRPr lang="en-IN"/>
          </a:p>
        </p:txBody>
      </p:sp>
    </p:spTree>
    <p:extLst>
      <p:ext uri="{BB962C8B-B14F-4D97-AF65-F5344CB8AC3E}">
        <p14:creationId xmlns:p14="http://schemas.microsoft.com/office/powerpoint/2010/main" val="3670788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9D22758-599E-4FD6-9D3D-9270360E997C}" type="datetimeFigureOut">
              <a:rPr lang="en-IN" smtClean="0"/>
              <a:t>02-02-2021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E4E990-FB5D-4A51-84C7-87EA758A747F}" type="slidenum">
              <a:rPr lang="en-IN" smtClean="0"/>
              <a:t>‹#›</a:t>
            </a:fld>
            <a:endParaRPr lang="en-IN"/>
          </a:p>
        </p:txBody>
      </p:sp>
    </p:spTree>
    <p:extLst>
      <p:ext uri="{BB962C8B-B14F-4D97-AF65-F5344CB8AC3E}">
        <p14:creationId xmlns:p14="http://schemas.microsoft.com/office/powerpoint/2010/main" val="1530123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D22758-599E-4FD6-9D3D-9270360E997C}"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E4E990-FB5D-4A51-84C7-87EA758A747F}" type="slidenum">
              <a:rPr lang="en-IN" smtClean="0"/>
              <a:t>‹#›</a:t>
            </a:fld>
            <a:endParaRPr lang="en-IN"/>
          </a:p>
        </p:txBody>
      </p:sp>
    </p:spTree>
    <p:extLst>
      <p:ext uri="{BB962C8B-B14F-4D97-AF65-F5344CB8AC3E}">
        <p14:creationId xmlns:p14="http://schemas.microsoft.com/office/powerpoint/2010/main" val="779520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D22758-599E-4FD6-9D3D-9270360E997C}"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E4E990-FB5D-4A51-84C7-87EA758A747F}" type="slidenum">
              <a:rPr lang="en-IN" smtClean="0"/>
              <a:t>‹#›</a:t>
            </a:fld>
            <a:endParaRPr lang="en-IN"/>
          </a:p>
        </p:txBody>
      </p:sp>
    </p:spTree>
    <p:extLst>
      <p:ext uri="{BB962C8B-B14F-4D97-AF65-F5344CB8AC3E}">
        <p14:creationId xmlns:p14="http://schemas.microsoft.com/office/powerpoint/2010/main" val="3297589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D22758-599E-4FD6-9D3D-9270360E997C}"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E4E990-FB5D-4A51-84C7-87EA758A747F}" type="slidenum">
              <a:rPr lang="en-IN" smtClean="0"/>
              <a:t>‹#›</a:t>
            </a:fld>
            <a:endParaRPr lang="en-IN"/>
          </a:p>
        </p:txBody>
      </p:sp>
    </p:spTree>
    <p:extLst>
      <p:ext uri="{BB962C8B-B14F-4D97-AF65-F5344CB8AC3E}">
        <p14:creationId xmlns:p14="http://schemas.microsoft.com/office/powerpoint/2010/main" val="3739293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D22758-599E-4FD6-9D3D-9270360E997C}"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E4E990-FB5D-4A51-84C7-87EA758A747F}" type="slidenum">
              <a:rPr lang="en-IN" smtClean="0"/>
              <a:t>‹#›</a:t>
            </a:fld>
            <a:endParaRPr lang="en-IN"/>
          </a:p>
        </p:txBody>
      </p:sp>
    </p:spTree>
    <p:extLst>
      <p:ext uri="{BB962C8B-B14F-4D97-AF65-F5344CB8AC3E}">
        <p14:creationId xmlns:p14="http://schemas.microsoft.com/office/powerpoint/2010/main" val="2354898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D22758-599E-4FD6-9D3D-9270360E997C}" type="datetimeFigureOut">
              <a:rPr lang="en-IN" smtClean="0"/>
              <a:t>02-02-2021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E4E990-FB5D-4A51-84C7-87EA758A747F}" type="slidenum">
              <a:rPr lang="en-IN" smtClean="0"/>
              <a:t>‹#›</a:t>
            </a:fld>
            <a:endParaRPr lang="en-IN"/>
          </a:p>
        </p:txBody>
      </p:sp>
    </p:spTree>
    <p:extLst>
      <p:ext uri="{BB962C8B-B14F-4D97-AF65-F5344CB8AC3E}">
        <p14:creationId xmlns:p14="http://schemas.microsoft.com/office/powerpoint/2010/main" val="3917634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D22758-599E-4FD6-9D3D-9270360E997C}" type="datetimeFigureOut">
              <a:rPr lang="en-IN" smtClean="0"/>
              <a:t>02-02-2021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E4E990-FB5D-4A51-84C7-87EA758A747F}" type="slidenum">
              <a:rPr lang="en-IN" smtClean="0"/>
              <a:t>‹#›</a:t>
            </a:fld>
            <a:endParaRPr lang="en-IN"/>
          </a:p>
        </p:txBody>
      </p:sp>
    </p:spTree>
    <p:extLst>
      <p:ext uri="{BB962C8B-B14F-4D97-AF65-F5344CB8AC3E}">
        <p14:creationId xmlns:p14="http://schemas.microsoft.com/office/powerpoint/2010/main" val="3069210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D22758-599E-4FD6-9D3D-9270360E997C}" type="datetimeFigureOut">
              <a:rPr lang="en-IN" smtClean="0"/>
              <a:t>02-02-2021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E4E990-FB5D-4A51-84C7-87EA758A747F}" type="slidenum">
              <a:rPr lang="en-IN" smtClean="0"/>
              <a:t>‹#›</a:t>
            </a:fld>
            <a:endParaRPr lang="en-IN"/>
          </a:p>
        </p:txBody>
      </p:sp>
    </p:spTree>
    <p:extLst>
      <p:ext uri="{BB962C8B-B14F-4D97-AF65-F5344CB8AC3E}">
        <p14:creationId xmlns:p14="http://schemas.microsoft.com/office/powerpoint/2010/main" val="164604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22758-599E-4FD6-9D3D-9270360E997C}" type="datetimeFigureOut">
              <a:rPr lang="en-IN" smtClean="0"/>
              <a:t>02-02-2021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E4E990-FB5D-4A51-84C7-87EA758A747F}" type="slidenum">
              <a:rPr lang="en-IN" smtClean="0"/>
              <a:t>‹#›</a:t>
            </a:fld>
            <a:endParaRPr lang="en-IN"/>
          </a:p>
        </p:txBody>
      </p:sp>
    </p:spTree>
    <p:extLst>
      <p:ext uri="{BB962C8B-B14F-4D97-AF65-F5344CB8AC3E}">
        <p14:creationId xmlns:p14="http://schemas.microsoft.com/office/powerpoint/2010/main" val="133454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D22758-599E-4FD6-9D3D-9270360E997C}" type="datetimeFigureOut">
              <a:rPr lang="en-IN" smtClean="0"/>
              <a:t>02-02-2021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E4E990-FB5D-4A51-84C7-87EA758A747F}" type="slidenum">
              <a:rPr lang="en-IN" smtClean="0"/>
              <a:t>‹#›</a:t>
            </a:fld>
            <a:endParaRPr lang="en-IN"/>
          </a:p>
        </p:txBody>
      </p:sp>
    </p:spTree>
    <p:extLst>
      <p:ext uri="{BB962C8B-B14F-4D97-AF65-F5344CB8AC3E}">
        <p14:creationId xmlns:p14="http://schemas.microsoft.com/office/powerpoint/2010/main" val="31026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9D22758-599E-4FD6-9D3D-9270360E997C}" type="datetimeFigureOut">
              <a:rPr lang="en-IN" smtClean="0"/>
              <a:t>02-02-2021</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64E4E990-FB5D-4A51-84C7-87EA758A747F}" type="slidenum">
              <a:rPr lang="en-IN" smtClean="0"/>
              <a:t>‹#›</a:t>
            </a:fld>
            <a:endParaRPr lang="en-IN"/>
          </a:p>
        </p:txBody>
      </p:sp>
    </p:spTree>
    <p:extLst>
      <p:ext uri="{BB962C8B-B14F-4D97-AF65-F5344CB8AC3E}">
        <p14:creationId xmlns:p14="http://schemas.microsoft.com/office/powerpoint/2010/main" val="124022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9D22758-599E-4FD6-9D3D-9270360E997C}" type="datetimeFigureOut">
              <a:rPr lang="en-IN" smtClean="0"/>
              <a:t>02-02-2021</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4E4E990-FB5D-4A51-84C7-87EA758A747F}" type="slidenum">
              <a:rPr lang="en-IN" smtClean="0"/>
              <a:t>‹#›</a:t>
            </a:fld>
            <a:endParaRPr lang="en-IN"/>
          </a:p>
        </p:txBody>
      </p:sp>
    </p:spTree>
    <p:extLst>
      <p:ext uri="{BB962C8B-B14F-4D97-AF65-F5344CB8AC3E}">
        <p14:creationId xmlns:p14="http://schemas.microsoft.com/office/powerpoint/2010/main" val="8162495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A00DE-EEF4-4339-8164-82A400CF4A1C}"/>
              </a:ext>
            </a:extLst>
          </p:cNvPr>
          <p:cNvSpPr>
            <a:spLocks noGrp="1"/>
          </p:cNvSpPr>
          <p:nvPr>
            <p:ph type="ctrTitle"/>
          </p:nvPr>
        </p:nvSpPr>
        <p:spPr>
          <a:xfrm>
            <a:off x="1840359" y="2237584"/>
            <a:ext cx="8511281" cy="1191416"/>
          </a:xfrm>
        </p:spPr>
        <p:txBody>
          <a:bodyPr/>
          <a:lstStyle/>
          <a:p>
            <a:r>
              <a:rPr lang="en-US" dirty="0"/>
              <a:t>Review of Arduino Basics</a:t>
            </a:r>
            <a:endParaRPr lang="en-IN" dirty="0"/>
          </a:p>
        </p:txBody>
      </p:sp>
    </p:spTree>
    <p:extLst>
      <p:ext uri="{BB962C8B-B14F-4D97-AF65-F5344CB8AC3E}">
        <p14:creationId xmlns:p14="http://schemas.microsoft.com/office/powerpoint/2010/main" val="601839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5B2C0E-3513-46B4-8E0F-FC18158DA1E9}"/>
              </a:ext>
            </a:extLst>
          </p:cNvPr>
          <p:cNvPicPr>
            <a:picLocks noChangeAspect="1"/>
          </p:cNvPicPr>
          <p:nvPr/>
        </p:nvPicPr>
        <p:blipFill rotWithShape="1">
          <a:blip r:embed="rId2"/>
          <a:srcRect l="13041" t="8582" r="7347" b="7696"/>
          <a:stretch/>
        </p:blipFill>
        <p:spPr>
          <a:xfrm>
            <a:off x="136124" y="1045028"/>
            <a:ext cx="5801971" cy="5471181"/>
          </a:xfrm>
          <a:prstGeom prst="rect">
            <a:avLst/>
          </a:prstGeom>
        </p:spPr>
      </p:pic>
      <p:pic>
        <p:nvPicPr>
          <p:cNvPr id="3" name="Picture 2">
            <a:extLst>
              <a:ext uri="{FF2B5EF4-FFF2-40B4-BE49-F238E27FC236}">
                <a16:creationId xmlns:a16="http://schemas.microsoft.com/office/drawing/2014/main" id="{37E45D27-8C36-473D-83F7-80DFF5CB22A3}"/>
              </a:ext>
            </a:extLst>
          </p:cNvPr>
          <p:cNvPicPr>
            <a:picLocks noChangeAspect="1"/>
          </p:cNvPicPr>
          <p:nvPr/>
        </p:nvPicPr>
        <p:blipFill rotWithShape="1">
          <a:blip r:embed="rId3"/>
          <a:srcRect l="24110" t="7084" r="1037" b="14274"/>
          <a:stretch/>
        </p:blipFill>
        <p:spPr>
          <a:xfrm>
            <a:off x="6253905" y="1045027"/>
            <a:ext cx="5801971" cy="5471181"/>
          </a:xfrm>
          <a:prstGeom prst="rect">
            <a:avLst/>
          </a:prstGeom>
        </p:spPr>
      </p:pic>
      <p:sp>
        <p:nvSpPr>
          <p:cNvPr id="4" name="TextBox 3">
            <a:extLst>
              <a:ext uri="{FF2B5EF4-FFF2-40B4-BE49-F238E27FC236}">
                <a16:creationId xmlns:a16="http://schemas.microsoft.com/office/drawing/2014/main" id="{0F745A22-4CEB-44B5-9C54-AAADE4B662F4}"/>
              </a:ext>
            </a:extLst>
          </p:cNvPr>
          <p:cNvSpPr txBox="1"/>
          <p:nvPr/>
        </p:nvSpPr>
        <p:spPr>
          <a:xfrm>
            <a:off x="1516060" y="341791"/>
            <a:ext cx="9159880" cy="523220"/>
          </a:xfrm>
          <a:prstGeom prst="rect">
            <a:avLst/>
          </a:prstGeom>
          <a:noFill/>
        </p:spPr>
        <p:txBody>
          <a:bodyPr wrap="none" rtlCol="0">
            <a:spAutoFit/>
          </a:bodyPr>
          <a:lstStyle/>
          <a:p>
            <a:pPr algn="ctr"/>
            <a:r>
              <a:rPr lang="en-US" sz="2800" dirty="0"/>
              <a:t>Selecting Board and Ports for Serial Communication</a:t>
            </a:r>
            <a:endParaRPr lang="en-IN" sz="2800" dirty="0"/>
          </a:p>
        </p:txBody>
      </p:sp>
    </p:spTree>
    <p:extLst>
      <p:ext uri="{BB962C8B-B14F-4D97-AF65-F5344CB8AC3E}">
        <p14:creationId xmlns:p14="http://schemas.microsoft.com/office/powerpoint/2010/main" val="718708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132C7A85-A2A7-4CB5-B26A-25167B5DC1AD}"/>
              </a:ext>
            </a:extLst>
          </p:cNvPr>
          <p:cNvPicPr>
            <a:picLocks noChangeAspect="1"/>
          </p:cNvPicPr>
          <p:nvPr/>
        </p:nvPicPr>
        <p:blipFill>
          <a:blip r:embed="rId2"/>
          <a:stretch>
            <a:fillRect/>
          </a:stretch>
        </p:blipFill>
        <p:spPr>
          <a:xfrm>
            <a:off x="498899" y="765113"/>
            <a:ext cx="5254404" cy="5290457"/>
          </a:xfrm>
          <a:prstGeom prst="rect">
            <a:avLst/>
          </a:prstGeom>
        </p:spPr>
      </p:pic>
      <p:pic>
        <p:nvPicPr>
          <p:cNvPr id="4" name="Picture 3">
            <a:extLst>
              <a:ext uri="{FF2B5EF4-FFF2-40B4-BE49-F238E27FC236}">
                <a16:creationId xmlns:a16="http://schemas.microsoft.com/office/drawing/2014/main" id="{21DBB789-B987-4043-83C2-FE1E2A1C6F3A}"/>
              </a:ext>
            </a:extLst>
          </p:cNvPr>
          <p:cNvPicPr>
            <a:picLocks noChangeAspect="1"/>
          </p:cNvPicPr>
          <p:nvPr/>
        </p:nvPicPr>
        <p:blipFill rotWithShape="1">
          <a:blip r:embed="rId3"/>
          <a:srcRect l="44186"/>
          <a:stretch/>
        </p:blipFill>
        <p:spPr>
          <a:xfrm>
            <a:off x="6312319" y="709127"/>
            <a:ext cx="5405291" cy="5290458"/>
          </a:xfrm>
          <a:prstGeom prst="rect">
            <a:avLst/>
          </a:prstGeom>
        </p:spPr>
      </p:pic>
      <p:cxnSp>
        <p:nvCxnSpPr>
          <p:cNvPr id="6" name="Straight Arrow Connector 5">
            <a:extLst>
              <a:ext uri="{FF2B5EF4-FFF2-40B4-BE49-F238E27FC236}">
                <a16:creationId xmlns:a16="http://schemas.microsoft.com/office/drawing/2014/main" id="{1EFBF441-19CE-496A-ACD0-363FFD3BF9C4}"/>
              </a:ext>
            </a:extLst>
          </p:cNvPr>
          <p:cNvCxnSpPr>
            <a:cxnSpLocks/>
          </p:cNvCxnSpPr>
          <p:nvPr/>
        </p:nvCxnSpPr>
        <p:spPr>
          <a:xfrm flipV="1">
            <a:off x="7430352" y="1082352"/>
            <a:ext cx="1071428" cy="989046"/>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TextBox 7">
            <a:extLst>
              <a:ext uri="{FF2B5EF4-FFF2-40B4-BE49-F238E27FC236}">
                <a16:creationId xmlns:a16="http://schemas.microsoft.com/office/drawing/2014/main" id="{71A5E2B9-F597-469F-BA8F-000A5B39DED3}"/>
              </a:ext>
            </a:extLst>
          </p:cNvPr>
          <p:cNvSpPr txBox="1"/>
          <p:nvPr/>
        </p:nvSpPr>
        <p:spPr>
          <a:xfrm>
            <a:off x="7966066" y="1702066"/>
            <a:ext cx="2558714" cy="369332"/>
          </a:xfrm>
          <a:prstGeom prst="rect">
            <a:avLst/>
          </a:prstGeom>
          <a:noFill/>
        </p:spPr>
        <p:txBody>
          <a:bodyPr wrap="none" rtlCol="0">
            <a:spAutoFit/>
          </a:bodyPr>
          <a:lstStyle/>
          <a:p>
            <a:r>
              <a:rPr lang="en-US" dirty="0">
                <a:solidFill>
                  <a:srgbClr val="FF0000"/>
                </a:solidFill>
              </a:rPr>
              <a:t>In the ‘Code’ section</a:t>
            </a:r>
            <a:endParaRPr lang="en-IN" dirty="0">
              <a:solidFill>
                <a:srgbClr val="FF0000"/>
              </a:solidFill>
            </a:endParaRPr>
          </a:p>
        </p:txBody>
      </p:sp>
      <p:sp>
        <p:nvSpPr>
          <p:cNvPr id="9" name="Rectangle 8">
            <a:extLst>
              <a:ext uri="{FF2B5EF4-FFF2-40B4-BE49-F238E27FC236}">
                <a16:creationId xmlns:a16="http://schemas.microsoft.com/office/drawing/2014/main" id="{3179DB3E-1900-4F22-9921-8B093759FA26}"/>
              </a:ext>
            </a:extLst>
          </p:cNvPr>
          <p:cNvSpPr/>
          <p:nvPr/>
        </p:nvSpPr>
        <p:spPr>
          <a:xfrm>
            <a:off x="8080310" y="709127"/>
            <a:ext cx="923731" cy="36933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32176D6C-6813-46C0-8B5B-FAA7064DDDCC}"/>
              </a:ext>
            </a:extLst>
          </p:cNvPr>
          <p:cNvSpPr/>
          <p:nvPr/>
        </p:nvSpPr>
        <p:spPr>
          <a:xfrm>
            <a:off x="6503437" y="5701004"/>
            <a:ext cx="1287624" cy="373225"/>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36B35CC0-92DD-49A6-A265-ED6F8232780F}"/>
              </a:ext>
            </a:extLst>
          </p:cNvPr>
          <p:cNvSpPr/>
          <p:nvPr/>
        </p:nvSpPr>
        <p:spPr>
          <a:xfrm>
            <a:off x="6885992" y="4450701"/>
            <a:ext cx="354563" cy="1045029"/>
          </a:xfrm>
          <a:prstGeom prst="downArrow">
            <a:avLst/>
          </a:prstGeom>
          <a:solidFill>
            <a:schemeClr val="accent4"/>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469CADD3-F4A8-478A-AC4D-0048EC35FB09}"/>
              </a:ext>
            </a:extLst>
          </p:cNvPr>
          <p:cNvSpPr txBox="1"/>
          <p:nvPr/>
        </p:nvSpPr>
        <p:spPr>
          <a:xfrm>
            <a:off x="2090057" y="6148873"/>
            <a:ext cx="1802096" cy="523220"/>
          </a:xfrm>
          <a:prstGeom prst="rect">
            <a:avLst/>
          </a:prstGeom>
          <a:noFill/>
        </p:spPr>
        <p:txBody>
          <a:bodyPr wrap="none" rtlCol="0">
            <a:spAutoFit/>
          </a:bodyPr>
          <a:lstStyle/>
          <a:p>
            <a:r>
              <a:rPr lang="en-US" sz="2800" dirty="0"/>
              <a:t>In the IDE</a:t>
            </a:r>
            <a:endParaRPr lang="en-IN" sz="2800" dirty="0"/>
          </a:p>
        </p:txBody>
      </p:sp>
      <p:sp>
        <p:nvSpPr>
          <p:cNvPr id="13" name="TextBox 12">
            <a:extLst>
              <a:ext uri="{FF2B5EF4-FFF2-40B4-BE49-F238E27FC236}">
                <a16:creationId xmlns:a16="http://schemas.microsoft.com/office/drawing/2014/main" id="{073D8140-D836-4567-AA8C-C685E9EFB323}"/>
              </a:ext>
            </a:extLst>
          </p:cNvPr>
          <p:cNvSpPr txBox="1"/>
          <p:nvPr/>
        </p:nvSpPr>
        <p:spPr>
          <a:xfrm>
            <a:off x="8281858" y="6096079"/>
            <a:ext cx="2242922" cy="523220"/>
          </a:xfrm>
          <a:prstGeom prst="rect">
            <a:avLst/>
          </a:prstGeom>
          <a:noFill/>
        </p:spPr>
        <p:txBody>
          <a:bodyPr wrap="none" rtlCol="0">
            <a:spAutoFit/>
          </a:bodyPr>
          <a:lstStyle/>
          <a:p>
            <a:r>
              <a:rPr lang="en-US" sz="2800" dirty="0"/>
              <a:t>In tinkercad</a:t>
            </a:r>
            <a:endParaRPr lang="en-IN" sz="2800" dirty="0"/>
          </a:p>
        </p:txBody>
      </p:sp>
      <p:sp>
        <p:nvSpPr>
          <p:cNvPr id="14" name="TextBox 13">
            <a:extLst>
              <a:ext uri="{FF2B5EF4-FFF2-40B4-BE49-F238E27FC236}">
                <a16:creationId xmlns:a16="http://schemas.microsoft.com/office/drawing/2014/main" id="{731000A0-2CE8-4E29-BFC0-2C0544C975FC}"/>
              </a:ext>
            </a:extLst>
          </p:cNvPr>
          <p:cNvSpPr txBox="1"/>
          <p:nvPr/>
        </p:nvSpPr>
        <p:spPr>
          <a:xfrm>
            <a:off x="3512956" y="101848"/>
            <a:ext cx="5384807" cy="584775"/>
          </a:xfrm>
          <a:prstGeom prst="rect">
            <a:avLst/>
          </a:prstGeom>
          <a:noFill/>
        </p:spPr>
        <p:txBody>
          <a:bodyPr wrap="none" rtlCol="0">
            <a:spAutoFit/>
          </a:bodyPr>
          <a:lstStyle/>
          <a:p>
            <a:r>
              <a:rPr lang="en-US" sz="3200" dirty="0"/>
              <a:t>Where is the Serial Monitor</a:t>
            </a:r>
            <a:endParaRPr lang="en-IN" sz="3200" dirty="0"/>
          </a:p>
        </p:txBody>
      </p:sp>
    </p:spTree>
    <p:extLst>
      <p:ext uri="{BB962C8B-B14F-4D97-AF65-F5344CB8AC3E}">
        <p14:creationId xmlns:p14="http://schemas.microsoft.com/office/powerpoint/2010/main" val="2500398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EDD889-D20D-4253-B2A2-EADAB4F7B60E}"/>
              </a:ext>
            </a:extLst>
          </p:cNvPr>
          <p:cNvPicPr>
            <a:picLocks noChangeAspect="1"/>
          </p:cNvPicPr>
          <p:nvPr/>
        </p:nvPicPr>
        <p:blipFill>
          <a:blip r:embed="rId2"/>
          <a:stretch>
            <a:fillRect/>
          </a:stretch>
        </p:blipFill>
        <p:spPr>
          <a:xfrm>
            <a:off x="6595704" y="672493"/>
            <a:ext cx="5276377" cy="5317760"/>
          </a:xfrm>
          <a:prstGeom prst="rect">
            <a:avLst/>
          </a:prstGeom>
        </p:spPr>
      </p:pic>
      <p:pic>
        <p:nvPicPr>
          <p:cNvPr id="1028" name="Picture 4" descr="The Serial Monitor | Arduino Lesson 5. The Serial Monitor | Adafruit  Learning System">
            <a:extLst>
              <a:ext uri="{FF2B5EF4-FFF2-40B4-BE49-F238E27FC236}">
                <a16:creationId xmlns:a16="http://schemas.microsoft.com/office/drawing/2014/main" id="{F89068DA-7643-487F-8D53-B2C9661C02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878" y="672493"/>
            <a:ext cx="5483722" cy="531776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94F7465-FD5A-4737-8D57-B7DD3FEE5E4A}"/>
              </a:ext>
            </a:extLst>
          </p:cNvPr>
          <p:cNvSpPr txBox="1"/>
          <p:nvPr/>
        </p:nvSpPr>
        <p:spPr>
          <a:xfrm>
            <a:off x="1950097" y="5990253"/>
            <a:ext cx="1802096" cy="523220"/>
          </a:xfrm>
          <a:prstGeom prst="rect">
            <a:avLst/>
          </a:prstGeom>
          <a:noFill/>
        </p:spPr>
        <p:txBody>
          <a:bodyPr wrap="none" rtlCol="0">
            <a:spAutoFit/>
          </a:bodyPr>
          <a:lstStyle/>
          <a:p>
            <a:r>
              <a:rPr lang="en-US" sz="2800" dirty="0"/>
              <a:t>In the IDE</a:t>
            </a:r>
            <a:endParaRPr lang="en-IN" sz="2800" dirty="0"/>
          </a:p>
        </p:txBody>
      </p:sp>
      <p:sp>
        <p:nvSpPr>
          <p:cNvPr id="4" name="TextBox 3">
            <a:extLst>
              <a:ext uri="{FF2B5EF4-FFF2-40B4-BE49-F238E27FC236}">
                <a16:creationId xmlns:a16="http://schemas.microsoft.com/office/drawing/2014/main" id="{892E638F-C2CF-41B3-8E39-8991A808ADB4}"/>
              </a:ext>
            </a:extLst>
          </p:cNvPr>
          <p:cNvSpPr txBox="1"/>
          <p:nvPr/>
        </p:nvSpPr>
        <p:spPr>
          <a:xfrm>
            <a:off x="4026051" y="87718"/>
            <a:ext cx="4660250" cy="584775"/>
          </a:xfrm>
          <a:prstGeom prst="rect">
            <a:avLst/>
          </a:prstGeom>
          <a:noFill/>
        </p:spPr>
        <p:txBody>
          <a:bodyPr wrap="none" rtlCol="0">
            <a:spAutoFit/>
          </a:bodyPr>
          <a:lstStyle/>
          <a:p>
            <a:r>
              <a:rPr lang="en-US" sz="3200" dirty="0"/>
              <a:t>How does it look like..?</a:t>
            </a:r>
            <a:endParaRPr lang="en-IN" sz="3200" dirty="0"/>
          </a:p>
        </p:txBody>
      </p:sp>
      <p:sp>
        <p:nvSpPr>
          <p:cNvPr id="8" name="TextBox 7">
            <a:extLst>
              <a:ext uri="{FF2B5EF4-FFF2-40B4-BE49-F238E27FC236}">
                <a16:creationId xmlns:a16="http://schemas.microsoft.com/office/drawing/2014/main" id="{D404D13F-9620-4A7B-B0BC-25A9F8F43E52}"/>
              </a:ext>
            </a:extLst>
          </p:cNvPr>
          <p:cNvSpPr txBox="1"/>
          <p:nvPr/>
        </p:nvSpPr>
        <p:spPr>
          <a:xfrm>
            <a:off x="8319180" y="5990253"/>
            <a:ext cx="2242922" cy="523220"/>
          </a:xfrm>
          <a:prstGeom prst="rect">
            <a:avLst/>
          </a:prstGeom>
          <a:noFill/>
        </p:spPr>
        <p:txBody>
          <a:bodyPr wrap="none" rtlCol="0">
            <a:spAutoFit/>
          </a:bodyPr>
          <a:lstStyle/>
          <a:p>
            <a:r>
              <a:rPr lang="en-US" sz="2800" dirty="0"/>
              <a:t>In tinkercad</a:t>
            </a:r>
            <a:endParaRPr lang="en-IN" sz="2800" dirty="0"/>
          </a:p>
        </p:txBody>
      </p:sp>
      <p:sp>
        <p:nvSpPr>
          <p:cNvPr id="5" name="Rectangle 4">
            <a:extLst>
              <a:ext uri="{FF2B5EF4-FFF2-40B4-BE49-F238E27FC236}">
                <a16:creationId xmlns:a16="http://schemas.microsoft.com/office/drawing/2014/main" id="{3B1D3682-E5A6-4736-8EC3-398E121594A9}"/>
              </a:ext>
            </a:extLst>
          </p:cNvPr>
          <p:cNvSpPr/>
          <p:nvPr/>
        </p:nvSpPr>
        <p:spPr>
          <a:xfrm>
            <a:off x="606490" y="1660849"/>
            <a:ext cx="3750906" cy="3172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74872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43B23-906F-4279-A758-3FFD7438637A}"/>
              </a:ext>
            </a:extLst>
          </p:cNvPr>
          <p:cNvSpPr>
            <a:spLocks noGrp="1"/>
          </p:cNvSpPr>
          <p:nvPr>
            <p:ph type="title"/>
          </p:nvPr>
        </p:nvSpPr>
        <p:spPr/>
        <p:txBody>
          <a:bodyPr/>
          <a:lstStyle/>
          <a:p>
            <a:r>
              <a:rPr lang="en-US" dirty="0"/>
              <a:t>Functions for using Serial Monitor</a:t>
            </a:r>
            <a:endParaRPr lang="en-IN" dirty="0"/>
          </a:p>
        </p:txBody>
      </p:sp>
      <p:sp>
        <p:nvSpPr>
          <p:cNvPr id="6" name="TextBox 5">
            <a:extLst>
              <a:ext uri="{FF2B5EF4-FFF2-40B4-BE49-F238E27FC236}">
                <a16:creationId xmlns:a16="http://schemas.microsoft.com/office/drawing/2014/main" id="{7A1BA87C-FC0C-46F3-A84F-C139A4BD08CB}"/>
              </a:ext>
            </a:extLst>
          </p:cNvPr>
          <p:cNvSpPr txBox="1"/>
          <p:nvPr/>
        </p:nvSpPr>
        <p:spPr>
          <a:xfrm>
            <a:off x="63496" y="4148103"/>
            <a:ext cx="7643675"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To print to the Serial Monitor : - </a:t>
            </a:r>
            <a:endParaRPr lang="en-IN" dirty="0"/>
          </a:p>
        </p:txBody>
      </p:sp>
      <p:sp>
        <p:nvSpPr>
          <p:cNvPr id="8" name="Rectangle 2">
            <a:extLst>
              <a:ext uri="{FF2B5EF4-FFF2-40B4-BE49-F238E27FC236}">
                <a16:creationId xmlns:a16="http://schemas.microsoft.com/office/drawing/2014/main" id="{DA8C6372-FAC6-47EA-85DA-C3F2D38ED042}"/>
              </a:ext>
            </a:extLst>
          </p:cNvPr>
          <p:cNvSpPr>
            <a:spLocks noChangeArrowheads="1"/>
          </p:cNvSpPr>
          <p:nvPr/>
        </p:nvSpPr>
        <p:spPr bwMode="auto">
          <a:xfrm>
            <a:off x="63496" y="4637531"/>
            <a:ext cx="10829404" cy="260338"/>
          </a:xfrm>
          <a:prstGeom prst="rect">
            <a:avLst/>
          </a:prstGeom>
          <a:solidFill>
            <a:schemeClr val="tx1">
              <a:lumMod val="95000"/>
            </a:schemeClr>
          </a:solidFill>
          <a:ln>
            <a:noFill/>
          </a:ln>
          <a:effectLst/>
        </p:spPr>
        <p:txBody>
          <a:bodyPr vert="horz" wrap="square" lIns="91440" tIns="-31740" rIns="91440" bIns="45720" numCol="1" anchor="b"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bg2"/>
                </a:solidFill>
                <a:latin typeface="Courier New" panose="02070309020205020404" pitchFamily="49" charset="0"/>
              </a:rPr>
              <a:t>Serial.println</a:t>
            </a:r>
            <a:r>
              <a:rPr kumimoji="0" lang="en-US" altLang="en-US" sz="1600" b="0" i="0" u="none" strike="noStrike" cap="none" normalizeH="0" baseline="0" dirty="0">
                <a:ln>
                  <a:noFill/>
                </a:ln>
                <a:solidFill>
                  <a:schemeClr val="bg2"/>
                </a:solidFill>
                <a:effectLst/>
                <a:latin typeface="Courier New" panose="02070309020205020404" pitchFamily="49" charset="0"/>
              </a:rPr>
              <a:t>(value); // prints the value ‘value’ to the serial monitor</a:t>
            </a:r>
          </a:p>
        </p:txBody>
      </p:sp>
      <p:sp>
        <p:nvSpPr>
          <p:cNvPr id="11" name="TextBox 10">
            <a:extLst>
              <a:ext uri="{FF2B5EF4-FFF2-40B4-BE49-F238E27FC236}">
                <a16:creationId xmlns:a16="http://schemas.microsoft.com/office/drawing/2014/main" id="{203B6A66-6BF0-4428-8D3A-83CA8785E4EF}"/>
              </a:ext>
            </a:extLst>
          </p:cNvPr>
          <p:cNvSpPr txBox="1"/>
          <p:nvPr/>
        </p:nvSpPr>
        <p:spPr>
          <a:xfrm>
            <a:off x="63496" y="5118965"/>
            <a:ext cx="7643675"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To give input to the Serial Monitor : - </a:t>
            </a:r>
            <a:endParaRPr lang="en-IN" dirty="0"/>
          </a:p>
        </p:txBody>
      </p:sp>
      <p:sp>
        <p:nvSpPr>
          <p:cNvPr id="12" name="Rectangle 2">
            <a:extLst>
              <a:ext uri="{FF2B5EF4-FFF2-40B4-BE49-F238E27FC236}">
                <a16:creationId xmlns:a16="http://schemas.microsoft.com/office/drawing/2014/main" id="{66836D30-AC64-4667-B85B-B39D93776C4C}"/>
              </a:ext>
            </a:extLst>
          </p:cNvPr>
          <p:cNvSpPr>
            <a:spLocks noChangeArrowheads="1"/>
          </p:cNvSpPr>
          <p:nvPr/>
        </p:nvSpPr>
        <p:spPr bwMode="auto">
          <a:xfrm>
            <a:off x="63496" y="5709393"/>
            <a:ext cx="9888371" cy="752780"/>
          </a:xfrm>
          <a:prstGeom prst="rect">
            <a:avLst/>
          </a:prstGeom>
          <a:solidFill>
            <a:schemeClr val="tx1">
              <a:lumMod val="95000"/>
            </a:schemeClr>
          </a:solidFill>
          <a:ln>
            <a:noFill/>
          </a:ln>
          <a:effectLst/>
        </p:spPr>
        <p:txBody>
          <a:bodyPr vert="horz" wrap="square" lIns="91440" tIns="-31740" rIns="91440" bIns="45720" numCol="1" anchor="b"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bg2"/>
                </a:solidFill>
                <a:latin typeface="Courier New" panose="02070309020205020404" pitchFamily="49" charset="0"/>
              </a:rPr>
              <a:t> if (Serial.available() &gt; 0) { // checks if there is any data in buffer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bg2"/>
                </a:solidFill>
                <a:latin typeface="Courier New" panose="02070309020205020404" pitchFamily="49" charset="0"/>
              </a:rPr>
              <a:t>int incomingByte = Serial.read(); // to take the input in “ASCII”</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bg2"/>
                </a:solidFill>
                <a:latin typeface="Courier New" panose="02070309020205020404" pitchFamily="49" charset="0"/>
              </a:rPr>
              <a:t>}</a:t>
            </a:r>
            <a:endParaRPr kumimoji="0" lang="en-US" altLang="en-US" sz="1600" b="0" i="0" u="none" strike="noStrike" cap="none" normalizeH="0" baseline="0" dirty="0">
              <a:ln>
                <a:noFill/>
              </a:ln>
              <a:solidFill>
                <a:schemeClr val="bg2"/>
              </a:solidFill>
              <a:effectLst/>
              <a:latin typeface="Courier New" panose="02070309020205020404" pitchFamily="49" charset="0"/>
            </a:endParaRPr>
          </a:p>
        </p:txBody>
      </p:sp>
      <p:sp>
        <p:nvSpPr>
          <p:cNvPr id="13" name="TextBox 12">
            <a:extLst>
              <a:ext uri="{FF2B5EF4-FFF2-40B4-BE49-F238E27FC236}">
                <a16:creationId xmlns:a16="http://schemas.microsoft.com/office/drawing/2014/main" id="{10FD5410-7C90-4559-A8A0-88F220D80BBE}"/>
              </a:ext>
            </a:extLst>
          </p:cNvPr>
          <p:cNvSpPr txBox="1"/>
          <p:nvPr/>
        </p:nvSpPr>
        <p:spPr>
          <a:xfrm>
            <a:off x="63497" y="2324132"/>
            <a:ext cx="7643675"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To establish Communication with Serial Monitor : - </a:t>
            </a:r>
            <a:endParaRPr lang="en-IN" dirty="0"/>
          </a:p>
        </p:txBody>
      </p:sp>
      <p:sp>
        <p:nvSpPr>
          <p:cNvPr id="14" name="Rectangle 2">
            <a:extLst>
              <a:ext uri="{FF2B5EF4-FFF2-40B4-BE49-F238E27FC236}">
                <a16:creationId xmlns:a16="http://schemas.microsoft.com/office/drawing/2014/main" id="{0B5CC6A4-BA78-49BA-B31D-4ACF3986A94B}"/>
              </a:ext>
            </a:extLst>
          </p:cNvPr>
          <p:cNvSpPr>
            <a:spLocks noChangeArrowheads="1"/>
          </p:cNvSpPr>
          <p:nvPr/>
        </p:nvSpPr>
        <p:spPr bwMode="auto">
          <a:xfrm>
            <a:off x="63497" y="2849990"/>
            <a:ext cx="9888371" cy="999002"/>
          </a:xfrm>
          <a:prstGeom prst="rect">
            <a:avLst/>
          </a:prstGeom>
          <a:solidFill>
            <a:schemeClr val="tx1">
              <a:lumMod val="95000"/>
            </a:schemeClr>
          </a:solidFill>
          <a:ln>
            <a:noFill/>
          </a:ln>
          <a:effectLst/>
        </p:spPr>
        <p:txBody>
          <a:bodyPr vert="horz" wrap="square" lIns="91440" tIns="-31740" rIns="91440" bIns="45720" numCol="1" anchor="b"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bg2"/>
                </a:solidFill>
                <a:latin typeface="Courier New" panose="02070309020205020404" pitchFamily="49" charset="0"/>
              </a:rPr>
              <a:t>void setup()</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bg2"/>
                </a:solidFill>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bg2"/>
                </a:solidFill>
                <a:latin typeface="Courier New" panose="02070309020205020404" pitchFamily="49" charset="0"/>
              </a:rPr>
              <a:t>  Serial.begin(9600); // 9600 is baud rate, communication rate in bps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bg2"/>
                </a:solidFill>
                <a:latin typeface="Courier New" panose="02070309020205020404" pitchFamily="49" charset="0"/>
              </a:rPr>
              <a:t>}</a:t>
            </a:r>
            <a:endParaRPr kumimoji="0" lang="en-US" altLang="en-US" sz="1600" b="0" i="0" u="none" strike="noStrike" cap="none" normalizeH="0" baseline="0" dirty="0">
              <a:ln>
                <a:noFill/>
              </a:ln>
              <a:solidFill>
                <a:schemeClr val="bg2"/>
              </a:solidFill>
              <a:effectLst/>
              <a:latin typeface="Courier New" panose="02070309020205020404" pitchFamily="49" charset="0"/>
            </a:endParaRPr>
          </a:p>
        </p:txBody>
      </p:sp>
    </p:spTree>
    <p:extLst>
      <p:ext uri="{BB962C8B-B14F-4D97-AF65-F5344CB8AC3E}">
        <p14:creationId xmlns:p14="http://schemas.microsoft.com/office/powerpoint/2010/main" val="89650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C8A66-74CE-4144-AA53-240D4015136E}"/>
              </a:ext>
            </a:extLst>
          </p:cNvPr>
          <p:cNvSpPr>
            <a:spLocks noGrp="1"/>
          </p:cNvSpPr>
          <p:nvPr>
            <p:ph type="title"/>
          </p:nvPr>
        </p:nvSpPr>
        <p:spPr/>
        <p:txBody>
          <a:bodyPr/>
          <a:lstStyle/>
          <a:p>
            <a:r>
              <a:rPr lang="en-US" dirty="0"/>
              <a:t>Hands On Using Serial Monitor</a:t>
            </a:r>
            <a:endParaRPr lang="en-IN" dirty="0"/>
          </a:p>
        </p:txBody>
      </p:sp>
      <p:sp>
        <p:nvSpPr>
          <p:cNvPr id="6" name="Content Placeholder 5">
            <a:extLst>
              <a:ext uri="{FF2B5EF4-FFF2-40B4-BE49-F238E27FC236}">
                <a16:creationId xmlns:a16="http://schemas.microsoft.com/office/drawing/2014/main" id="{26ED8738-0155-4547-BB89-C1A9A6E6E3AA}"/>
              </a:ext>
            </a:extLst>
          </p:cNvPr>
          <p:cNvSpPr>
            <a:spLocks noGrp="1"/>
          </p:cNvSpPr>
          <p:nvPr>
            <p:ph idx="1"/>
          </p:nvPr>
        </p:nvSpPr>
        <p:spPr>
          <a:xfrm>
            <a:off x="0" y="2050741"/>
            <a:ext cx="5738327" cy="2092260"/>
          </a:xfrm>
        </p:spPr>
        <p:txBody>
          <a:bodyPr>
            <a:noAutofit/>
          </a:bodyPr>
          <a:lstStyle/>
          <a:p>
            <a:r>
              <a:rPr lang="en-US" sz="2000" dirty="0"/>
              <a:t>To give input to the Serial Monitor (2,3,4)</a:t>
            </a:r>
          </a:p>
          <a:p>
            <a:r>
              <a:rPr lang="en-US" sz="2000" dirty="0"/>
              <a:t>And blink the led’s connected to the respective pins</a:t>
            </a:r>
          </a:p>
          <a:p>
            <a:r>
              <a:rPr lang="en-US" sz="2000" dirty="0"/>
              <a:t> And print the input received to the Serial Monitor</a:t>
            </a:r>
            <a:endParaRPr lang="en-IN" sz="2000" dirty="0"/>
          </a:p>
        </p:txBody>
      </p:sp>
      <p:pic>
        <p:nvPicPr>
          <p:cNvPr id="8" name="Picture 7">
            <a:extLst>
              <a:ext uri="{FF2B5EF4-FFF2-40B4-BE49-F238E27FC236}">
                <a16:creationId xmlns:a16="http://schemas.microsoft.com/office/drawing/2014/main" id="{0A92D4D2-C9F8-4996-B7BE-BF6E7DDCACDB}"/>
              </a:ext>
            </a:extLst>
          </p:cNvPr>
          <p:cNvPicPr>
            <a:picLocks noChangeAspect="1"/>
          </p:cNvPicPr>
          <p:nvPr/>
        </p:nvPicPr>
        <p:blipFill>
          <a:blip r:embed="rId2"/>
          <a:stretch>
            <a:fillRect/>
          </a:stretch>
        </p:blipFill>
        <p:spPr>
          <a:xfrm>
            <a:off x="5885895" y="2050741"/>
            <a:ext cx="6196614" cy="3799643"/>
          </a:xfrm>
          <a:prstGeom prst="rect">
            <a:avLst/>
          </a:prstGeom>
        </p:spPr>
      </p:pic>
      <p:sp>
        <p:nvSpPr>
          <p:cNvPr id="9" name="TextBox 8">
            <a:extLst>
              <a:ext uri="{FF2B5EF4-FFF2-40B4-BE49-F238E27FC236}">
                <a16:creationId xmlns:a16="http://schemas.microsoft.com/office/drawing/2014/main" id="{125B1C46-3EF3-4D55-9B23-CA0F0317B08F}"/>
              </a:ext>
            </a:extLst>
          </p:cNvPr>
          <p:cNvSpPr txBox="1"/>
          <p:nvPr/>
        </p:nvSpPr>
        <p:spPr>
          <a:xfrm>
            <a:off x="7279689" y="6041480"/>
            <a:ext cx="3793026" cy="369332"/>
          </a:xfrm>
          <a:prstGeom prst="rect">
            <a:avLst/>
          </a:prstGeom>
          <a:noFill/>
        </p:spPr>
        <p:txBody>
          <a:bodyPr wrap="none" rtlCol="0">
            <a:spAutoFit/>
          </a:bodyPr>
          <a:lstStyle/>
          <a:p>
            <a:r>
              <a:rPr lang="en-US" dirty="0"/>
              <a:t>Circuit Diagram for the Question</a:t>
            </a:r>
            <a:endParaRPr lang="en-IN" dirty="0"/>
          </a:p>
        </p:txBody>
      </p:sp>
    </p:spTree>
    <p:extLst>
      <p:ext uri="{BB962C8B-B14F-4D97-AF65-F5344CB8AC3E}">
        <p14:creationId xmlns:p14="http://schemas.microsoft.com/office/powerpoint/2010/main" val="2234542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0102-9D62-4AB5-B4E1-3BA0852D323F}"/>
              </a:ext>
            </a:extLst>
          </p:cNvPr>
          <p:cNvSpPr>
            <a:spLocks noGrp="1"/>
          </p:cNvSpPr>
          <p:nvPr>
            <p:ph type="title"/>
          </p:nvPr>
        </p:nvSpPr>
        <p:spPr/>
        <p:txBody>
          <a:bodyPr/>
          <a:lstStyle/>
          <a:p>
            <a:r>
              <a:rPr lang="en-US" dirty="0"/>
              <a:t>Step by Step Procedure</a:t>
            </a:r>
            <a:endParaRPr lang="en-IN" dirty="0"/>
          </a:p>
        </p:txBody>
      </p:sp>
      <p:graphicFrame>
        <p:nvGraphicFramePr>
          <p:cNvPr id="3" name="Diagram 2">
            <a:extLst>
              <a:ext uri="{FF2B5EF4-FFF2-40B4-BE49-F238E27FC236}">
                <a16:creationId xmlns:a16="http://schemas.microsoft.com/office/drawing/2014/main" id="{18F930CE-F6BC-4B80-AE00-3AD97B6A2B57}"/>
              </a:ext>
            </a:extLst>
          </p:cNvPr>
          <p:cNvGraphicFramePr/>
          <p:nvPr/>
        </p:nvGraphicFramePr>
        <p:xfrm>
          <a:off x="810000" y="1563044"/>
          <a:ext cx="9846321"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7778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46AE0-6E32-45C2-98AD-915575B5D9EA}"/>
              </a:ext>
            </a:extLst>
          </p:cNvPr>
          <p:cNvSpPr>
            <a:spLocks noGrp="1"/>
          </p:cNvSpPr>
          <p:nvPr>
            <p:ph type="ctrTitle"/>
          </p:nvPr>
        </p:nvSpPr>
        <p:spPr>
          <a:xfrm>
            <a:off x="3016017" y="2034073"/>
            <a:ext cx="6159966" cy="893227"/>
          </a:xfrm>
        </p:spPr>
        <p:txBody>
          <a:bodyPr/>
          <a:lstStyle/>
          <a:p>
            <a:r>
              <a:rPr lang="en-US" dirty="0"/>
              <a:t>Ultra Sonic Sensor</a:t>
            </a:r>
            <a:endParaRPr lang="en-IN" dirty="0"/>
          </a:p>
        </p:txBody>
      </p:sp>
      <p:sp>
        <p:nvSpPr>
          <p:cNvPr id="3" name="Subtitle 2">
            <a:extLst>
              <a:ext uri="{FF2B5EF4-FFF2-40B4-BE49-F238E27FC236}">
                <a16:creationId xmlns:a16="http://schemas.microsoft.com/office/drawing/2014/main" id="{EE7A4EC1-9F9D-42C0-B73B-343963A3059C}"/>
              </a:ext>
            </a:extLst>
          </p:cNvPr>
          <p:cNvSpPr>
            <a:spLocks noGrp="1"/>
          </p:cNvSpPr>
          <p:nvPr>
            <p:ph type="subTitle" idx="1"/>
          </p:nvPr>
        </p:nvSpPr>
        <p:spPr>
          <a:xfrm>
            <a:off x="3115873" y="3429000"/>
            <a:ext cx="5960254" cy="768972"/>
          </a:xfrm>
        </p:spPr>
        <p:txBody>
          <a:bodyPr>
            <a:noAutofit/>
          </a:bodyPr>
          <a:lstStyle/>
          <a:p>
            <a:r>
              <a:rPr lang="en-US" sz="3600" b="1" dirty="0">
                <a:solidFill>
                  <a:schemeClr val="accent5"/>
                </a:solidFill>
              </a:rPr>
              <a:t>What do you think it is..??</a:t>
            </a:r>
            <a:endParaRPr lang="en-IN" sz="3600" b="1" dirty="0">
              <a:solidFill>
                <a:schemeClr val="accent5"/>
              </a:solidFill>
            </a:endParaRPr>
          </a:p>
        </p:txBody>
      </p:sp>
    </p:spTree>
    <p:extLst>
      <p:ext uri="{BB962C8B-B14F-4D97-AF65-F5344CB8AC3E}">
        <p14:creationId xmlns:p14="http://schemas.microsoft.com/office/powerpoint/2010/main" val="3108454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328D6-FD55-4D6D-9B3A-97CEAC06D3C2}"/>
              </a:ext>
            </a:extLst>
          </p:cNvPr>
          <p:cNvSpPr>
            <a:spLocks noGrp="1"/>
          </p:cNvSpPr>
          <p:nvPr>
            <p:ph type="title"/>
          </p:nvPr>
        </p:nvSpPr>
        <p:spPr/>
        <p:txBody>
          <a:bodyPr/>
          <a:lstStyle/>
          <a:p>
            <a:r>
              <a:rPr lang="en-US" dirty="0"/>
              <a:t>Ultrasonic Sensor</a:t>
            </a:r>
            <a:endParaRPr lang="en-IN" dirty="0"/>
          </a:p>
        </p:txBody>
      </p:sp>
      <p:sp>
        <p:nvSpPr>
          <p:cNvPr id="3" name="Content Placeholder 2">
            <a:extLst>
              <a:ext uri="{FF2B5EF4-FFF2-40B4-BE49-F238E27FC236}">
                <a16:creationId xmlns:a16="http://schemas.microsoft.com/office/drawing/2014/main" id="{B4B8246F-422F-4464-96C6-F5B4793F71EF}"/>
              </a:ext>
            </a:extLst>
          </p:cNvPr>
          <p:cNvSpPr>
            <a:spLocks noGrp="1"/>
          </p:cNvSpPr>
          <p:nvPr>
            <p:ph idx="1"/>
          </p:nvPr>
        </p:nvSpPr>
        <p:spPr>
          <a:xfrm>
            <a:off x="88777" y="2228295"/>
            <a:ext cx="11958221" cy="4474346"/>
          </a:xfrm>
        </p:spPr>
        <p:txBody>
          <a:bodyPr/>
          <a:lstStyle/>
          <a:p>
            <a:r>
              <a:rPr lang="en-US" sz="2000" b="0" i="0" dirty="0">
                <a:solidFill>
                  <a:schemeClr val="tx1">
                    <a:lumMod val="95000"/>
                  </a:schemeClr>
                </a:solidFill>
                <a:effectLst/>
                <a:latin typeface="+mj-lt"/>
              </a:rPr>
              <a:t>An </a:t>
            </a:r>
            <a:r>
              <a:rPr lang="en-US" sz="2000" b="1" i="0" dirty="0">
                <a:solidFill>
                  <a:schemeClr val="tx1">
                    <a:lumMod val="95000"/>
                  </a:schemeClr>
                </a:solidFill>
                <a:effectLst/>
                <a:latin typeface="+mj-lt"/>
              </a:rPr>
              <a:t>ultrasonic sensor</a:t>
            </a:r>
            <a:r>
              <a:rPr lang="en-US" sz="2000" b="0" i="0" dirty="0">
                <a:solidFill>
                  <a:schemeClr val="tx1">
                    <a:lumMod val="95000"/>
                  </a:schemeClr>
                </a:solidFill>
                <a:effectLst/>
                <a:latin typeface="+mj-lt"/>
              </a:rPr>
              <a:t> is an electronic device that measures the distance of a target/ obstacle</a:t>
            </a:r>
          </a:p>
          <a:p>
            <a:endParaRPr lang="en-US" dirty="0">
              <a:solidFill>
                <a:schemeClr val="tx1">
                  <a:lumMod val="95000"/>
                </a:schemeClr>
              </a:solidFill>
              <a:latin typeface="+mj-lt"/>
            </a:endParaRPr>
          </a:p>
          <a:p>
            <a:endParaRPr lang="en-US" b="0" i="0" dirty="0">
              <a:solidFill>
                <a:schemeClr val="tx1">
                  <a:lumMod val="95000"/>
                </a:schemeClr>
              </a:solidFill>
              <a:effectLst/>
              <a:latin typeface="+mj-lt"/>
            </a:endParaRPr>
          </a:p>
          <a:p>
            <a:endParaRPr lang="en-US" dirty="0">
              <a:solidFill>
                <a:schemeClr val="tx1">
                  <a:lumMod val="95000"/>
                </a:schemeClr>
              </a:solidFill>
              <a:latin typeface="+mj-lt"/>
            </a:endParaRPr>
          </a:p>
          <a:p>
            <a:endParaRPr lang="en-US" b="0" i="0" dirty="0">
              <a:solidFill>
                <a:schemeClr val="tx1">
                  <a:lumMod val="95000"/>
                </a:schemeClr>
              </a:solidFill>
              <a:effectLst/>
              <a:latin typeface="+mj-lt"/>
            </a:endParaRPr>
          </a:p>
          <a:p>
            <a:endParaRPr lang="en-US" dirty="0">
              <a:solidFill>
                <a:schemeClr val="tx1">
                  <a:lumMod val="95000"/>
                </a:schemeClr>
              </a:solidFill>
              <a:latin typeface="+mj-lt"/>
            </a:endParaRPr>
          </a:p>
          <a:p>
            <a:endParaRPr lang="en-US" b="0" i="0" dirty="0">
              <a:solidFill>
                <a:schemeClr val="tx1">
                  <a:lumMod val="95000"/>
                </a:schemeClr>
              </a:solidFill>
              <a:effectLst/>
              <a:latin typeface="+mj-lt"/>
            </a:endParaRPr>
          </a:p>
          <a:p>
            <a:endParaRPr lang="en-US" dirty="0">
              <a:solidFill>
                <a:schemeClr val="tx1">
                  <a:lumMod val="95000"/>
                </a:schemeClr>
              </a:solidFill>
              <a:latin typeface="+mj-lt"/>
            </a:endParaRPr>
          </a:p>
          <a:p>
            <a:endParaRPr lang="en-US" b="0" i="0" dirty="0">
              <a:solidFill>
                <a:schemeClr val="tx1">
                  <a:lumMod val="95000"/>
                </a:schemeClr>
              </a:solidFill>
              <a:effectLst/>
              <a:latin typeface="+mj-lt"/>
            </a:endParaRPr>
          </a:p>
          <a:p>
            <a:endParaRPr lang="en-US" b="0" i="0" dirty="0">
              <a:solidFill>
                <a:schemeClr val="tx1">
                  <a:lumMod val="95000"/>
                </a:schemeClr>
              </a:solidFill>
              <a:effectLst/>
              <a:latin typeface="+mj-lt"/>
            </a:endParaRPr>
          </a:p>
        </p:txBody>
      </p:sp>
      <p:pic>
        <p:nvPicPr>
          <p:cNvPr id="4" name="Picture 3">
            <a:extLst>
              <a:ext uri="{FF2B5EF4-FFF2-40B4-BE49-F238E27FC236}">
                <a16:creationId xmlns:a16="http://schemas.microsoft.com/office/drawing/2014/main" id="{FB71F97B-E5F1-4C60-996B-96936A2513F5}"/>
              </a:ext>
            </a:extLst>
          </p:cNvPr>
          <p:cNvPicPr>
            <a:picLocks noChangeAspect="1"/>
          </p:cNvPicPr>
          <p:nvPr/>
        </p:nvPicPr>
        <p:blipFill rotWithShape="1">
          <a:blip r:embed="rId2"/>
          <a:srcRect l="20838"/>
          <a:stretch/>
        </p:blipFill>
        <p:spPr>
          <a:xfrm>
            <a:off x="435006" y="3235259"/>
            <a:ext cx="4050575" cy="3361984"/>
          </a:xfrm>
          <a:prstGeom prst="rect">
            <a:avLst/>
          </a:prstGeom>
        </p:spPr>
      </p:pic>
      <p:pic>
        <p:nvPicPr>
          <p:cNvPr id="5" name="Picture 4">
            <a:extLst>
              <a:ext uri="{FF2B5EF4-FFF2-40B4-BE49-F238E27FC236}">
                <a16:creationId xmlns:a16="http://schemas.microsoft.com/office/drawing/2014/main" id="{8ADF1821-EACB-47F1-A3FD-37FC1D4C938D}"/>
              </a:ext>
            </a:extLst>
          </p:cNvPr>
          <p:cNvPicPr>
            <a:picLocks noChangeAspect="1"/>
          </p:cNvPicPr>
          <p:nvPr/>
        </p:nvPicPr>
        <p:blipFill>
          <a:blip r:embed="rId3"/>
          <a:stretch>
            <a:fillRect/>
          </a:stretch>
        </p:blipFill>
        <p:spPr>
          <a:xfrm>
            <a:off x="5453664" y="3235259"/>
            <a:ext cx="5394370" cy="3361984"/>
          </a:xfrm>
          <a:prstGeom prst="rect">
            <a:avLst/>
          </a:prstGeom>
        </p:spPr>
      </p:pic>
    </p:spTree>
    <p:extLst>
      <p:ext uri="{BB962C8B-B14F-4D97-AF65-F5344CB8AC3E}">
        <p14:creationId xmlns:p14="http://schemas.microsoft.com/office/powerpoint/2010/main" val="885362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F1454-6EA2-42F5-9CE0-2952CB16D255}"/>
              </a:ext>
            </a:extLst>
          </p:cNvPr>
          <p:cNvSpPr>
            <a:spLocks noGrp="1"/>
          </p:cNvSpPr>
          <p:nvPr>
            <p:ph type="title"/>
          </p:nvPr>
        </p:nvSpPr>
        <p:spPr>
          <a:xfrm>
            <a:off x="1082482" y="461626"/>
            <a:ext cx="3547533" cy="1618396"/>
          </a:xfrm>
        </p:spPr>
        <p:txBody>
          <a:bodyPr/>
          <a:lstStyle/>
          <a:p>
            <a:r>
              <a:rPr lang="en-US" sz="3600" dirty="0"/>
              <a:t>Working of Ultrasonic Sensor</a:t>
            </a:r>
            <a:endParaRPr lang="en-IN" sz="3600" dirty="0"/>
          </a:p>
        </p:txBody>
      </p:sp>
      <p:pic>
        <p:nvPicPr>
          <p:cNvPr id="5" name="Content Placeholder 4">
            <a:extLst>
              <a:ext uri="{FF2B5EF4-FFF2-40B4-BE49-F238E27FC236}">
                <a16:creationId xmlns:a16="http://schemas.microsoft.com/office/drawing/2014/main" id="{657F6061-B1F3-40B0-A894-0131A7429222}"/>
              </a:ext>
            </a:extLst>
          </p:cNvPr>
          <p:cNvPicPr>
            <a:picLocks noGrp="1" noChangeAspect="1"/>
          </p:cNvPicPr>
          <p:nvPr>
            <p:ph idx="1"/>
          </p:nvPr>
        </p:nvPicPr>
        <p:blipFill>
          <a:blip r:embed="rId2"/>
          <a:stretch>
            <a:fillRect/>
          </a:stretch>
        </p:blipFill>
        <p:spPr>
          <a:xfrm>
            <a:off x="6304412" y="1270824"/>
            <a:ext cx="5321531" cy="5067023"/>
          </a:xfrm>
          <a:prstGeom prst="rect">
            <a:avLst/>
          </a:prstGeom>
        </p:spPr>
      </p:pic>
      <p:sp>
        <p:nvSpPr>
          <p:cNvPr id="4" name="Text Placeholder 3">
            <a:extLst>
              <a:ext uri="{FF2B5EF4-FFF2-40B4-BE49-F238E27FC236}">
                <a16:creationId xmlns:a16="http://schemas.microsoft.com/office/drawing/2014/main" id="{421BC7B3-62C0-4D43-B7E3-3C4EA81A7430}"/>
              </a:ext>
            </a:extLst>
          </p:cNvPr>
          <p:cNvSpPr>
            <a:spLocks noGrp="1"/>
          </p:cNvSpPr>
          <p:nvPr>
            <p:ph type="body" sz="half" idx="2"/>
          </p:nvPr>
        </p:nvSpPr>
        <p:spPr>
          <a:xfrm>
            <a:off x="97655" y="2447169"/>
            <a:ext cx="5789935" cy="4151174"/>
          </a:xfrm>
        </p:spPr>
        <p:txBody>
          <a:bodyPr>
            <a:noAutofit/>
          </a:bodyPr>
          <a:lstStyle/>
          <a:p>
            <a:pPr marL="285750" indent="-285750">
              <a:buFont typeface="Wingdings" panose="05000000000000000000" pitchFamily="2" charset="2"/>
              <a:buChar char="v"/>
            </a:pPr>
            <a:r>
              <a:rPr lang="en-US" sz="1800" dirty="0"/>
              <a:t>The device first sends sound waves at a frequency above the audibility of human ears, which has a velocity ‘v’.</a:t>
            </a:r>
          </a:p>
          <a:p>
            <a:pPr marL="285750" indent="-285750">
              <a:buFont typeface="Wingdings" panose="05000000000000000000" pitchFamily="2" charset="2"/>
              <a:buChar char="v"/>
            </a:pPr>
            <a:endParaRPr lang="en-US" sz="1800" dirty="0"/>
          </a:p>
          <a:p>
            <a:pPr marL="285750" indent="-285750">
              <a:buFont typeface="Wingdings" panose="05000000000000000000" pitchFamily="2" charset="2"/>
              <a:buChar char="v"/>
            </a:pPr>
            <a:r>
              <a:rPr lang="en-US" sz="1800" dirty="0"/>
              <a:t>Then, the waves get reflected back from the object and then come back after time ‘t’.</a:t>
            </a:r>
          </a:p>
          <a:p>
            <a:pPr marL="285750" indent="-285750">
              <a:buFont typeface="Wingdings" panose="05000000000000000000" pitchFamily="2" charset="2"/>
              <a:buChar char="v"/>
            </a:pPr>
            <a:endParaRPr lang="en-US" sz="1800" dirty="0"/>
          </a:p>
          <a:p>
            <a:pPr marL="285750" indent="-285750">
              <a:buFont typeface="Wingdings" panose="05000000000000000000" pitchFamily="2" charset="2"/>
              <a:buChar char="v"/>
            </a:pPr>
            <a:r>
              <a:rPr lang="en-US" sz="1800" dirty="0"/>
              <a:t>So, here we have velocity of waves ‘v’ and the time taken to travel, so from that distance of the object is ‘D’, given by</a:t>
            </a:r>
          </a:p>
          <a:p>
            <a:r>
              <a:rPr lang="en-US" sz="1800" dirty="0"/>
              <a:t>                           D = (v*t)/2</a:t>
            </a:r>
          </a:p>
          <a:p>
            <a:pPr marL="285750" indent="-285750">
              <a:buFont typeface="Wingdings" panose="05000000000000000000" pitchFamily="2" charset="2"/>
              <a:buChar char="v"/>
            </a:pPr>
            <a:r>
              <a:rPr lang="en-US" sz="1800" dirty="0"/>
              <a:t>It is multiplied by ½ since, ‘t’ is the time for going and coming back.</a:t>
            </a:r>
            <a:endParaRPr lang="en-IN" sz="1800" dirty="0"/>
          </a:p>
        </p:txBody>
      </p:sp>
    </p:spTree>
    <p:extLst>
      <p:ext uri="{BB962C8B-B14F-4D97-AF65-F5344CB8AC3E}">
        <p14:creationId xmlns:p14="http://schemas.microsoft.com/office/powerpoint/2010/main" val="3783121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719A8-93A8-4808-8030-FFDC97750D3F}"/>
              </a:ext>
            </a:extLst>
          </p:cNvPr>
          <p:cNvSpPr>
            <a:spLocks noGrp="1"/>
          </p:cNvSpPr>
          <p:nvPr>
            <p:ph type="title"/>
          </p:nvPr>
        </p:nvSpPr>
        <p:spPr/>
        <p:txBody>
          <a:bodyPr/>
          <a:lstStyle/>
          <a:p>
            <a:r>
              <a:rPr lang="en-US" dirty="0"/>
              <a:t>Using Ultrasonic sensor with Arduino</a:t>
            </a:r>
            <a:endParaRPr lang="en-IN" dirty="0"/>
          </a:p>
        </p:txBody>
      </p:sp>
      <p:pic>
        <p:nvPicPr>
          <p:cNvPr id="2052" name="Picture 4" descr="HC-SR04 Ultrasonic Sensor Working - Echo reflected from Obstacle">
            <a:extLst>
              <a:ext uri="{FF2B5EF4-FFF2-40B4-BE49-F238E27FC236}">
                <a16:creationId xmlns:a16="http://schemas.microsoft.com/office/drawing/2014/main" id="{1745E54A-21FD-443E-866B-2A5C7AD7607A}"/>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tretch>
            <a:fillRect/>
          </a:stretch>
        </p:blipFill>
        <p:spPr bwMode="auto">
          <a:xfrm>
            <a:off x="7330889" y="2238171"/>
            <a:ext cx="4723871" cy="378940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AD2A9A2C-5627-4671-A4F5-3D2E98B9F46B}"/>
              </a:ext>
            </a:extLst>
          </p:cNvPr>
          <p:cNvSpPr txBox="1">
            <a:spLocks/>
          </p:cNvSpPr>
          <p:nvPr/>
        </p:nvSpPr>
        <p:spPr>
          <a:xfrm>
            <a:off x="0" y="2240255"/>
            <a:ext cx="7128769" cy="1601873"/>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000" dirty="0"/>
              <a:t>pulseIn() : </a:t>
            </a:r>
            <a:r>
              <a:rPr lang="en-US" sz="2000" b="0" i="0" dirty="0">
                <a:effectLst/>
                <a:latin typeface="+mj-lt"/>
              </a:rPr>
              <a:t> pulseIn() waits for the pin to go from LOW to HIGH, starts timing, then waits for the pin to go LOW and stops timing. Returns the length of the pulse in microseconds</a:t>
            </a:r>
            <a:endParaRPr lang="en-US" sz="2000" dirty="0">
              <a:latin typeface="+mj-lt"/>
            </a:endParaRPr>
          </a:p>
        </p:txBody>
      </p:sp>
      <p:sp>
        <p:nvSpPr>
          <p:cNvPr id="11" name="Rectangle 2">
            <a:extLst>
              <a:ext uri="{FF2B5EF4-FFF2-40B4-BE49-F238E27FC236}">
                <a16:creationId xmlns:a16="http://schemas.microsoft.com/office/drawing/2014/main" id="{3E90E851-4613-4873-8CDC-A09A57FD9C1F}"/>
              </a:ext>
            </a:extLst>
          </p:cNvPr>
          <p:cNvSpPr>
            <a:spLocks noChangeArrowheads="1"/>
          </p:cNvSpPr>
          <p:nvPr/>
        </p:nvSpPr>
        <p:spPr bwMode="auto">
          <a:xfrm>
            <a:off x="137240" y="4058736"/>
            <a:ext cx="7065272" cy="506559"/>
          </a:xfrm>
          <a:prstGeom prst="rect">
            <a:avLst/>
          </a:prstGeom>
          <a:solidFill>
            <a:schemeClr val="tx1">
              <a:lumMod val="95000"/>
            </a:schemeClr>
          </a:solidFill>
          <a:ln>
            <a:noFill/>
          </a:ln>
          <a:effectLst/>
        </p:spPr>
        <p:txBody>
          <a:bodyPr vert="horz" wrap="square" lIns="91440" tIns="-31740" rIns="91440" bIns="45720" numCol="1" anchor="b"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bg2"/>
                </a:solidFill>
                <a:latin typeface="Courier New" panose="02070309020205020404" pitchFamily="49" charset="0"/>
              </a:rPr>
              <a:t>duration = pulseIn(pin, HIGH); // reads the amount of time the pulse was high</a:t>
            </a:r>
          </a:p>
        </p:txBody>
      </p:sp>
    </p:spTree>
    <p:extLst>
      <p:ext uri="{BB962C8B-B14F-4D97-AF65-F5344CB8AC3E}">
        <p14:creationId xmlns:p14="http://schemas.microsoft.com/office/powerpoint/2010/main" val="351900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8CD9-3911-4AF6-902C-9C4D69AE0DC1}"/>
              </a:ext>
            </a:extLst>
          </p:cNvPr>
          <p:cNvSpPr>
            <a:spLocks noGrp="1"/>
          </p:cNvSpPr>
          <p:nvPr>
            <p:ph type="title"/>
          </p:nvPr>
        </p:nvSpPr>
        <p:spPr/>
        <p:txBody>
          <a:bodyPr/>
          <a:lstStyle/>
          <a:p>
            <a:r>
              <a:rPr lang="en-US" sz="4000" dirty="0"/>
              <a:t>Actually</a:t>
            </a:r>
            <a:r>
              <a:rPr lang="en-US" dirty="0"/>
              <a:t> </a:t>
            </a:r>
            <a:r>
              <a:rPr lang="en-US" sz="4000" dirty="0"/>
              <a:t>consists of</a:t>
            </a:r>
          </a:p>
        </p:txBody>
      </p:sp>
      <p:sp>
        <p:nvSpPr>
          <p:cNvPr id="3" name="Content Placeholder 2">
            <a:extLst>
              <a:ext uri="{FF2B5EF4-FFF2-40B4-BE49-F238E27FC236}">
                <a16:creationId xmlns:a16="http://schemas.microsoft.com/office/drawing/2014/main" id="{500B8B56-A83A-4685-AE71-46029B05985A}"/>
              </a:ext>
            </a:extLst>
          </p:cNvPr>
          <p:cNvSpPr>
            <a:spLocks noGrp="1"/>
          </p:cNvSpPr>
          <p:nvPr>
            <p:ph idx="1"/>
          </p:nvPr>
        </p:nvSpPr>
        <p:spPr>
          <a:xfrm>
            <a:off x="667710" y="2771891"/>
            <a:ext cx="10554574" cy="3707692"/>
          </a:xfrm>
        </p:spPr>
        <p:txBody>
          <a:bodyPr/>
          <a:lstStyle/>
          <a:p>
            <a:endParaRPr lang="en-US" sz="2000" dirty="0"/>
          </a:p>
          <a:p>
            <a:endParaRPr lang="en-US" sz="2000" dirty="0"/>
          </a:p>
          <a:p>
            <a:endParaRPr lang="en-US" sz="2000" dirty="0"/>
          </a:p>
          <a:p>
            <a:endParaRPr lang="en-US" sz="2000" dirty="0"/>
          </a:p>
          <a:p>
            <a:endParaRPr lang="en-US" sz="2000" dirty="0"/>
          </a:p>
          <a:p>
            <a:pPr marL="0" indent="0">
              <a:buNone/>
            </a:pPr>
            <a:endParaRPr lang="en-US" sz="2000" dirty="0"/>
          </a:p>
          <a:p>
            <a:endParaRPr lang="en-IN" dirty="0"/>
          </a:p>
        </p:txBody>
      </p:sp>
      <p:pic>
        <p:nvPicPr>
          <p:cNvPr id="9" name="Picture 8">
            <a:extLst>
              <a:ext uri="{FF2B5EF4-FFF2-40B4-BE49-F238E27FC236}">
                <a16:creationId xmlns:a16="http://schemas.microsoft.com/office/drawing/2014/main" id="{D4C0DCF7-E725-4D84-980E-3EDF5C68DC08}"/>
              </a:ext>
            </a:extLst>
          </p:cNvPr>
          <p:cNvPicPr>
            <a:picLocks noChangeAspect="1"/>
          </p:cNvPicPr>
          <p:nvPr/>
        </p:nvPicPr>
        <p:blipFill>
          <a:blip r:embed="rId2"/>
          <a:stretch>
            <a:fillRect/>
          </a:stretch>
        </p:blipFill>
        <p:spPr>
          <a:xfrm>
            <a:off x="5243118" y="2588887"/>
            <a:ext cx="6826455" cy="3373727"/>
          </a:xfrm>
          <a:prstGeom prst="rect">
            <a:avLst/>
          </a:prstGeom>
        </p:spPr>
      </p:pic>
      <p:pic>
        <p:nvPicPr>
          <p:cNvPr id="11" name="Picture 10">
            <a:extLst>
              <a:ext uri="{FF2B5EF4-FFF2-40B4-BE49-F238E27FC236}">
                <a16:creationId xmlns:a16="http://schemas.microsoft.com/office/drawing/2014/main" id="{2EA81FC2-CF21-4B30-A1F2-9F35E4EBD0E9}"/>
              </a:ext>
            </a:extLst>
          </p:cNvPr>
          <p:cNvPicPr>
            <a:picLocks noChangeAspect="1"/>
          </p:cNvPicPr>
          <p:nvPr/>
        </p:nvPicPr>
        <p:blipFill>
          <a:blip r:embed="rId3"/>
          <a:stretch>
            <a:fillRect/>
          </a:stretch>
        </p:blipFill>
        <p:spPr>
          <a:xfrm>
            <a:off x="302001" y="2588887"/>
            <a:ext cx="4093828" cy="3373726"/>
          </a:xfrm>
          <a:prstGeom prst="rect">
            <a:avLst/>
          </a:prstGeom>
        </p:spPr>
      </p:pic>
      <p:sp>
        <p:nvSpPr>
          <p:cNvPr id="12" name="TextBox 11">
            <a:extLst>
              <a:ext uri="{FF2B5EF4-FFF2-40B4-BE49-F238E27FC236}">
                <a16:creationId xmlns:a16="http://schemas.microsoft.com/office/drawing/2014/main" id="{DDFC2497-1073-4150-AE20-B1DF3E54A990}"/>
              </a:ext>
            </a:extLst>
          </p:cNvPr>
          <p:cNvSpPr txBox="1"/>
          <p:nvPr/>
        </p:nvSpPr>
        <p:spPr>
          <a:xfrm>
            <a:off x="1266735" y="6077695"/>
            <a:ext cx="2164360" cy="584775"/>
          </a:xfrm>
          <a:prstGeom prst="rect">
            <a:avLst/>
          </a:prstGeom>
          <a:noFill/>
        </p:spPr>
        <p:txBody>
          <a:bodyPr wrap="square" rtlCol="0">
            <a:spAutoFit/>
          </a:bodyPr>
          <a:lstStyle/>
          <a:p>
            <a:pPr algn="ctr"/>
            <a:r>
              <a:rPr lang="en-US" sz="3200" dirty="0">
                <a:latin typeface="Bookman Old Style" panose="02050604050505020204" pitchFamily="18" charset="0"/>
              </a:rPr>
              <a:t>Hardware</a:t>
            </a:r>
            <a:endParaRPr lang="en-IN" sz="3200" dirty="0">
              <a:latin typeface="Bookman Old Style" panose="02050604050505020204" pitchFamily="18" charset="0"/>
            </a:endParaRPr>
          </a:p>
        </p:txBody>
      </p:sp>
      <p:sp>
        <p:nvSpPr>
          <p:cNvPr id="13" name="TextBox 12">
            <a:extLst>
              <a:ext uri="{FF2B5EF4-FFF2-40B4-BE49-F238E27FC236}">
                <a16:creationId xmlns:a16="http://schemas.microsoft.com/office/drawing/2014/main" id="{7A2F9326-AA2F-43B1-81EB-B12928EC76FF}"/>
              </a:ext>
            </a:extLst>
          </p:cNvPr>
          <p:cNvSpPr txBox="1"/>
          <p:nvPr/>
        </p:nvSpPr>
        <p:spPr>
          <a:xfrm>
            <a:off x="7335080" y="5986251"/>
            <a:ext cx="2390862" cy="584775"/>
          </a:xfrm>
          <a:prstGeom prst="rect">
            <a:avLst/>
          </a:prstGeom>
          <a:noFill/>
        </p:spPr>
        <p:txBody>
          <a:bodyPr wrap="square" rtlCol="0">
            <a:spAutoFit/>
          </a:bodyPr>
          <a:lstStyle/>
          <a:p>
            <a:pPr algn="ctr"/>
            <a:r>
              <a:rPr lang="en-US" sz="3200" dirty="0">
                <a:latin typeface="Bookman Old Style" panose="02050604050505020204" pitchFamily="18" charset="0"/>
              </a:rPr>
              <a:t>Software</a:t>
            </a:r>
            <a:endParaRPr lang="en-IN" sz="3200" dirty="0">
              <a:latin typeface="Bookman Old Style" panose="02050604050505020204" pitchFamily="18" charset="0"/>
            </a:endParaRPr>
          </a:p>
        </p:txBody>
      </p:sp>
    </p:spTree>
    <p:extLst>
      <p:ext uri="{BB962C8B-B14F-4D97-AF65-F5344CB8AC3E}">
        <p14:creationId xmlns:p14="http://schemas.microsoft.com/office/powerpoint/2010/main" val="3678084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A2C4-8CD1-48A8-91FE-02989E196E8A}"/>
              </a:ext>
            </a:extLst>
          </p:cNvPr>
          <p:cNvSpPr>
            <a:spLocks noGrp="1"/>
          </p:cNvSpPr>
          <p:nvPr>
            <p:ph type="title"/>
          </p:nvPr>
        </p:nvSpPr>
        <p:spPr/>
        <p:txBody>
          <a:bodyPr/>
          <a:lstStyle/>
          <a:p>
            <a:r>
              <a:rPr lang="en-US" dirty="0"/>
              <a:t>Hands on using Ultrasonic Sensor</a:t>
            </a:r>
            <a:endParaRPr lang="en-IN" dirty="0"/>
          </a:p>
        </p:txBody>
      </p:sp>
      <p:sp>
        <p:nvSpPr>
          <p:cNvPr id="3" name="Content Placeholder 2">
            <a:extLst>
              <a:ext uri="{FF2B5EF4-FFF2-40B4-BE49-F238E27FC236}">
                <a16:creationId xmlns:a16="http://schemas.microsoft.com/office/drawing/2014/main" id="{77342BF7-0D77-4299-BC98-06E6B96914C3}"/>
              </a:ext>
            </a:extLst>
          </p:cNvPr>
          <p:cNvSpPr>
            <a:spLocks noGrp="1"/>
          </p:cNvSpPr>
          <p:nvPr>
            <p:ph idx="1"/>
          </p:nvPr>
        </p:nvSpPr>
        <p:spPr>
          <a:xfrm>
            <a:off x="197274" y="2565647"/>
            <a:ext cx="11308185" cy="4145871"/>
          </a:xfrm>
        </p:spPr>
        <p:txBody>
          <a:bodyPr>
            <a:normAutofit fontScale="92500" lnSpcReduction="20000"/>
          </a:bodyPr>
          <a:lstStyle/>
          <a:p>
            <a:r>
              <a:rPr lang="en-US" sz="2200" dirty="0"/>
              <a:t>Think, like an ultrasonic sensor has been attached to the front of a car</a:t>
            </a:r>
          </a:p>
          <a:p>
            <a:r>
              <a:rPr lang="en-US" sz="2200" dirty="0"/>
              <a:t>The range of the ultrasonic sensor is 3.36 m</a:t>
            </a:r>
          </a:p>
          <a:p>
            <a:r>
              <a:rPr lang="en-US" sz="2200" dirty="0"/>
              <a:t>The aim is to print a command on the Serial Monitor based on the distance of the obstacle from the car</a:t>
            </a:r>
          </a:p>
          <a:p>
            <a:r>
              <a:rPr lang="en-US" sz="2200" dirty="0"/>
              <a:t>If distance :</a:t>
            </a:r>
          </a:p>
          <a:p>
            <a:pPr lvl="1"/>
            <a:r>
              <a:rPr lang="en-US" sz="2200" dirty="0"/>
              <a:t>Is &lt; 1m:</a:t>
            </a:r>
          </a:p>
          <a:p>
            <a:pPr lvl="2"/>
            <a:r>
              <a:rPr lang="en-US" sz="2200" dirty="0"/>
              <a:t>To stop!!</a:t>
            </a:r>
          </a:p>
          <a:p>
            <a:pPr lvl="1"/>
            <a:r>
              <a:rPr lang="en-US" sz="2200" dirty="0"/>
              <a:t>Is &lt; 2m:</a:t>
            </a:r>
          </a:p>
          <a:p>
            <a:pPr lvl="2"/>
            <a:r>
              <a:rPr lang="en-US" sz="2200" dirty="0"/>
              <a:t>To Slow Down</a:t>
            </a:r>
          </a:p>
          <a:p>
            <a:pPr lvl="1"/>
            <a:r>
              <a:rPr lang="en-US" sz="2200" dirty="0"/>
              <a:t>Else:</a:t>
            </a:r>
          </a:p>
          <a:p>
            <a:pPr lvl="2"/>
            <a:r>
              <a:rPr lang="en-US" sz="2200" dirty="0"/>
              <a:t>Free to go</a:t>
            </a:r>
          </a:p>
          <a:p>
            <a:pPr marL="457200" lvl="1" indent="0">
              <a:buNone/>
            </a:pPr>
            <a:endParaRPr lang="en-US" dirty="0"/>
          </a:p>
          <a:p>
            <a:endParaRPr lang="en-IN" dirty="0"/>
          </a:p>
        </p:txBody>
      </p:sp>
    </p:spTree>
    <p:extLst>
      <p:ext uri="{BB962C8B-B14F-4D97-AF65-F5344CB8AC3E}">
        <p14:creationId xmlns:p14="http://schemas.microsoft.com/office/powerpoint/2010/main" val="1476253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8A9E0-F419-426A-879C-BC4C766B2D5B}"/>
              </a:ext>
            </a:extLst>
          </p:cNvPr>
          <p:cNvSpPr>
            <a:spLocks noGrp="1"/>
          </p:cNvSpPr>
          <p:nvPr>
            <p:ph type="title"/>
          </p:nvPr>
        </p:nvSpPr>
        <p:spPr/>
        <p:txBody>
          <a:bodyPr/>
          <a:lstStyle/>
          <a:p>
            <a:r>
              <a:rPr lang="en-US" dirty="0"/>
              <a:t>Flow Chart </a:t>
            </a:r>
            <a:endParaRPr lang="en-IN" dirty="0"/>
          </a:p>
        </p:txBody>
      </p:sp>
      <p:graphicFrame>
        <p:nvGraphicFramePr>
          <p:cNvPr id="4" name="Content Placeholder 3">
            <a:extLst>
              <a:ext uri="{FF2B5EF4-FFF2-40B4-BE49-F238E27FC236}">
                <a16:creationId xmlns:a16="http://schemas.microsoft.com/office/drawing/2014/main" id="{82923C77-5B0B-4172-823F-D707C8660166}"/>
              </a:ext>
            </a:extLst>
          </p:cNvPr>
          <p:cNvGraphicFramePr>
            <a:graphicFrameLocks noGrp="1"/>
          </p:cNvGraphicFramePr>
          <p:nvPr>
            <p:ph idx="1"/>
            <p:extLst>
              <p:ext uri="{D42A27DB-BD31-4B8C-83A1-F6EECF244321}">
                <p14:modId xmlns:p14="http://schemas.microsoft.com/office/powerpoint/2010/main" val="3646431064"/>
              </p:ext>
            </p:extLst>
          </p:nvPr>
        </p:nvGraphicFramePr>
        <p:xfrm>
          <a:off x="539412" y="2467633"/>
          <a:ext cx="10553700"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2199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5A0B0-2613-4EA7-8D09-3931F8802627}"/>
              </a:ext>
            </a:extLst>
          </p:cNvPr>
          <p:cNvSpPr>
            <a:spLocks noGrp="1"/>
          </p:cNvSpPr>
          <p:nvPr>
            <p:ph type="title"/>
          </p:nvPr>
        </p:nvSpPr>
        <p:spPr/>
        <p:txBody>
          <a:bodyPr/>
          <a:lstStyle/>
          <a:p>
            <a:r>
              <a:rPr lang="en-US" dirty="0"/>
              <a:t>PWM (Pulse Width Modulation)</a:t>
            </a:r>
            <a:endParaRPr lang="en-IN" dirty="0"/>
          </a:p>
        </p:txBody>
      </p:sp>
      <p:sp>
        <p:nvSpPr>
          <p:cNvPr id="4" name="TextBox 3">
            <a:extLst>
              <a:ext uri="{FF2B5EF4-FFF2-40B4-BE49-F238E27FC236}">
                <a16:creationId xmlns:a16="http://schemas.microsoft.com/office/drawing/2014/main" id="{1FCAB18A-37FD-4EF1-8717-17646D0F5642}"/>
              </a:ext>
            </a:extLst>
          </p:cNvPr>
          <p:cNvSpPr txBox="1"/>
          <p:nvPr/>
        </p:nvSpPr>
        <p:spPr>
          <a:xfrm>
            <a:off x="810000" y="2417654"/>
            <a:ext cx="6116714" cy="369332"/>
          </a:xfrm>
          <a:prstGeom prst="rect">
            <a:avLst/>
          </a:prstGeom>
          <a:noFill/>
        </p:spPr>
        <p:txBody>
          <a:bodyPr wrap="square">
            <a:spAutoFit/>
          </a:bodyPr>
          <a:lstStyle/>
          <a:p>
            <a:r>
              <a:rPr lang="en-US" b="1" dirty="0">
                <a:cs typeface="Arial" panose="020B0604020202020204" pitchFamily="34" charset="0"/>
              </a:rPr>
              <a:t>PWM – PULSE WIDTH MODULATION</a:t>
            </a:r>
            <a:endParaRPr lang="en-IN" b="1" dirty="0">
              <a:cs typeface="Arial" panose="020B0604020202020204" pitchFamily="34" charset="0"/>
            </a:endParaRPr>
          </a:p>
        </p:txBody>
      </p:sp>
      <p:sp>
        <p:nvSpPr>
          <p:cNvPr id="5" name="TextBox 4">
            <a:extLst>
              <a:ext uri="{FF2B5EF4-FFF2-40B4-BE49-F238E27FC236}">
                <a16:creationId xmlns:a16="http://schemas.microsoft.com/office/drawing/2014/main" id="{51837001-D2D9-4391-A109-C83F793F5ACF}"/>
              </a:ext>
            </a:extLst>
          </p:cNvPr>
          <p:cNvSpPr txBox="1"/>
          <p:nvPr/>
        </p:nvSpPr>
        <p:spPr>
          <a:xfrm>
            <a:off x="810000" y="3140671"/>
            <a:ext cx="7133209" cy="646331"/>
          </a:xfrm>
          <a:prstGeom prst="rect">
            <a:avLst/>
          </a:prstGeom>
          <a:noFill/>
        </p:spPr>
        <p:txBody>
          <a:bodyPr wrap="square">
            <a:spAutoFit/>
          </a:bodyPr>
          <a:lstStyle/>
          <a:p>
            <a:r>
              <a:rPr lang="en-US" b="1" dirty="0">
                <a:latin typeface="+mj-lt"/>
                <a:cs typeface="Arial" panose="020B0604020202020204" pitchFamily="34" charset="0"/>
              </a:rPr>
              <a:t>PWM output is possible on</a:t>
            </a:r>
          </a:p>
          <a:p>
            <a:r>
              <a:rPr lang="en-US" b="1" dirty="0">
                <a:latin typeface="+mj-lt"/>
                <a:cs typeface="Arial" panose="020B0604020202020204" pitchFamily="34" charset="0"/>
              </a:rPr>
              <a:t>digital I/O pins 3, 5, 6, 9, 10 and 11</a:t>
            </a:r>
            <a:endParaRPr lang="en-IN" b="1" dirty="0">
              <a:latin typeface="+mj-lt"/>
              <a:cs typeface="Arial" panose="020B0604020202020204" pitchFamily="34" charset="0"/>
            </a:endParaRPr>
          </a:p>
        </p:txBody>
      </p:sp>
      <p:sp>
        <p:nvSpPr>
          <p:cNvPr id="6" name="TextBox 5">
            <a:extLst>
              <a:ext uri="{FF2B5EF4-FFF2-40B4-BE49-F238E27FC236}">
                <a16:creationId xmlns:a16="http://schemas.microsoft.com/office/drawing/2014/main" id="{C6B52EB3-B3B2-4C27-803D-D10528DAB110}"/>
              </a:ext>
            </a:extLst>
          </p:cNvPr>
          <p:cNvSpPr txBox="1"/>
          <p:nvPr/>
        </p:nvSpPr>
        <p:spPr>
          <a:xfrm>
            <a:off x="810000" y="4140687"/>
            <a:ext cx="6116714" cy="923330"/>
          </a:xfrm>
          <a:prstGeom prst="rect">
            <a:avLst/>
          </a:prstGeom>
          <a:noFill/>
        </p:spPr>
        <p:txBody>
          <a:bodyPr wrap="square">
            <a:spAutoFit/>
          </a:bodyPr>
          <a:lstStyle/>
          <a:p>
            <a:r>
              <a:rPr lang="en-US" b="1" dirty="0">
                <a:latin typeface="+mj-lt"/>
                <a:cs typeface="Arial" panose="020B0604020202020204" pitchFamily="34" charset="0"/>
              </a:rPr>
              <a:t>Technique used in controlling,</a:t>
            </a:r>
          </a:p>
          <a:p>
            <a:r>
              <a:rPr lang="en-US" b="1" dirty="0">
                <a:latin typeface="+mj-lt"/>
                <a:cs typeface="Arial" panose="020B0604020202020204" pitchFamily="34" charset="0"/>
              </a:rPr>
              <a:t>brightness of LED, </a:t>
            </a:r>
          </a:p>
          <a:p>
            <a:r>
              <a:rPr lang="en-US" b="1" dirty="0">
                <a:latin typeface="+mj-lt"/>
                <a:cs typeface="Arial" panose="020B0604020202020204" pitchFamily="34" charset="0"/>
              </a:rPr>
              <a:t>speed control of DC motor</a:t>
            </a:r>
            <a:endParaRPr lang="en-IN" b="1" dirty="0">
              <a:latin typeface="+mj-lt"/>
              <a:cs typeface="Arial" panose="020B0604020202020204" pitchFamily="34" charset="0"/>
            </a:endParaRPr>
          </a:p>
        </p:txBody>
      </p:sp>
      <p:pic>
        <p:nvPicPr>
          <p:cNvPr id="7" name="Picture 6">
            <a:extLst>
              <a:ext uri="{FF2B5EF4-FFF2-40B4-BE49-F238E27FC236}">
                <a16:creationId xmlns:a16="http://schemas.microsoft.com/office/drawing/2014/main" id="{A8AF7B51-C17E-477D-9B46-6809098787B5}"/>
              </a:ext>
            </a:extLst>
          </p:cNvPr>
          <p:cNvPicPr>
            <a:picLocks noChangeAspect="1"/>
          </p:cNvPicPr>
          <p:nvPr/>
        </p:nvPicPr>
        <p:blipFill>
          <a:blip r:embed="rId2"/>
          <a:stretch>
            <a:fillRect/>
          </a:stretch>
        </p:blipFill>
        <p:spPr>
          <a:xfrm>
            <a:off x="6926714" y="2023488"/>
            <a:ext cx="4832105" cy="4749281"/>
          </a:xfrm>
          <a:prstGeom prst="rect">
            <a:avLst/>
          </a:prstGeom>
        </p:spPr>
      </p:pic>
      <p:sp>
        <p:nvSpPr>
          <p:cNvPr id="8" name="Arrow: Chevron 7">
            <a:extLst>
              <a:ext uri="{FF2B5EF4-FFF2-40B4-BE49-F238E27FC236}">
                <a16:creationId xmlns:a16="http://schemas.microsoft.com/office/drawing/2014/main" id="{11B3E991-320C-41F3-9539-05AD290F2059}"/>
              </a:ext>
            </a:extLst>
          </p:cNvPr>
          <p:cNvSpPr/>
          <p:nvPr/>
        </p:nvSpPr>
        <p:spPr>
          <a:xfrm>
            <a:off x="375949" y="2478032"/>
            <a:ext cx="262629" cy="248575"/>
          </a:xfrm>
          <a:prstGeom prst="chevr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ln w="0"/>
              <a:solidFill>
                <a:schemeClr val="tx2">
                  <a:lumMod val="75000"/>
                  <a:lumOff val="25000"/>
                </a:schemeClr>
              </a:solidFill>
              <a:effectLst>
                <a:outerShdw blurRad="38100" dist="19050" dir="2700000" algn="tl" rotWithShape="0">
                  <a:schemeClr val="dk1">
                    <a:alpha val="40000"/>
                  </a:schemeClr>
                </a:outerShdw>
              </a:effectLst>
            </a:endParaRPr>
          </a:p>
        </p:txBody>
      </p:sp>
      <p:sp>
        <p:nvSpPr>
          <p:cNvPr id="9" name="Arrow: Chevron 8">
            <a:extLst>
              <a:ext uri="{FF2B5EF4-FFF2-40B4-BE49-F238E27FC236}">
                <a16:creationId xmlns:a16="http://schemas.microsoft.com/office/drawing/2014/main" id="{5FE86190-8C8C-435B-B20A-14A527943938}"/>
              </a:ext>
            </a:extLst>
          </p:cNvPr>
          <p:cNvSpPr/>
          <p:nvPr/>
        </p:nvSpPr>
        <p:spPr>
          <a:xfrm>
            <a:off x="375948" y="3215261"/>
            <a:ext cx="262629" cy="248575"/>
          </a:xfrm>
          <a:prstGeom prst="chevr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ln w="0"/>
              <a:solidFill>
                <a:schemeClr val="tx2">
                  <a:lumMod val="75000"/>
                  <a:lumOff val="25000"/>
                </a:schemeClr>
              </a:solidFill>
              <a:effectLst>
                <a:outerShdw blurRad="38100" dist="19050" dir="2700000" algn="tl" rotWithShape="0">
                  <a:schemeClr val="dk1">
                    <a:alpha val="40000"/>
                  </a:schemeClr>
                </a:outerShdw>
              </a:effectLst>
            </a:endParaRPr>
          </a:p>
        </p:txBody>
      </p:sp>
      <p:sp>
        <p:nvSpPr>
          <p:cNvPr id="10" name="Arrow: Chevron 9">
            <a:extLst>
              <a:ext uri="{FF2B5EF4-FFF2-40B4-BE49-F238E27FC236}">
                <a16:creationId xmlns:a16="http://schemas.microsoft.com/office/drawing/2014/main" id="{2A548E9E-7176-42EC-84DE-E0B3F96A358C}"/>
              </a:ext>
            </a:extLst>
          </p:cNvPr>
          <p:cNvSpPr/>
          <p:nvPr/>
        </p:nvSpPr>
        <p:spPr>
          <a:xfrm>
            <a:off x="388688" y="4273842"/>
            <a:ext cx="262629" cy="248575"/>
          </a:xfrm>
          <a:prstGeom prst="chevr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ln w="0"/>
              <a:solidFill>
                <a:schemeClr val="tx2">
                  <a:lumMod val="75000"/>
                  <a:lumOff val="2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82057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D7046-45B1-4962-A627-0819C13655C0}"/>
              </a:ext>
            </a:extLst>
          </p:cNvPr>
          <p:cNvSpPr>
            <a:spLocks noGrp="1"/>
          </p:cNvSpPr>
          <p:nvPr>
            <p:ph type="title"/>
          </p:nvPr>
        </p:nvSpPr>
        <p:spPr/>
        <p:txBody>
          <a:bodyPr/>
          <a:lstStyle/>
          <a:p>
            <a:r>
              <a:rPr lang="en-US" dirty="0"/>
              <a:t>Analog Write (PWM Function)</a:t>
            </a:r>
            <a:endParaRPr lang="en-IN" dirty="0"/>
          </a:p>
        </p:txBody>
      </p:sp>
      <p:pic>
        <p:nvPicPr>
          <p:cNvPr id="4" name="Picture 3">
            <a:extLst>
              <a:ext uri="{FF2B5EF4-FFF2-40B4-BE49-F238E27FC236}">
                <a16:creationId xmlns:a16="http://schemas.microsoft.com/office/drawing/2014/main" id="{591A4FC1-0AB1-4E96-BB4A-B36A44E2BD86}"/>
              </a:ext>
            </a:extLst>
          </p:cNvPr>
          <p:cNvPicPr>
            <a:picLocks noChangeAspect="1"/>
          </p:cNvPicPr>
          <p:nvPr/>
        </p:nvPicPr>
        <p:blipFill rotWithShape="1">
          <a:blip r:embed="rId2"/>
          <a:srcRect l="3625" t="13204" r="4531" b="6279"/>
          <a:stretch/>
        </p:blipFill>
        <p:spPr>
          <a:xfrm>
            <a:off x="1880893" y="1983888"/>
            <a:ext cx="8466755" cy="4696288"/>
          </a:xfrm>
          <a:prstGeom prst="rect">
            <a:avLst/>
          </a:prstGeom>
        </p:spPr>
      </p:pic>
    </p:spTree>
    <p:extLst>
      <p:ext uri="{BB962C8B-B14F-4D97-AF65-F5344CB8AC3E}">
        <p14:creationId xmlns:p14="http://schemas.microsoft.com/office/powerpoint/2010/main" val="1759996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3373-5233-45B9-8A3C-006EE77E6D2C}"/>
              </a:ext>
            </a:extLst>
          </p:cNvPr>
          <p:cNvSpPr>
            <a:spLocks noGrp="1"/>
          </p:cNvSpPr>
          <p:nvPr>
            <p:ph type="title"/>
          </p:nvPr>
        </p:nvSpPr>
        <p:spPr/>
        <p:txBody>
          <a:bodyPr/>
          <a:lstStyle/>
          <a:p>
            <a:r>
              <a:rPr lang="en-US" dirty="0"/>
              <a:t>Fading LED using PWM Concept</a:t>
            </a:r>
            <a:endParaRPr lang="en-IN" dirty="0"/>
          </a:p>
        </p:txBody>
      </p:sp>
      <p:sp>
        <p:nvSpPr>
          <p:cNvPr id="4" name="Content Placeholder 3">
            <a:extLst>
              <a:ext uri="{FF2B5EF4-FFF2-40B4-BE49-F238E27FC236}">
                <a16:creationId xmlns:a16="http://schemas.microsoft.com/office/drawing/2014/main" id="{18D8D0E6-2727-4F86-9F52-F50C14064C4C}"/>
              </a:ext>
            </a:extLst>
          </p:cNvPr>
          <p:cNvSpPr>
            <a:spLocks noGrp="1"/>
          </p:cNvSpPr>
          <p:nvPr>
            <p:ph idx="1"/>
          </p:nvPr>
        </p:nvSpPr>
        <p:spPr>
          <a:xfrm>
            <a:off x="0" y="3327603"/>
            <a:ext cx="6431182" cy="1319041"/>
          </a:xfrm>
        </p:spPr>
        <p:txBody>
          <a:bodyPr/>
          <a:lstStyle/>
          <a:p>
            <a:r>
              <a:rPr lang="en-US" dirty="0"/>
              <a:t>Use a PWM pin for connecting the LED with Arduino</a:t>
            </a:r>
          </a:p>
          <a:p>
            <a:r>
              <a:rPr lang="en-US" dirty="0"/>
              <a:t>Use the suitable function for the fading effect</a:t>
            </a:r>
          </a:p>
          <a:p>
            <a:r>
              <a:rPr lang="en-US" dirty="0"/>
              <a:t>Think about the logic for fading effect</a:t>
            </a:r>
            <a:endParaRPr lang="en-IN" dirty="0"/>
          </a:p>
        </p:txBody>
      </p:sp>
      <p:sp>
        <p:nvSpPr>
          <p:cNvPr id="6" name="TextBox 5">
            <a:extLst>
              <a:ext uri="{FF2B5EF4-FFF2-40B4-BE49-F238E27FC236}">
                <a16:creationId xmlns:a16="http://schemas.microsoft.com/office/drawing/2014/main" id="{20969442-A63B-45EB-9DCA-F3086A23252F}"/>
              </a:ext>
            </a:extLst>
          </p:cNvPr>
          <p:cNvSpPr txBox="1"/>
          <p:nvPr/>
        </p:nvSpPr>
        <p:spPr>
          <a:xfrm>
            <a:off x="370843" y="2326321"/>
            <a:ext cx="4060727"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400" dirty="0">
                <a:solidFill>
                  <a:schemeClr val="accent6">
                    <a:lumMod val="75000"/>
                  </a:schemeClr>
                </a:solidFill>
                <a:latin typeface="Comic Sans MS" panose="030F0702030302020204" pitchFamily="66" charset="0"/>
              </a:rPr>
              <a:t>Try to write the code for </a:t>
            </a:r>
          </a:p>
          <a:p>
            <a:r>
              <a:rPr lang="en-US" sz="2400" dirty="0">
                <a:solidFill>
                  <a:schemeClr val="accent6">
                    <a:lumMod val="75000"/>
                  </a:schemeClr>
                </a:solidFill>
                <a:latin typeface="Comic Sans MS" panose="030F0702030302020204" pitchFamily="66" charset="0"/>
              </a:rPr>
              <a:t>fading LED</a:t>
            </a:r>
            <a:endParaRPr lang="en-IN" sz="2400" dirty="0">
              <a:solidFill>
                <a:schemeClr val="accent6">
                  <a:lumMod val="75000"/>
                </a:schemeClr>
              </a:solidFill>
              <a:latin typeface="Comic Sans MS" panose="030F0702030302020204" pitchFamily="66" charset="0"/>
            </a:endParaRPr>
          </a:p>
        </p:txBody>
      </p:sp>
      <p:pic>
        <p:nvPicPr>
          <p:cNvPr id="1028" name="Picture 4">
            <a:extLst>
              <a:ext uri="{FF2B5EF4-FFF2-40B4-BE49-F238E27FC236}">
                <a16:creationId xmlns:a16="http://schemas.microsoft.com/office/drawing/2014/main" id="{31AB0F7D-82B6-4921-B9FD-380F2EAFFAE1}"/>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571141" y="2095221"/>
            <a:ext cx="5422479" cy="2464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904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42DD6-EF14-4EF6-B61F-5D375A099B80}"/>
              </a:ext>
            </a:extLst>
          </p:cNvPr>
          <p:cNvSpPr>
            <a:spLocks noGrp="1"/>
          </p:cNvSpPr>
          <p:nvPr>
            <p:ph type="title"/>
          </p:nvPr>
        </p:nvSpPr>
        <p:spPr/>
        <p:txBody>
          <a:bodyPr/>
          <a:lstStyle/>
          <a:p>
            <a:r>
              <a:rPr lang="en-US" dirty="0"/>
              <a:t>Temperature Controlled Fan</a:t>
            </a:r>
            <a:endParaRPr lang="en-IN" dirty="0"/>
          </a:p>
        </p:txBody>
      </p:sp>
      <p:sp>
        <p:nvSpPr>
          <p:cNvPr id="4" name="TextBox 3">
            <a:extLst>
              <a:ext uri="{FF2B5EF4-FFF2-40B4-BE49-F238E27FC236}">
                <a16:creationId xmlns:a16="http://schemas.microsoft.com/office/drawing/2014/main" id="{B1B96AC5-06C5-456B-ADFE-6D4A043E7724}"/>
              </a:ext>
            </a:extLst>
          </p:cNvPr>
          <p:cNvSpPr txBox="1"/>
          <p:nvPr/>
        </p:nvSpPr>
        <p:spPr>
          <a:xfrm>
            <a:off x="109222" y="2687216"/>
            <a:ext cx="11768282" cy="1015663"/>
          </a:xfrm>
          <a:prstGeom prst="rect">
            <a:avLst/>
          </a:prstGeom>
          <a:noFill/>
        </p:spPr>
        <p:txBody>
          <a:bodyPr wrap="square" rtlCol="0">
            <a:spAutoFit/>
          </a:bodyPr>
          <a:lstStyle/>
          <a:p>
            <a:pPr marL="342900" indent="-342900">
              <a:buFont typeface="Wingdings" panose="05000000000000000000" pitchFamily="2" charset="2"/>
              <a:buChar char="q"/>
            </a:pPr>
            <a:r>
              <a:rPr lang="en-US" sz="2000" dirty="0">
                <a:latin typeface="Comic Sans MS" panose="030F0702030302020204" pitchFamily="66" charset="0"/>
              </a:rPr>
              <a:t>Here, We will be controlling the speed of a fan based on the temperature of the surroundings</a:t>
            </a:r>
          </a:p>
          <a:p>
            <a:endParaRPr lang="en-US" sz="2000" dirty="0">
              <a:latin typeface="Comic Sans MS" panose="030F0702030302020204" pitchFamily="66" charset="0"/>
            </a:endParaRPr>
          </a:p>
          <a:p>
            <a:pPr marL="342900" indent="-342900">
              <a:buFont typeface="Wingdings" panose="05000000000000000000" pitchFamily="2" charset="2"/>
              <a:buChar char="q"/>
            </a:pPr>
            <a:r>
              <a:rPr lang="en-US" sz="2000" dirty="0">
                <a:latin typeface="Comic Sans MS" panose="030F0702030302020204" pitchFamily="66" charset="0"/>
              </a:rPr>
              <a:t>In this circuit, We will be using a temperature sensor &amp; a motor to replicate a fan</a:t>
            </a:r>
            <a:endParaRPr lang="en-IN" sz="2000" dirty="0">
              <a:latin typeface="Comic Sans MS" panose="030F0702030302020204" pitchFamily="66" charset="0"/>
            </a:endParaRPr>
          </a:p>
        </p:txBody>
      </p:sp>
      <p:pic>
        <p:nvPicPr>
          <p:cNvPr id="2050" name="Picture 2" descr="LM35 Temperature Sensor, body temperature sensor, digital temperature sensor,  temperature and humidity sensor, Electrical Temperature Sensor, Platinum Temperature  Sensor - Robo Elements, Jalandhar | ID: 18798074573">
            <a:extLst>
              <a:ext uri="{FF2B5EF4-FFF2-40B4-BE49-F238E27FC236}">
                <a16:creationId xmlns:a16="http://schemas.microsoft.com/office/drawing/2014/main" id="{9F28FE20-A357-418D-A5BC-71353CE84B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00" y="4087391"/>
            <a:ext cx="2057400" cy="22288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uy Simple Small Toy Motor Online In India. Hyderabad">
            <a:extLst>
              <a:ext uri="{FF2B5EF4-FFF2-40B4-BE49-F238E27FC236}">
                <a16:creationId xmlns:a16="http://schemas.microsoft.com/office/drawing/2014/main" id="{5DD806C1-5A84-4042-BFDA-379D37792F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6021" y="4130253"/>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223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54757-61ED-4538-B7A4-DF702D56174C}"/>
              </a:ext>
            </a:extLst>
          </p:cNvPr>
          <p:cNvSpPr>
            <a:spLocks noGrp="1"/>
          </p:cNvSpPr>
          <p:nvPr>
            <p:ph type="title"/>
          </p:nvPr>
        </p:nvSpPr>
        <p:spPr/>
        <p:txBody>
          <a:bodyPr/>
          <a:lstStyle/>
          <a:p>
            <a:r>
              <a:rPr lang="en-US" dirty="0"/>
              <a:t>Arduino UNO and its components</a:t>
            </a:r>
            <a:endParaRPr lang="en-IN" dirty="0"/>
          </a:p>
        </p:txBody>
      </p:sp>
      <p:pic>
        <p:nvPicPr>
          <p:cNvPr id="9" name="Content Placeholder 8">
            <a:extLst>
              <a:ext uri="{FF2B5EF4-FFF2-40B4-BE49-F238E27FC236}">
                <a16:creationId xmlns:a16="http://schemas.microsoft.com/office/drawing/2014/main" id="{D78484F4-F742-49A8-9009-05374EBC4E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572059" y="1923920"/>
            <a:ext cx="8766260" cy="4841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861EB9-5EEC-40B5-BDDC-8E34DDB24136}"/>
              </a:ext>
            </a:extLst>
          </p:cNvPr>
          <p:cNvPicPr>
            <a:picLocks noChangeAspect="1"/>
          </p:cNvPicPr>
          <p:nvPr/>
        </p:nvPicPr>
        <p:blipFill rotWithShape="1">
          <a:blip r:embed="rId2"/>
          <a:srcRect l="6828" t="7508" b="6797"/>
          <a:stretch/>
        </p:blipFill>
        <p:spPr>
          <a:xfrm>
            <a:off x="71022" y="490491"/>
            <a:ext cx="7511988" cy="5877017"/>
          </a:xfrm>
          <a:prstGeom prst="rect">
            <a:avLst/>
          </a:prstGeom>
        </p:spPr>
      </p:pic>
      <p:pic>
        <p:nvPicPr>
          <p:cNvPr id="3" name="Picture 2">
            <a:extLst>
              <a:ext uri="{FF2B5EF4-FFF2-40B4-BE49-F238E27FC236}">
                <a16:creationId xmlns:a16="http://schemas.microsoft.com/office/drawing/2014/main" id="{92BEDA98-4F52-48D0-87AD-438CDA71889C}"/>
              </a:ext>
            </a:extLst>
          </p:cNvPr>
          <p:cNvPicPr>
            <a:picLocks noChangeAspect="1"/>
          </p:cNvPicPr>
          <p:nvPr/>
        </p:nvPicPr>
        <p:blipFill>
          <a:blip r:embed="rId3"/>
          <a:stretch>
            <a:fillRect/>
          </a:stretch>
        </p:blipFill>
        <p:spPr>
          <a:xfrm>
            <a:off x="7648252" y="1690872"/>
            <a:ext cx="4283337" cy="3043494"/>
          </a:xfrm>
          <a:prstGeom prst="rect">
            <a:avLst/>
          </a:prstGeom>
        </p:spPr>
      </p:pic>
    </p:spTree>
    <p:extLst>
      <p:ext uri="{BB962C8B-B14F-4D97-AF65-F5344CB8AC3E}">
        <p14:creationId xmlns:p14="http://schemas.microsoft.com/office/powerpoint/2010/main" val="833883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865BD-C1F7-470A-BB68-486D53425EBA}"/>
              </a:ext>
            </a:extLst>
          </p:cNvPr>
          <p:cNvSpPr>
            <a:spLocks noGrp="1"/>
          </p:cNvSpPr>
          <p:nvPr>
            <p:ph type="title"/>
          </p:nvPr>
        </p:nvSpPr>
        <p:spPr/>
        <p:txBody>
          <a:bodyPr/>
          <a:lstStyle/>
          <a:p>
            <a:r>
              <a:rPr lang="en-US" sz="3200" dirty="0"/>
              <a:t>Basic Structure of Sketch</a:t>
            </a:r>
            <a:endParaRPr lang="en-IN" sz="3200" dirty="0"/>
          </a:p>
        </p:txBody>
      </p:sp>
      <p:sp>
        <p:nvSpPr>
          <p:cNvPr id="4" name="Text Placeholder 3">
            <a:extLst>
              <a:ext uri="{FF2B5EF4-FFF2-40B4-BE49-F238E27FC236}">
                <a16:creationId xmlns:a16="http://schemas.microsoft.com/office/drawing/2014/main" id="{7823E4DB-1BD2-42B2-8F87-0C2BC9B7A0F8}"/>
              </a:ext>
            </a:extLst>
          </p:cNvPr>
          <p:cNvSpPr>
            <a:spLocks noGrp="1"/>
          </p:cNvSpPr>
          <p:nvPr>
            <p:ph type="body" sz="half" idx="2"/>
          </p:nvPr>
        </p:nvSpPr>
        <p:spPr>
          <a:xfrm>
            <a:off x="544497" y="2260738"/>
            <a:ext cx="4444753" cy="4326493"/>
          </a:xfrm>
        </p:spPr>
        <p:txBody>
          <a:bodyPr>
            <a:normAutofit/>
          </a:bodyPr>
          <a:lstStyle/>
          <a:p>
            <a:r>
              <a:rPr lang="en-US" sz="1800" b="1" i="0" u="sng" dirty="0">
                <a:effectLst/>
                <a:latin typeface="+mj-lt"/>
              </a:rPr>
              <a:t>Setup Function</a:t>
            </a:r>
            <a:r>
              <a:rPr lang="en-US" sz="1800" b="0" i="0" dirty="0">
                <a:effectLst/>
                <a:latin typeface="+mj-lt"/>
              </a:rPr>
              <a:t>: The </a:t>
            </a:r>
            <a:r>
              <a:rPr lang="en-US" sz="1800" b="1" i="0" dirty="0">
                <a:effectLst/>
                <a:latin typeface="+mj-lt"/>
              </a:rPr>
              <a:t>setup()</a:t>
            </a:r>
            <a:r>
              <a:rPr lang="en-US" sz="1800" b="0" i="0" dirty="0">
                <a:effectLst/>
                <a:latin typeface="+mj-lt"/>
              </a:rPr>
              <a:t> function is called when a sketch starts. Use it to initialize the variables, pin modes, start using libraries, etc. The setup function will only run once, after each power up or reset of the Arduino board.</a:t>
            </a:r>
          </a:p>
          <a:p>
            <a:endParaRPr lang="en-US" sz="1800" dirty="0">
              <a:latin typeface="+mj-lt"/>
            </a:endParaRPr>
          </a:p>
          <a:p>
            <a:r>
              <a:rPr lang="en-US" sz="1800" b="1" i="0" u="sng" dirty="0">
                <a:effectLst/>
                <a:latin typeface="+mj-lt"/>
              </a:rPr>
              <a:t>Loop Function</a:t>
            </a:r>
            <a:r>
              <a:rPr lang="en-US" sz="1800" b="0" i="0" dirty="0">
                <a:effectLst/>
                <a:latin typeface="+mj-lt"/>
              </a:rPr>
              <a:t>: the </a:t>
            </a:r>
            <a:r>
              <a:rPr lang="en-US" sz="1800" b="1" i="0" dirty="0">
                <a:effectLst/>
                <a:latin typeface="+mj-lt"/>
              </a:rPr>
              <a:t>loop()</a:t>
            </a:r>
            <a:r>
              <a:rPr lang="en-US" sz="1800" b="0" i="0" dirty="0">
                <a:effectLst/>
                <a:latin typeface="+mj-lt"/>
              </a:rPr>
              <a:t> function does precisely what its name suggests, and loops consecutively, allowing your program to change and respond. Use it to actively control the Arduino board</a:t>
            </a:r>
            <a:r>
              <a:rPr lang="en-US" sz="1800" b="0" i="0" dirty="0">
                <a:solidFill>
                  <a:srgbClr val="000000"/>
                </a:solidFill>
                <a:effectLst/>
                <a:latin typeface="Arial" panose="020B0604020202020204" pitchFamily="34" charset="0"/>
              </a:rPr>
              <a:t>.</a:t>
            </a:r>
            <a:endParaRPr lang="en-IN" sz="1800" dirty="0">
              <a:latin typeface="+mj-lt"/>
            </a:endParaRPr>
          </a:p>
        </p:txBody>
      </p:sp>
      <p:pic>
        <p:nvPicPr>
          <p:cNvPr id="8" name="Content Placeholder 7">
            <a:extLst>
              <a:ext uri="{FF2B5EF4-FFF2-40B4-BE49-F238E27FC236}">
                <a16:creationId xmlns:a16="http://schemas.microsoft.com/office/drawing/2014/main" id="{D37BCA18-0256-4014-B2F2-24C91C5B348A}"/>
              </a:ext>
            </a:extLst>
          </p:cNvPr>
          <p:cNvPicPr>
            <a:picLocks noGrp="1" noChangeAspect="1"/>
          </p:cNvPicPr>
          <p:nvPr>
            <p:ph idx="1"/>
          </p:nvPr>
        </p:nvPicPr>
        <p:blipFill>
          <a:blip r:embed="rId2"/>
          <a:stretch>
            <a:fillRect/>
          </a:stretch>
        </p:blipFill>
        <p:spPr>
          <a:xfrm>
            <a:off x="4989250" y="213063"/>
            <a:ext cx="6986727" cy="6498499"/>
          </a:xfrm>
        </p:spPr>
      </p:pic>
    </p:spTree>
    <p:extLst>
      <p:ext uri="{BB962C8B-B14F-4D97-AF65-F5344CB8AC3E}">
        <p14:creationId xmlns:p14="http://schemas.microsoft.com/office/powerpoint/2010/main" val="2605096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5B2BA-45E3-462D-9AB0-63C6BF5A8E41}"/>
              </a:ext>
            </a:extLst>
          </p:cNvPr>
          <p:cNvSpPr>
            <a:spLocks noGrp="1"/>
          </p:cNvSpPr>
          <p:nvPr>
            <p:ph type="title"/>
          </p:nvPr>
        </p:nvSpPr>
        <p:spPr/>
        <p:txBody>
          <a:bodyPr/>
          <a:lstStyle/>
          <a:p>
            <a:r>
              <a:rPr lang="en-US" dirty="0"/>
              <a:t>Topics that are same in C++ and Arduino</a:t>
            </a:r>
            <a:endParaRPr lang="en-IN" dirty="0"/>
          </a:p>
        </p:txBody>
      </p:sp>
      <p:sp>
        <p:nvSpPr>
          <p:cNvPr id="3" name="Content Placeholder 2">
            <a:extLst>
              <a:ext uri="{FF2B5EF4-FFF2-40B4-BE49-F238E27FC236}">
                <a16:creationId xmlns:a16="http://schemas.microsoft.com/office/drawing/2014/main" id="{519E185E-5F4A-491A-9B9B-B7028370A5D5}"/>
              </a:ext>
            </a:extLst>
          </p:cNvPr>
          <p:cNvSpPr>
            <a:spLocks noGrp="1"/>
          </p:cNvSpPr>
          <p:nvPr>
            <p:ph idx="1"/>
          </p:nvPr>
        </p:nvSpPr>
        <p:spPr>
          <a:xfrm>
            <a:off x="612559" y="2222287"/>
            <a:ext cx="10760727" cy="4018715"/>
          </a:xfrm>
        </p:spPr>
        <p:txBody>
          <a:bodyPr/>
          <a:lstStyle/>
          <a:p>
            <a:r>
              <a:rPr lang="en-US" dirty="0"/>
              <a:t>Data Types</a:t>
            </a:r>
          </a:p>
          <a:p>
            <a:r>
              <a:rPr lang="en-US" dirty="0"/>
              <a:t>Operators – (conditional, relational, arithmetical)</a:t>
            </a:r>
          </a:p>
          <a:p>
            <a:r>
              <a:rPr lang="en-US" dirty="0"/>
              <a:t>Control Statements – (if, else, if else)</a:t>
            </a:r>
          </a:p>
          <a:p>
            <a:r>
              <a:rPr lang="en-US" dirty="0"/>
              <a:t>Loops – (for, while)</a:t>
            </a:r>
          </a:p>
          <a:p>
            <a:r>
              <a:rPr lang="en-US" dirty="0"/>
              <a:t>Functions </a:t>
            </a:r>
          </a:p>
          <a:p>
            <a:r>
              <a:rPr lang="en-US" dirty="0"/>
              <a:t>Arrays</a:t>
            </a:r>
          </a:p>
          <a:p>
            <a:r>
              <a:rPr lang="en-US" dirty="0"/>
              <a:t>Strings</a:t>
            </a:r>
          </a:p>
          <a:p>
            <a:r>
              <a:rPr lang="en-US" dirty="0"/>
              <a:t>Objects</a:t>
            </a:r>
          </a:p>
          <a:p>
            <a:r>
              <a:rPr lang="en-US" dirty="0"/>
              <a:t>Scope of variables and constants</a:t>
            </a:r>
            <a:endParaRPr lang="en-IN" dirty="0"/>
          </a:p>
        </p:txBody>
      </p:sp>
    </p:spTree>
    <p:extLst>
      <p:ext uri="{BB962C8B-B14F-4D97-AF65-F5344CB8AC3E}">
        <p14:creationId xmlns:p14="http://schemas.microsoft.com/office/powerpoint/2010/main" val="64317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2695-A3E1-43EE-8521-F1FD3943423B}"/>
              </a:ext>
            </a:extLst>
          </p:cNvPr>
          <p:cNvSpPr>
            <a:spLocks noGrp="1"/>
          </p:cNvSpPr>
          <p:nvPr>
            <p:ph type="title"/>
          </p:nvPr>
        </p:nvSpPr>
        <p:spPr/>
        <p:txBody>
          <a:bodyPr/>
          <a:lstStyle/>
          <a:p>
            <a:r>
              <a:rPr lang="en-US" dirty="0"/>
              <a:t>Arduino I/O Functions</a:t>
            </a:r>
            <a:endParaRPr lang="en-IN" dirty="0"/>
          </a:p>
        </p:txBody>
      </p:sp>
      <p:sp>
        <p:nvSpPr>
          <p:cNvPr id="3" name="Content Placeholder 2">
            <a:extLst>
              <a:ext uri="{FF2B5EF4-FFF2-40B4-BE49-F238E27FC236}">
                <a16:creationId xmlns:a16="http://schemas.microsoft.com/office/drawing/2014/main" id="{6D1F403D-2894-407F-8C75-B515D5321249}"/>
              </a:ext>
            </a:extLst>
          </p:cNvPr>
          <p:cNvSpPr>
            <a:spLocks noGrp="1"/>
          </p:cNvSpPr>
          <p:nvPr>
            <p:ph sz="half" idx="1"/>
          </p:nvPr>
        </p:nvSpPr>
        <p:spPr>
          <a:xfrm>
            <a:off x="0" y="2439824"/>
            <a:ext cx="11984854" cy="675560"/>
          </a:xfrm>
        </p:spPr>
        <p:txBody>
          <a:bodyPr>
            <a:normAutofit fontScale="92500"/>
          </a:bodyPr>
          <a:lstStyle/>
          <a:p>
            <a:r>
              <a:rPr lang="en-US" sz="2400" b="1" dirty="0"/>
              <a:t>PinMode() </a:t>
            </a:r>
            <a:r>
              <a:rPr lang="en-US" sz="2400" dirty="0"/>
              <a:t>: </a:t>
            </a:r>
            <a:r>
              <a:rPr lang="en-US" sz="1700" b="0" i="0" dirty="0">
                <a:effectLst/>
                <a:latin typeface="+mj-lt"/>
              </a:rPr>
              <a:t>The pinMode() function is used to configure a specific pin to behave either as an input or an output</a:t>
            </a:r>
            <a:r>
              <a:rPr lang="en-US" sz="1700" b="0" i="0" dirty="0">
                <a:solidFill>
                  <a:srgbClr val="000000"/>
                </a:solidFill>
                <a:effectLst/>
                <a:latin typeface="Arial" panose="020B0604020202020204" pitchFamily="34" charset="0"/>
              </a:rPr>
              <a:t>.</a:t>
            </a:r>
            <a:endParaRPr lang="en-US" sz="1700" dirty="0"/>
          </a:p>
          <a:p>
            <a:endParaRPr lang="en-IN" sz="2400" dirty="0"/>
          </a:p>
        </p:txBody>
      </p:sp>
      <p:sp>
        <p:nvSpPr>
          <p:cNvPr id="4" name="Content Placeholder 3">
            <a:extLst>
              <a:ext uri="{FF2B5EF4-FFF2-40B4-BE49-F238E27FC236}">
                <a16:creationId xmlns:a16="http://schemas.microsoft.com/office/drawing/2014/main" id="{98BE1F84-E876-4EBA-BF74-0EDFFE25E5C8}"/>
              </a:ext>
            </a:extLst>
          </p:cNvPr>
          <p:cNvSpPr>
            <a:spLocks noGrp="1"/>
          </p:cNvSpPr>
          <p:nvPr>
            <p:ph sz="half" idx="2"/>
          </p:nvPr>
        </p:nvSpPr>
        <p:spPr>
          <a:xfrm>
            <a:off x="35361" y="3850264"/>
            <a:ext cx="11789546" cy="597219"/>
          </a:xfrm>
        </p:spPr>
        <p:txBody>
          <a:bodyPr>
            <a:normAutofit fontScale="92500"/>
          </a:bodyPr>
          <a:lstStyle/>
          <a:p>
            <a:r>
              <a:rPr lang="en-US" sz="2400" b="1" dirty="0"/>
              <a:t>digitalWrite() </a:t>
            </a:r>
            <a:r>
              <a:rPr lang="en-US" sz="2400" dirty="0"/>
              <a:t>: </a:t>
            </a:r>
            <a:r>
              <a:rPr lang="en-US" sz="1900" b="0" i="0" dirty="0">
                <a:effectLst/>
                <a:latin typeface="+mj-lt"/>
              </a:rPr>
              <a:t>The </a:t>
            </a:r>
            <a:r>
              <a:rPr lang="en-US" sz="1900" i="0" dirty="0">
                <a:effectLst/>
                <a:latin typeface="+mj-lt"/>
              </a:rPr>
              <a:t>digitalWrite() </a:t>
            </a:r>
            <a:r>
              <a:rPr lang="en-US" sz="1900" b="0" i="0" dirty="0">
                <a:effectLst/>
                <a:latin typeface="+mj-lt"/>
              </a:rPr>
              <a:t>function is used to write a HIGH or a LOW value to a digital pin</a:t>
            </a:r>
            <a:endParaRPr lang="en-IN" sz="1900" dirty="0">
              <a:latin typeface="+mj-lt"/>
            </a:endParaRPr>
          </a:p>
        </p:txBody>
      </p:sp>
      <p:sp>
        <p:nvSpPr>
          <p:cNvPr id="5" name="Rectangle 1">
            <a:extLst>
              <a:ext uri="{FF2B5EF4-FFF2-40B4-BE49-F238E27FC236}">
                <a16:creationId xmlns:a16="http://schemas.microsoft.com/office/drawing/2014/main" id="{050A3A46-3B1C-411D-B1B3-9BCD7D2438B2}"/>
              </a:ext>
            </a:extLst>
          </p:cNvPr>
          <p:cNvSpPr>
            <a:spLocks noChangeArrowheads="1"/>
          </p:cNvSpPr>
          <p:nvPr/>
        </p:nvSpPr>
        <p:spPr bwMode="auto">
          <a:xfrm>
            <a:off x="446516" y="2901143"/>
            <a:ext cx="10783733" cy="584775"/>
          </a:xfrm>
          <a:prstGeom prst="rect">
            <a:avLst/>
          </a:prstGeom>
          <a:solidFill>
            <a:schemeClr val="tx1">
              <a:lumMod val="9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2"/>
                </a:solidFill>
                <a:effectLst/>
                <a:latin typeface="Courier New" panose="02070309020205020404" pitchFamily="49" charset="0"/>
              </a:rPr>
              <a:t>pinMode(3,INPUT) ; // set pin 3 to input without using built in pull up resistor </a:t>
            </a:r>
          </a:p>
          <a:p>
            <a:pPr defTabSz="914400" eaLnBrk="0" fontAlgn="base" hangingPunct="0">
              <a:spcBef>
                <a:spcPct val="0"/>
              </a:spcBef>
              <a:spcAft>
                <a:spcPct val="0"/>
              </a:spcAft>
            </a:pPr>
            <a:r>
              <a:rPr kumimoji="0" lang="en-US" altLang="en-US" sz="1600" b="0" i="0" u="none" strike="noStrike" cap="none" normalizeH="0" baseline="0" dirty="0">
                <a:ln>
                  <a:noFill/>
                </a:ln>
                <a:solidFill>
                  <a:schemeClr val="bg2"/>
                </a:solidFill>
                <a:effectLst/>
                <a:latin typeface="Courier New" panose="02070309020205020404" pitchFamily="49" charset="0"/>
              </a:rPr>
              <a:t>pinMode(3,OUTPUT) ; // set pin 3 to output without using built in pull up resistor</a:t>
            </a:r>
            <a:r>
              <a:rPr kumimoji="0" lang="en-US" altLang="en-US" sz="1600" b="0" i="0" u="none" strike="noStrike" cap="none" normalizeH="0" baseline="0" dirty="0">
                <a:ln>
                  <a:noFill/>
                </a:ln>
                <a:solidFill>
                  <a:schemeClr val="bg2"/>
                </a:solidFill>
                <a:effectLst/>
              </a:rPr>
              <a:t> </a:t>
            </a:r>
          </a:p>
        </p:txBody>
      </p:sp>
      <p:sp>
        <p:nvSpPr>
          <p:cNvPr id="6" name="Rectangle 2">
            <a:extLst>
              <a:ext uri="{FF2B5EF4-FFF2-40B4-BE49-F238E27FC236}">
                <a16:creationId xmlns:a16="http://schemas.microsoft.com/office/drawing/2014/main" id="{91E2D511-A6E2-45A0-805D-DDEFC06140CE}"/>
              </a:ext>
            </a:extLst>
          </p:cNvPr>
          <p:cNvSpPr>
            <a:spLocks noChangeArrowheads="1"/>
          </p:cNvSpPr>
          <p:nvPr/>
        </p:nvSpPr>
        <p:spPr bwMode="auto">
          <a:xfrm>
            <a:off x="455719" y="4675782"/>
            <a:ext cx="10774532" cy="506559"/>
          </a:xfrm>
          <a:prstGeom prst="rect">
            <a:avLst/>
          </a:prstGeom>
          <a:solidFill>
            <a:schemeClr val="tx1">
              <a:lumMod val="95000"/>
            </a:schemeClr>
          </a:solidFill>
          <a:ln>
            <a:noFill/>
          </a:ln>
          <a:effectLst/>
        </p:spPr>
        <p:txBody>
          <a:bodyPr vert="horz" wrap="square" lIns="91440" tIns="-31740" rIns="91440" bIns="45720" numCol="1" anchor="b"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2"/>
                </a:solidFill>
                <a:effectLst/>
                <a:latin typeface="Courier New" panose="02070309020205020404" pitchFamily="49" charset="0"/>
              </a:rPr>
              <a:t>digitalWrite(3,HIGH); //set pin 3 to high</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bg2"/>
                </a:solidFill>
                <a:latin typeface="Courier New" panose="02070309020205020404" pitchFamily="49" charset="0"/>
              </a:rPr>
              <a:t>digitalWrite</a:t>
            </a:r>
            <a:r>
              <a:rPr lang="en-US" altLang="en-US" sz="1600" dirty="0">
                <a:solidFill>
                  <a:schemeClr val="bg2"/>
                </a:solidFill>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chemeClr val="bg2"/>
                </a:solidFill>
                <a:effectLst/>
                <a:latin typeface="Courier New" panose="02070309020205020404" pitchFamily="49" charset="0"/>
                <a:cs typeface="Courier New" panose="02070309020205020404" pitchFamily="49" charset="0"/>
              </a:rPr>
              <a:t>3,LOW); //set pin 3 to low</a:t>
            </a:r>
          </a:p>
        </p:txBody>
      </p:sp>
      <p:sp>
        <p:nvSpPr>
          <p:cNvPr id="10" name="Content Placeholder 2">
            <a:extLst>
              <a:ext uri="{FF2B5EF4-FFF2-40B4-BE49-F238E27FC236}">
                <a16:creationId xmlns:a16="http://schemas.microsoft.com/office/drawing/2014/main" id="{BBE23D7F-1383-4FA1-8A7E-52A7FC695F21}"/>
              </a:ext>
            </a:extLst>
          </p:cNvPr>
          <p:cNvSpPr txBox="1">
            <a:spLocks/>
          </p:cNvSpPr>
          <p:nvPr/>
        </p:nvSpPr>
        <p:spPr>
          <a:xfrm>
            <a:off x="78905" y="5334929"/>
            <a:ext cx="11151344" cy="662956"/>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b="1" dirty="0"/>
              <a:t>delay() </a:t>
            </a:r>
            <a:r>
              <a:rPr lang="en-US" dirty="0"/>
              <a:t>: It will pause the code for given amount of time.</a:t>
            </a:r>
          </a:p>
        </p:txBody>
      </p:sp>
      <p:sp>
        <p:nvSpPr>
          <p:cNvPr id="11" name="Rectangle 2">
            <a:extLst>
              <a:ext uri="{FF2B5EF4-FFF2-40B4-BE49-F238E27FC236}">
                <a16:creationId xmlns:a16="http://schemas.microsoft.com/office/drawing/2014/main" id="{C52737E9-9CCA-4236-BD60-59FB74B26EED}"/>
              </a:ext>
            </a:extLst>
          </p:cNvPr>
          <p:cNvSpPr>
            <a:spLocks noChangeArrowheads="1"/>
          </p:cNvSpPr>
          <p:nvPr/>
        </p:nvSpPr>
        <p:spPr bwMode="auto">
          <a:xfrm>
            <a:off x="455719" y="6150474"/>
            <a:ext cx="7190913" cy="260338"/>
          </a:xfrm>
          <a:prstGeom prst="rect">
            <a:avLst/>
          </a:prstGeom>
          <a:solidFill>
            <a:schemeClr val="tx1">
              <a:lumMod val="95000"/>
            </a:schemeClr>
          </a:solidFill>
          <a:ln>
            <a:noFill/>
          </a:ln>
          <a:effectLst/>
        </p:spPr>
        <p:txBody>
          <a:bodyPr vert="horz" wrap="square" lIns="91440" tIns="-31740" rIns="91440" bIns="45720" numCol="1" anchor="b"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bg2"/>
                </a:solidFill>
                <a:latin typeface="Courier New" panose="02070309020205020404" pitchFamily="49" charset="0"/>
                <a:cs typeface="Courier New" panose="02070309020205020404" pitchFamily="49" charset="0"/>
              </a:rPr>
              <a:t>d</a:t>
            </a:r>
            <a:r>
              <a:rPr kumimoji="0" lang="en-US" altLang="en-US" sz="1600" b="0" i="0" u="none" strike="noStrike" cap="none" normalizeH="0" baseline="0" dirty="0">
                <a:ln>
                  <a:noFill/>
                </a:ln>
                <a:solidFill>
                  <a:schemeClr val="bg2"/>
                </a:solidFill>
                <a:effectLst/>
                <a:latin typeface="Courier New" panose="02070309020205020404" pitchFamily="49" charset="0"/>
                <a:cs typeface="Courier New" panose="02070309020205020404" pitchFamily="49" charset="0"/>
              </a:rPr>
              <a:t>elay(50</a:t>
            </a:r>
            <a:r>
              <a:rPr lang="en-US" altLang="en-US" sz="1600" dirty="0">
                <a:solidFill>
                  <a:schemeClr val="bg2"/>
                </a:solidFill>
                <a:latin typeface="Courier New" panose="02070309020205020404" pitchFamily="49" charset="0"/>
                <a:cs typeface="Courier New" panose="02070309020205020404" pitchFamily="49" charset="0"/>
              </a:rPr>
              <a:t>0); // halts the code for 500 milli seconds</a:t>
            </a:r>
          </a:p>
        </p:txBody>
      </p:sp>
    </p:spTree>
    <p:extLst>
      <p:ext uri="{BB962C8B-B14F-4D97-AF65-F5344CB8AC3E}">
        <p14:creationId xmlns:p14="http://schemas.microsoft.com/office/powerpoint/2010/main" val="3041654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7780A-7DEE-46B9-9998-AA6AD6C80698}"/>
              </a:ext>
            </a:extLst>
          </p:cNvPr>
          <p:cNvSpPr>
            <a:spLocks noGrp="1"/>
          </p:cNvSpPr>
          <p:nvPr>
            <p:ph type="title"/>
          </p:nvPr>
        </p:nvSpPr>
        <p:spPr/>
        <p:txBody>
          <a:bodyPr/>
          <a:lstStyle/>
          <a:p>
            <a:r>
              <a:rPr lang="en-US" dirty="0"/>
              <a:t>Hands – On!! Session</a:t>
            </a:r>
            <a:endParaRPr lang="en-IN" dirty="0"/>
          </a:p>
        </p:txBody>
      </p:sp>
      <p:pic>
        <p:nvPicPr>
          <p:cNvPr id="4" name="Picture 3">
            <a:extLst>
              <a:ext uri="{FF2B5EF4-FFF2-40B4-BE49-F238E27FC236}">
                <a16:creationId xmlns:a16="http://schemas.microsoft.com/office/drawing/2014/main" id="{5E0392B8-F1FE-44B0-BB00-8DE6CA6EA869}"/>
              </a:ext>
            </a:extLst>
          </p:cNvPr>
          <p:cNvPicPr>
            <a:picLocks noChangeAspect="1"/>
          </p:cNvPicPr>
          <p:nvPr/>
        </p:nvPicPr>
        <p:blipFill>
          <a:blip r:embed="rId2"/>
          <a:stretch>
            <a:fillRect/>
          </a:stretch>
        </p:blipFill>
        <p:spPr>
          <a:xfrm>
            <a:off x="5009742" y="2127080"/>
            <a:ext cx="6967842" cy="3941685"/>
          </a:xfrm>
          <a:prstGeom prst="rect">
            <a:avLst/>
          </a:prstGeom>
        </p:spPr>
      </p:pic>
      <p:sp>
        <p:nvSpPr>
          <p:cNvPr id="5" name="TextBox 4">
            <a:extLst>
              <a:ext uri="{FF2B5EF4-FFF2-40B4-BE49-F238E27FC236}">
                <a16:creationId xmlns:a16="http://schemas.microsoft.com/office/drawing/2014/main" id="{C6292121-EF44-4E67-AE33-EAB09F0CBBA7}"/>
              </a:ext>
            </a:extLst>
          </p:cNvPr>
          <p:cNvSpPr txBox="1"/>
          <p:nvPr/>
        </p:nvSpPr>
        <p:spPr>
          <a:xfrm>
            <a:off x="146131" y="2343705"/>
            <a:ext cx="4060727"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400" dirty="0">
                <a:solidFill>
                  <a:schemeClr val="accent6">
                    <a:lumMod val="75000"/>
                  </a:schemeClr>
                </a:solidFill>
                <a:latin typeface="Comic Sans MS" panose="030F0702030302020204" pitchFamily="66" charset="0"/>
              </a:rPr>
              <a:t>Try to write the code for </a:t>
            </a:r>
          </a:p>
          <a:p>
            <a:r>
              <a:rPr lang="en-US" sz="2400" dirty="0">
                <a:solidFill>
                  <a:schemeClr val="accent6">
                    <a:lumMod val="75000"/>
                  </a:schemeClr>
                </a:solidFill>
                <a:latin typeface="Comic Sans MS" panose="030F0702030302020204" pitchFamily="66" charset="0"/>
              </a:rPr>
              <a:t>blinking LED</a:t>
            </a:r>
            <a:endParaRPr lang="en-IN" sz="2400" dirty="0">
              <a:solidFill>
                <a:schemeClr val="accent6">
                  <a:lumMod val="75000"/>
                </a:schemeClr>
              </a:solidFill>
              <a:latin typeface="Comic Sans MS" panose="030F0702030302020204" pitchFamily="66" charset="0"/>
            </a:endParaRPr>
          </a:p>
        </p:txBody>
      </p:sp>
      <p:sp>
        <p:nvSpPr>
          <p:cNvPr id="6" name="TextBox 5">
            <a:extLst>
              <a:ext uri="{FF2B5EF4-FFF2-40B4-BE49-F238E27FC236}">
                <a16:creationId xmlns:a16="http://schemas.microsoft.com/office/drawing/2014/main" id="{8673A153-6FFA-4576-8B56-41942DC0D409}"/>
              </a:ext>
            </a:extLst>
          </p:cNvPr>
          <p:cNvSpPr txBox="1"/>
          <p:nvPr/>
        </p:nvSpPr>
        <p:spPr>
          <a:xfrm>
            <a:off x="146131" y="3429000"/>
            <a:ext cx="3478837" cy="2031325"/>
          </a:xfrm>
          <a:prstGeom prst="rect">
            <a:avLst/>
          </a:prstGeom>
          <a:noFill/>
        </p:spPr>
        <p:txBody>
          <a:bodyPr wrap="none" rtlCol="0">
            <a:spAutoFit/>
          </a:bodyPr>
          <a:lstStyle/>
          <a:p>
            <a:r>
              <a:rPr lang="en-US" dirty="0"/>
              <a:t>Just think like….</a:t>
            </a:r>
          </a:p>
          <a:p>
            <a:endParaRPr lang="en-US" dirty="0"/>
          </a:p>
          <a:p>
            <a:r>
              <a:rPr lang="en-US" dirty="0"/>
              <a:t>What to initialize in void setup</a:t>
            </a:r>
          </a:p>
          <a:p>
            <a:endParaRPr lang="en-US" dirty="0"/>
          </a:p>
          <a:p>
            <a:r>
              <a:rPr lang="en-US" dirty="0"/>
              <a:t>What to write in void loop to </a:t>
            </a:r>
          </a:p>
          <a:p>
            <a:r>
              <a:rPr lang="en-US" dirty="0"/>
              <a:t>make it </a:t>
            </a:r>
          </a:p>
          <a:p>
            <a:r>
              <a:rPr lang="en-US" dirty="0"/>
              <a:t>blink it continuously…</a:t>
            </a:r>
            <a:endParaRPr lang="en-IN" dirty="0"/>
          </a:p>
        </p:txBody>
      </p:sp>
      <p:sp>
        <p:nvSpPr>
          <p:cNvPr id="7" name="TextBox 6">
            <a:extLst>
              <a:ext uri="{FF2B5EF4-FFF2-40B4-BE49-F238E27FC236}">
                <a16:creationId xmlns:a16="http://schemas.microsoft.com/office/drawing/2014/main" id="{9291ACC7-B397-440A-A4E0-4F61B3A56561}"/>
              </a:ext>
            </a:extLst>
          </p:cNvPr>
          <p:cNvSpPr txBox="1"/>
          <p:nvPr/>
        </p:nvSpPr>
        <p:spPr>
          <a:xfrm>
            <a:off x="5575177" y="6146112"/>
            <a:ext cx="6301725" cy="461665"/>
          </a:xfrm>
          <a:prstGeom prst="rect">
            <a:avLst/>
          </a:prstGeom>
          <a:noFill/>
        </p:spPr>
        <p:txBody>
          <a:bodyPr wrap="none" rtlCol="0">
            <a:spAutoFit/>
          </a:bodyPr>
          <a:lstStyle/>
          <a:p>
            <a:r>
              <a:rPr lang="en-US" sz="2400" dirty="0">
                <a:latin typeface="Consolas" panose="020B0609020204030204" pitchFamily="49" charset="0"/>
              </a:rPr>
              <a:t>Circuit Diagram for the blinking LED</a:t>
            </a:r>
            <a:endParaRPr lang="en-IN" sz="2400" dirty="0">
              <a:latin typeface="Consolas" panose="020B0609020204030204" pitchFamily="49" charset="0"/>
            </a:endParaRPr>
          </a:p>
        </p:txBody>
      </p:sp>
    </p:spTree>
    <p:extLst>
      <p:ext uri="{BB962C8B-B14F-4D97-AF65-F5344CB8AC3E}">
        <p14:creationId xmlns:p14="http://schemas.microsoft.com/office/powerpoint/2010/main" val="723214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E183A-DA6B-49E4-BEA0-28F51CD9B901}"/>
              </a:ext>
            </a:extLst>
          </p:cNvPr>
          <p:cNvSpPr>
            <a:spLocks noGrp="1"/>
          </p:cNvSpPr>
          <p:nvPr>
            <p:ph type="title"/>
          </p:nvPr>
        </p:nvSpPr>
        <p:spPr/>
        <p:txBody>
          <a:bodyPr/>
          <a:lstStyle/>
          <a:p>
            <a:r>
              <a:rPr lang="en-US" dirty="0"/>
              <a:t>Serial Monitor</a:t>
            </a:r>
            <a:endParaRPr lang="en-IN" dirty="0"/>
          </a:p>
        </p:txBody>
      </p:sp>
      <p:sp>
        <p:nvSpPr>
          <p:cNvPr id="4" name="Content Placeholder 3">
            <a:extLst>
              <a:ext uri="{FF2B5EF4-FFF2-40B4-BE49-F238E27FC236}">
                <a16:creationId xmlns:a16="http://schemas.microsoft.com/office/drawing/2014/main" id="{E16FCDBA-579D-4CFE-8BE3-E7AAC45A5F4F}"/>
              </a:ext>
            </a:extLst>
          </p:cNvPr>
          <p:cNvSpPr txBox="1">
            <a:spLocks noGrp="1"/>
          </p:cNvSpPr>
          <p:nvPr>
            <p:ph idx="1"/>
          </p:nvPr>
        </p:nvSpPr>
        <p:spPr>
          <a:xfrm>
            <a:off x="71351" y="2153889"/>
            <a:ext cx="11310647" cy="4585871"/>
          </a:xfrm>
          <a:prstGeom prst="rect">
            <a:avLst/>
          </a:prstGeom>
          <a:noFill/>
        </p:spPr>
        <p:txBody>
          <a:bodyPr wrap="square">
            <a:spAutoFit/>
          </a:bodyPr>
          <a:lstStyle/>
          <a:p>
            <a:r>
              <a:rPr lang="en-US" sz="2000" dirty="0"/>
              <a:t>Serial Monitor is a special feature for Arduino which helps in communication between user and Arduino board</a:t>
            </a:r>
          </a:p>
          <a:p>
            <a:endParaRPr lang="en-US" sz="2000" dirty="0"/>
          </a:p>
          <a:p>
            <a:r>
              <a:rPr lang="en-US" sz="2000" dirty="0"/>
              <a:t>The serial monitor is the 'tether' between the computer and Arduino </a:t>
            </a:r>
          </a:p>
          <a:p>
            <a:endParaRPr lang="en-US" sz="2000" dirty="0"/>
          </a:p>
          <a:p>
            <a:r>
              <a:rPr lang="en-US" sz="2000" dirty="0"/>
              <a:t>It lets you send and receive text messages.</a:t>
            </a:r>
          </a:p>
          <a:p>
            <a:endParaRPr lang="en-US" sz="2000" dirty="0"/>
          </a:p>
          <a:p>
            <a:r>
              <a:rPr lang="en-US" sz="2000" dirty="0"/>
              <a:t>Handy for debugging </a:t>
            </a:r>
          </a:p>
          <a:p>
            <a:endParaRPr lang="en-US" sz="2000" dirty="0"/>
          </a:p>
          <a:p>
            <a:r>
              <a:rPr lang="en-US" sz="2000" dirty="0"/>
              <a:t>To work with the serial monitor, The board must be connected to the port of the laptop and the correct port and device must be selected in Arduino Ide.</a:t>
            </a:r>
          </a:p>
        </p:txBody>
      </p:sp>
    </p:spTree>
    <p:extLst>
      <p:ext uri="{BB962C8B-B14F-4D97-AF65-F5344CB8AC3E}">
        <p14:creationId xmlns:p14="http://schemas.microsoft.com/office/powerpoint/2010/main" val="2342407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694</TotalTime>
  <Words>1073</Words>
  <Application>Microsoft Office PowerPoint</Application>
  <PresentationFormat>Widescreen</PresentationFormat>
  <Paragraphs>144</Paragraphs>
  <Slides>25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Bookman Old Style</vt:lpstr>
      <vt:lpstr>Calibri</vt:lpstr>
      <vt:lpstr>Century Gothic</vt:lpstr>
      <vt:lpstr>Comic Sans MS</vt:lpstr>
      <vt:lpstr>Consolas</vt:lpstr>
      <vt:lpstr>Constantia</vt:lpstr>
      <vt:lpstr>Courier New</vt:lpstr>
      <vt:lpstr>Wingdings</vt:lpstr>
      <vt:lpstr>Wingdings 2</vt:lpstr>
      <vt:lpstr>Quotable</vt:lpstr>
      <vt:lpstr>Review of Arduino Basics</vt:lpstr>
      <vt:lpstr>Actually consists of</vt:lpstr>
      <vt:lpstr>Arduino UNO and its components</vt:lpstr>
      <vt:lpstr>PowerPoint Presentation</vt:lpstr>
      <vt:lpstr>Basic Structure of Sketch</vt:lpstr>
      <vt:lpstr>Topics that are same in C++ and Arduino</vt:lpstr>
      <vt:lpstr>Arduino I/O Functions</vt:lpstr>
      <vt:lpstr>Hands – On!! Session</vt:lpstr>
      <vt:lpstr>Serial Monitor</vt:lpstr>
      <vt:lpstr>PowerPoint Presentation</vt:lpstr>
      <vt:lpstr>PowerPoint Presentation</vt:lpstr>
      <vt:lpstr>PowerPoint Presentation</vt:lpstr>
      <vt:lpstr>Functions for using Serial Monitor</vt:lpstr>
      <vt:lpstr>Hands On Using Serial Monitor</vt:lpstr>
      <vt:lpstr>Step by Step Procedure</vt:lpstr>
      <vt:lpstr>Ultra Sonic Sensor</vt:lpstr>
      <vt:lpstr>Ultrasonic Sensor</vt:lpstr>
      <vt:lpstr>Working of Ultrasonic Sensor</vt:lpstr>
      <vt:lpstr>Using Ultrasonic sensor with Arduino</vt:lpstr>
      <vt:lpstr>Hands on using Ultrasonic Sensor</vt:lpstr>
      <vt:lpstr>Flow Chart </vt:lpstr>
      <vt:lpstr>PWM (Pulse Width Modulation)</vt:lpstr>
      <vt:lpstr>Analog Write (PWM Function)</vt:lpstr>
      <vt:lpstr>Fading LED using PWM Concept</vt:lpstr>
      <vt:lpstr>Temperature Controlled Fan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 Monitor</dc:title>
  <dc:creator>disneytanuj02@gmail.com</dc:creator>
  <cp:lastModifiedBy>disneytanuj02@gmail.com</cp:lastModifiedBy>
  <cp:revision>23</cp:revision>
  <dcterms:created xsi:type="dcterms:W3CDTF">2021-01-29T18:05:41Z</dcterms:created>
  <dcterms:modified xsi:type="dcterms:W3CDTF">2021-02-02T16:26:54Z</dcterms:modified>
</cp:coreProperties>
</file>