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2" r:id="rId6"/>
    <p:sldId id="271" r:id="rId7"/>
    <p:sldId id="272" r:id="rId8"/>
    <p:sldId id="273" r:id="rId9"/>
    <p:sldId id="259" r:id="rId10"/>
    <p:sldId id="264" r:id="rId11"/>
    <p:sldId id="265" r:id="rId12"/>
    <p:sldId id="266" r:id="rId13"/>
    <p:sldId id="267" r:id="rId14"/>
    <p:sldId id="268" r:id="rId15"/>
    <p:sldId id="269" r:id="rId16"/>
    <p:sldId id="274" r:id="rId17"/>
    <p:sldId id="275"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6F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4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77F3E-AC56-4CD6-93C6-6B0805BDC09A}" type="doc">
      <dgm:prSet loTypeId="urn:microsoft.com/office/officeart/2005/8/layout/hierarchy1" loCatId="hierarchy" qsTypeId="urn:microsoft.com/office/officeart/2005/8/quickstyle/simple1" qsCatId="simple" csTypeId="urn:microsoft.com/office/officeart/2005/8/colors/colorful4" csCatId="colorful"/>
      <dgm:spPr/>
      <dgm:t>
        <a:bodyPr/>
        <a:lstStyle/>
        <a:p>
          <a:endParaRPr lang="en-US"/>
        </a:p>
      </dgm:t>
    </dgm:pt>
    <dgm:pt modelId="{39D28311-8A7A-47EE-AD44-3ECBCF28A318}">
      <dgm:prSet/>
      <dgm:spPr/>
      <dgm:t>
        <a:bodyPr/>
        <a:lstStyle/>
        <a:p>
          <a:r>
            <a:rPr lang="en-IN" dirty="0"/>
            <a:t>But social media platforms while can help in community building  but in spheres such as education , there are a lot of disadvantages in doing so:</a:t>
          </a:r>
          <a:endParaRPr lang="en-US" dirty="0"/>
        </a:p>
      </dgm:t>
    </dgm:pt>
    <dgm:pt modelId="{91C47D25-5163-4D43-A8CC-82F6E12AF451}" type="parTrans" cxnId="{BC5CB436-A135-4C10-8713-83D84FB31BA4}">
      <dgm:prSet/>
      <dgm:spPr/>
      <dgm:t>
        <a:bodyPr/>
        <a:lstStyle/>
        <a:p>
          <a:endParaRPr lang="en-US"/>
        </a:p>
      </dgm:t>
    </dgm:pt>
    <dgm:pt modelId="{22EDB3B5-FCA0-4E0D-AD26-22E579575988}" type="sibTrans" cxnId="{BC5CB436-A135-4C10-8713-83D84FB31BA4}">
      <dgm:prSet/>
      <dgm:spPr/>
      <dgm:t>
        <a:bodyPr/>
        <a:lstStyle/>
        <a:p>
          <a:endParaRPr lang="en-US"/>
        </a:p>
      </dgm:t>
    </dgm:pt>
    <dgm:pt modelId="{C7F4AF1D-71A1-4C97-B65F-8CC81481B8A5}">
      <dgm:prSet/>
      <dgm:spPr/>
      <dgm:t>
        <a:bodyPr/>
        <a:lstStyle/>
        <a:p>
          <a:r>
            <a:rPr lang="en-IN"/>
            <a:t>There a lot of unwanted  and unrelated matter in there sites , hence for getting a piece of useful information we have to often scout it and filter out a lot of unrelated matter. Hence often the information that we are spreading does not reach the audience we are catering , creating a </a:t>
          </a:r>
          <a:r>
            <a:rPr lang="en-IN" u="sng"/>
            <a:t>lack of awareness</a:t>
          </a:r>
          <a:r>
            <a:rPr lang="en-IN"/>
            <a:t>.</a:t>
          </a:r>
          <a:endParaRPr lang="en-US"/>
        </a:p>
      </dgm:t>
    </dgm:pt>
    <dgm:pt modelId="{8145CCAE-4F13-482F-8C7D-AA91D39D1F2F}" type="parTrans" cxnId="{5ECAC94D-4C02-42D3-A5BE-08CAEC7266DC}">
      <dgm:prSet/>
      <dgm:spPr/>
      <dgm:t>
        <a:bodyPr/>
        <a:lstStyle/>
        <a:p>
          <a:endParaRPr lang="en-US"/>
        </a:p>
      </dgm:t>
    </dgm:pt>
    <dgm:pt modelId="{E446A8B9-AC2C-44E2-B38F-BECFCA29E7C7}" type="sibTrans" cxnId="{5ECAC94D-4C02-42D3-A5BE-08CAEC7266DC}">
      <dgm:prSet/>
      <dgm:spPr/>
      <dgm:t>
        <a:bodyPr/>
        <a:lstStyle/>
        <a:p>
          <a:endParaRPr lang="en-US"/>
        </a:p>
      </dgm:t>
    </dgm:pt>
    <dgm:pt modelId="{E3571CC2-0F9F-40E9-8B31-564508DF7BB5}">
      <dgm:prSet/>
      <dgm:spPr/>
      <dgm:t>
        <a:bodyPr/>
        <a:lstStyle/>
        <a:p>
          <a:r>
            <a:rPr lang="en-IN"/>
            <a:t>Have a lot of unrelated matter while searching for a particular piece of education related matter often </a:t>
          </a:r>
          <a:r>
            <a:rPr lang="en-IN" u="sng"/>
            <a:t>creates a lot of distraction</a:t>
          </a:r>
          <a:r>
            <a:rPr lang="en-IN"/>
            <a:t>. Which in turn may lead our thoughts to a totally different tangent forgetting  our original motive.</a:t>
          </a:r>
          <a:endParaRPr lang="en-US"/>
        </a:p>
      </dgm:t>
    </dgm:pt>
    <dgm:pt modelId="{04B412FF-4CAA-4EC2-B48D-E16340468B9A}" type="parTrans" cxnId="{F9F4746F-B8A6-4EB6-9E19-AABEC514D828}">
      <dgm:prSet/>
      <dgm:spPr/>
      <dgm:t>
        <a:bodyPr/>
        <a:lstStyle/>
        <a:p>
          <a:endParaRPr lang="en-US"/>
        </a:p>
      </dgm:t>
    </dgm:pt>
    <dgm:pt modelId="{040870D8-C816-4563-81D8-D128981B57FB}" type="sibTrans" cxnId="{F9F4746F-B8A6-4EB6-9E19-AABEC514D828}">
      <dgm:prSet/>
      <dgm:spPr/>
      <dgm:t>
        <a:bodyPr/>
        <a:lstStyle/>
        <a:p>
          <a:endParaRPr lang="en-US"/>
        </a:p>
      </dgm:t>
    </dgm:pt>
    <dgm:pt modelId="{4AFD8544-D73C-45D8-9529-FFCA2910636A}" type="pres">
      <dgm:prSet presAssocID="{D4577F3E-AC56-4CD6-93C6-6B0805BDC09A}" presName="hierChild1" presStyleCnt="0">
        <dgm:presLayoutVars>
          <dgm:chPref val="1"/>
          <dgm:dir/>
          <dgm:animOne val="branch"/>
          <dgm:animLvl val="lvl"/>
          <dgm:resizeHandles/>
        </dgm:presLayoutVars>
      </dgm:prSet>
      <dgm:spPr/>
    </dgm:pt>
    <dgm:pt modelId="{B5FE8F29-C712-4F0E-9DFF-DFC46C8D98A2}" type="pres">
      <dgm:prSet presAssocID="{39D28311-8A7A-47EE-AD44-3ECBCF28A318}" presName="hierRoot1" presStyleCnt="0"/>
      <dgm:spPr/>
    </dgm:pt>
    <dgm:pt modelId="{706F0852-F0DE-411D-ACF8-DD776EBB3629}" type="pres">
      <dgm:prSet presAssocID="{39D28311-8A7A-47EE-AD44-3ECBCF28A318}" presName="composite" presStyleCnt="0"/>
      <dgm:spPr/>
    </dgm:pt>
    <dgm:pt modelId="{BCC50058-23B6-4EEE-91DF-305DF4745AF0}" type="pres">
      <dgm:prSet presAssocID="{39D28311-8A7A-47EE-AD44-3ECBCF28A318}" presName="background" presStyleLbl="node0" presStyleIdx="0" presStyleCnt="1"/>
      <dgm:spPr/>
    </dgm:pt>
    <dgm:pt modelId="{94A9A3EA-6244-4409-9CBB-E70516A55C83}" type="pres">
      <dgm:prSet presAssocID="{39D28311-8A7A-47EE-AD44-3ECBCF28A318}" presName="text" presStyleLbl="fgAcc0" presStyleIdx="0" presStyleCnt="1">
        <dgm:presLayoutVars>
          <dgm:chPref val="3"/>
        </dgm:presLayoutVars>
      </dgm:prSet>
      <dgm:spPr/>
    </dgm:pt>
    <dgm:pt modelId="{0A3D6428-944D-44AE-A7A7-793D5F9CEB36}" type="pres">
      <dgm:prSet presAssocID="{39D28311-8A7A-47EE-AD44-3ECBCF28A318}" presName="hierChild2" presStyleCnt="0"/>
      <dgm:spPr/>
    </dgm:pt>
    <dgm:pt modelId="{C8D088B7-B12E-4AAD-ABEB-A2AFA37CA372}" type="pres">
      <dgm:prSet presAssocID="{8145CCAE-4F13-482F-8C7D-AA91D39D1F2F}" presName="Name10" presStyleLbl="parChTrans1D2" presStyleIdx="0" presStyleCnt="2"/>
      <dgm:spPr/>
    </dgm:pt>
    <dgm:pt modelId="{5303DED7-6CD2-4090-B9F4-5CA16B66D239}" type="pres">
      <dgm:prSet presAssocID="{C7F4AF1D-71A1-4C97-B65F-8CC81481B8A5}" presName="hierRoot2" presStyleCnt="0"/>
      <dgm:spPr/>
    </dgm:pt>
    <dgm:pt modelId="{2AD36F4B-26D2-4463-992F-AB016D43F5D7}" type="pres">
      <dgm:prSet presAssocID="{C7F4AF1D-71A1-4C97-B65F-8CC81481B8A5}" presName="composite2" presStyleCnt="0"/>
      <dgm:spPr/>
    </dgm:pt>
    <dgm:pt modelId="{94AF7F24-9791-474E-A8AE-0B9E6A644D28}" type="pres">
      <dgm:prSet presAssocID="{C7F4AF1D-71A1-4C97-B65F-8CC81481B8A5}" presName="background2" presStyleLbl="node2" presStyleIdx="0" presStyleCnt="2"/>
      <dgm:spPr/>
    </dgm:pt>
    <dgm:pt modelId="{4F409520-4137-4721-90B9-9160EB21A287}" type="pres">
      <dgm:prSet presAssocID="{C7F4AF1D-71A1-4C97-B65F-8CC81481B8A5}" presName="text2" presStyleLbl="fgAcc2" presStyleIdx="0" presStyleCnt="2">
        <dgm:presLayoutVars>
          <dgm:chPref val="3"/>
        </dgm:presLayoutVars>
      </dgm:prSet>
      <dgm:spPr/>
    </dgm:pt>
    <dgm:pt modelId="{4F4AF9D8-52FC-4992-B677-A1B86A7DC1EE}" type="pres">
      <dgm:prSet presAssocID="{C7F4AF1D-71A1-4C97-B65F-8CC81481B8A5}" presName="hierChild3" presStyleCnt="0"/>
      <dgm:spPr/>
    </dgm:pt>
    <dgm:pt modelId="{50D2BA56-CC37-4F55-8EC6-CAA19B4590E7}" type="pres">
      <dgm:prSet presAssocID="{04B412FF-4CAA-4EC2-B48D-E16340468B9A}" presName="Name10" presStyleLbl="parChTrans1D2" presStyleIdx="1" presStyleCnt="2"/>
      <dgm:spPr/>
    </dgm:pt>
    <dgm:pt modelId="{67AD2FCA-2D5D-4EEE-B125-08C9D28F92E7}" type="pres">
      <dgm:prSet presAssocID="{E3571CC2-0F9F-40E9-8B31-564508DF7BB5}" presName="hierRoot2" presStyleCnt="0"/>
      <dgm:spPr/>
    </dgm:pt>
    <dgm:pt modelId="{41D5834B-F797-419A-8462-93A2B2C1DF53}" type="pres">
      <dgm:prSet presAssocID="{E3571CC2-0F9F-40E9-8B31-564508DF7BB5}" presName="composite2" presStyleCnt="0"/>
      <dgm:spPr/>
    </dgm:pt>
    <dgm:pt modelId="{1FB67C72-046D-4B8E-AC43-7B9939E8CEAC}" type="pres">
      <dgm:prSet presAssocID="{E3571CC2-0F9F-40E9-8B31-564508DF7BB5}" presName="background2" presStyleLbl="node2" presStyleIdx="1" presStyleCnt="2"/>
      <dgm:spPr/>
    </dgm:pt>
    <dgm:pt modelId="{BF47B95C-7C35-4A66-8937-DF0FB986BC98}" type="pres">
      <dgm:prSet presAssocID="{E3571CC2-0F9F-40E9-8B31-564508DF7BB5}" presName="text2" presStyleLbl="fgAcc2" presStyleIdx="1" presStyleCnt="2">
        <dgm:presLayoutVars>
          <dgm:chPref val="3"/>
        </dgm:presLayoutVars>
      </dgm:prSet>
      <dgm:spPr/>
    </dgm:pt>
    <dgm:pt modelId="{589C946A-167A-42C6-92B4-D6D46915235B}" type="pres">
      <dgm:prSet presAssocID="{E3571CC2-0F9F-40E9-8B31-564508DF7BB5}" presName="hierChild3" presStyleCnt="0"/>
      <dgm:spPr/>
    </dgm:pt>
  </dgm:ptLst>
  <dgm:cxnLst>
    <dgm:cxn modelId="{BC5CB436-A135-4C10-8713-83D84FB31BA4}" srcId="{D4577F3E-AC56-4CD6-93C6-6B0805BDC09A}" destId="{39D28311-8A7A-47EE-AD44-3ECBCF28A318}" srcOrd="0" destOrd="0" parTransId="{91C47D25-5163-4D43-A8CC-82F6E12AF451}" sibTransId="{22EDB3B5-FCA0-4E0D-AD26-22E579575988}"/>
    <dgm:cxn modelId="{5ECAC94D-4C02-42D3-A5BE-08CAEC7266DC}" srcId="{39D28311-8A7A-47EE-AD44-3ECBCF28A318}" destId="{C7F4AF1D-71A1-4C97-B65F-8CC81481B8A5}" srcOrd="0" destOrd="0" parTransId="{8145CCAE-4F13-482F-8C7D-AA91D39D1F2F}" sibTransId="{E446A8B9-AC2C-44E2-B38F-BECFCA29E7C7}"/>
    <dgm:cxn modelId="{F9F4746F-B8A6-4EB6-9E19-AABEC514D828}" srcId="{39D28311-8A7A-47EE-AD44-3ECBCF28A318}" destId="{E3571CC2-0F9F-40E9-8B31-564508DF7BB5}" srcOrd="1" destOrd="0" parTransId="{04B412FF-4CAA-4EC2-B48D-E16340468B9A}" sibTransId="{040870D8-C816-4563-81D8-D128981B57FB}"/>
    <dgm:cxn modelId="{1530FD50-AB4B-4911-B108-E15EFE22A193}" type="presOf" srcId="{E3571CC2-0F9F-40E9-8B31-564508DF7BB5}" destId="{BF47B95C-7C35-4A66-8937-DF0FB986BC98}" srcOrd="0" destOrd="0" presId="urn:microsoft.com/office/officeart/2005/8/layout/hierarchy1"/>
    <dgm:cxn modelId="{0BFDECBD-EFEF-404B-880C-B16E16ED8FD5}" type="presOf" srcId="{C7F4AF1D-71A1-4C97-B65F-8CC81481B8A5}" destId="{4F409520-4137-4721-90B9-9160EB21A287}" srcOrd="0" destOrd="0" presId="urn:microsoft.com/office/officeart/2005/8/layout/hierarchy1"/>
    <dgm:cxn modelId="{B442A3C9-0DD6-47B7-B432-4F44D394EC46}" type="presOf" srcId="{D4577F3E-AC56-4CD6-93C6-6B0805BDC09A}" destId="{4AFD8544-D73C-45D8-9529-FFCA2910636A}" srcOrd="0" destOrd="0" presId="urn:microsoft.com/office/officeart/2005/8/layout/hierarchy1"/>
    <dgm:cxn modelId="{D50051CC-E002-408B-A962-300F85B00FAE}" type="presOf" srcId="{8145CCAE-4F13-482F-8C7D-AA91D39D1F2F}" destId="{C8D088B7-B12E-4AAD-ABEB-A2AFA37CA372}" srcOrd="0" destOrd="0" presId="urn:microsoft.com/office/officeart/2005/8/layout/hierarchy1"/>
    <dgm:cxn modelId="{C3D1F9ED-F2E9-418E-9F6B-5C7AF2C8D46C}" type="presOf" srcId="{04B412FF-4CAA-4EC2-B48D-E16340468B9A}" destId="{50D2BA56-CC37-4F55-8EC6-CAA19B4590E7}" srcOrd="0" destOrd="0" presId="urn:microsoft.com/office/officeart/2005/8/layout/hierarchy1"/>
    <dgm:cxn modelId="{815D3CF6-44E6-4EFA-8541-2C6274A25B58}" type="presOf" srcId="{39D28311-8A7A-47EE-AD44-3ECBCF28A318}" destId="{94A9A3EA-6244-4409-9CBB-E70516A55C83}" srcOrd="0" destOrd="0" presId="urn:microsoft.com/office/officeart/2005/8/layout/hierarchy1"/>
    <dgm:cxn modelId="{D9937C37-C2F9-41C3-B87D-510F53FDB020}" type="presParOf" srcId="{4AFD8544-D73C-45D8-9529-FFCA2910636A}" destId="{B5FE8F29-C712-4F0E-9DFF-DFC46C8D98A2}" srcOrd="0" destOrd="0" presId="urn:microsoft.com/office/officeart/2005/8/layout/hierarchy1"/>
    <dgm:cxn modelId="{00E819E9-B7C4-488A-BD3A-5AA7D4DCBFC2}" type="presParOf" srcId="{B5FE8F29-C712-4F0E-9DFF-DFC46C8D98A2}" destId="{706F0852-F0DE-411D-ACF8-DD776EBB3629}" srcOrd="0" destOrd="0" presId="urn:microsoft.com/office/officeart/2005/8/layout/hierarchy1"/>
    <dgm:cxn modelId="{B04D92C6-EC84-44E9-9BF9-5FCC909298CE}" type="presParOf" srcId="{706F0852-F0DE-411D-ACF8-DD776EBB3629}" destId="{BCC50058-23B6-4EEE-91DF-305DF4745AF0}" srcOrd="0" destOrd="0" presId="urn:microsoft.com/office/officeart/2005/8/layout/hierarchy1"/>
    <dgm:cxn modelId="{00D9475E-C47E-431C-BF32-E6780B3C2281}" type="presParOf" srcId="{706F0852-F0DE-411D-ACF8-DD776EBB3629}" destId="{94A9A3EA-6244-4409-9CBB-E70516A55C83}" srcOrd="1" destOrd="0" presId="urn:microsoft.com/office/officeart/2005/8/layout/hierarchy1"/>
    <dgm:cxn modelId="{CCAEC704-7870-458B-998C-04250D1B7600}" type="presParOf" srcId="{B5FE8F29-C712-4F0E-9DFF-DFC46C8D98A2}" destId="{0A3D6428-944D-44AE-A7A7-793D5F9CEB36}" srcOrd="1" destOrd="0" presId="urn:microsoft.com/office/officeart/2005/8/layout/hierarchy1"/>
    <dgm:cxn modelId="{9684AC7B-819C-44E5-B0C7-61471F567801}" type="presParOf" srcId="{0A3D6428-944D-44AE-A7A7-793D5F9CEB36}" destId="{C8D088B7-B12E-4AAD-ABEB-A2AFA37CA372}" srcOrd="0" destOrd="0" presId="urn:microsoft.com/office/officeart/2005/8/layout/hierarchy1"/>
    <dgm:cxn modelId="{AE0ADC05-1CED-41EE-B358-7A0CDFF05EA3}" type="presParOf" srcId="{0A3D6428-944D-44AE-A7A7-793D5F9CEB36}" destId="{5303DED7-6CD2-4090-B9F4-5CA16B66D239}" srcOrd="1" destOrd="0" presId="urn:microsoft.com/office/officeart/2005/8/layout/hierarchy1"/>
    <dgm:cxn modelId="{FFA64A12-ADC8-4819-A5AB-9391D53FE88F}" type="presParOf" srcId="{5303DED7-6CD2-4090-B9F4-5CA16B66D239}" destId="{2AD36F4B-26D2-4463-992F-AB016D43F5D7}" srcOrd="0" destOrd="0" presId="urn:microsoft.com/office/officeart/2005/8/layout/hierarchy1"/>
    <dgm:cxn modelId="{C28A1CB7-E4B6-48BC-9FF6-212CED67632A}" type="presParOf" srcId="{2AD36F4B-26D2-4463-992F-AB016D43F5D7}" destId="{94AF7F24-9791-474E-A8AE-0B9E6A644D28}" srcOrd="0" destOrd="0" presId="urn:microsoft.com/office/officeart/2005/8/layout/hierarchy1"/>
    <dgm:cxn modelId="{AB17C119-D423-4EB0-9F12-4046D546B800}" type="presParOf" srcId="{2AD36F4B-26D2-4463-992F-AB016D43F5D7}" destId="{4F409520-4137-4721-90B9-9160EB21A287}" srcOrd="1" destOrd="0" presId="urn:microsoft.com/office/officeart/2005/8/layout/hierarchy1"/>
    <dgm:cxn modelId="{9B7BC43C-3416-409F-8129-DAE2657FE509}" type="presParOf" srcId="{5303DED7-6CD2-4090-B9F4-5CA16B66D239}" destId="{4F4AF9D8-52FC-4992-B677-A1B86A7DC1EE}" srcOrd="1" destOrd="0" presId="urn:microsoft.com/office/officeart/2005/8/layout/hierarchy1"/>
    <dgm:cxn modelId="{D24EED4E-F65D-4A7C-829E-9B9F6848FCB4}" type="presParOf" srcId="{0A3D6428-944D-44AE-A7A7-793D5F9CEB36}" destId="{50D2BA56-CC37-4F55-8EC6-CAA19B4590E7}" srcOrd="2" destOrd="0" presId="urn:microsoft.com/office/officeart/2005/8/layout/hierarchy1"/>
    <dgm:cxn modelId="{8A0A2AAA-9AFB-49F8-9152-A143EEF34AC2}" type="presParOf" srcId="{0A3D6428-944D-44AE-A7A7-793D5F9CEB36}" destId="{67AD2FCA-2D5D-4EEE-B125-08C9D28F92E7}" srcOrd="3" destOrd="0" presId="urn:microsoft.com/office/officeart/2005/8/layout/hierarchy1"/>
    <dgm:cxn modelId="{1B9DF4B7-F7F7-465C-AF6E-80E8B70BD0DD}" type="presParOf" srcId="{67AD2FCA-2D5D-4EEE-B125-08C9D28F92E7}" destId="{41D5834B-F797-419A-8462-93A2B2C1DF53}" srcOrd="0" destOrd="0" presId="urn:microsoft.com/office/officeart/2005/8/layout/hierarchy1"/>
    <dgm:cxn modelId="{C821D61E-7EED-4258-9803-AD98C66009CB}" type="presParOf" srcId="{41D5834B-F797-419A-8462-93A2B2C1DF53}" destId="{1FB67C72-046D-4B8E-AC43-7B9939E8CEAC}" srcOrd="0" destOrd="0" presId="urn:microsoft.com/office/officeart/2005/8/layout/hierarchy1"/>
    <dgm:cxn modelId="{1F3360CC-1FA4-4E52-BF83-9FC7AB37B501}" type="presParOf" srcId="{41D5834B-F797-419A-8462-93A2B2C1DF53}" destId="{BF47B95C-7C35-4A66-8937-DF0FB986BC98}" srcOrd="1" destOrd="0" presId="urn:microsoft.com/office/officeart/2005/8/layout/hierarchy1"/>
    <dgm:cxn modelId="{AE03927E-F0E7-4AF3-91F9-D81785C85AF7}" type="presParOf" srcId="{67AD2FCA-2D5D-4EEE-B125-08C9D28F92E7}" destId="{589C946A-167A-42C6-92B4-D6D46915235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2BA56-CC37-4F55-8EC6-CAA19B4590E7}">
      <dsp:nvSpPr>
        <dsp:cNvPr id="0" name=""/>
        <dsp:cNvSpPr/>
      </dsp:nvSpPr>
      <dsp:spPr>
        <a:xfrm>
          <a:off x="2447196" y="1489230"/>
          <a:ext cx="1345613" cy="640389"/>
        </a:xfrm>
        <a:custGeom>
          <a:avLst/>
          <a:gdLst/>
          <a:ahLst/>
          <a:cxnLst/>
          <a:rect l="0" t="0" r="0" b="0"/>
          <a:pathLst>
            <a:path>
              <a:moveTo>
                <a:pt x="0" y="0"/>
              </a:moveTo>
              <a:lnTo>
                <a:pt x="0" y="436406"/>
              </a:lnTo>
              <a:lnTo>
                <a:pt x="1345613" y="436406"/>
              </a:lnTo>
              <a:lnTo>
                <a:pt x="1345613" y="640389"/>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D088B7-B12E-4AAD-ABEB-A2AFA37CA372}">
      <dsp:nvSpPr>
        <dsp:cNvPr id="0" name=""/>
        <dsp:cNvSpPr/>
      </dsp:nvSpPr>
      <dsp:spPr>
        <a:xfrm>
          <a:off x="1101583" y="1489230"/>
          <a:ext cx="1345613" cy="640389"/>
        </a:xfrm>
        <a:custGeom>
          <a:avLst/>
          <a:gdLst/>
          <a:ahLst/>
          <a:cxnLst/>
          <a:rect l="0" t="0" r="0" b="0"/>
          <a:pathLst>
            <a:path>
              <a:moveTo>
                <a:pt x="1345613" y="0"/>
              </a:moveTo>
              <a:lnTo>
                <a:pt x="1345613" y="436406"/>
              </a:lnTo>
              <a:lnTo>
                <a:pt x="0" y="436406"/>
              </a:lnTo>
              <a:lnTo>
                <a:pt x="0" y="640389"/>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C50058-23B6-4EEE-91DF-305DF4745AF0}">
      <dsp:nvSpPr>
        <dsp:cNvPr id="0" name=""/>
        <dsp:cNvSpPr/>
      </dsp:nvSpPr>
      <dsp:spPr>
        <a:xfrm>
          <a:off x="1346240" y="91016"/>
          <a:ext cx="2201912" cy="1398214"/>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A9A3EA-6244-4409-9CBB-E70516A55C83}">
      <dsp:nvSpPr>
        <dsp:cNvPr id="0" name=""/>
        <dsp:cNvSpPr/>
      </dsp:nvSpPr>
      <dsp:spPr>
        <a:xfrm>
          <a:off x="1590897" y="323440"/>
          <a:ext cx="2201912" cy="1398214"/>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But social media platforms while can help in community building  but in spheres such as education , there are a lot of disadvantages in doing so:</a:t>
          </a:r>
          <a:endParaRPr lang="en-US" sz="1000" kern="1200" dirty="0"/>
        </a:p>
      </dsp:txBody>
      <dsp:txXfrm>
        <a:off x="1631849" y="364392"/>
        <a:ext cx="2120008" cy="1316310"/>
      </dsp:txXfrm>
    </dsp:sp>
    <dsp:sp modelId="{94AF7F24-9791-474E-A8AE-0B9E6A644D28}">
      <dsp:nvSpPr>
        <dsp:cNvPr id="0" name=""/>
        <dsp:cNvSpPr/>
      </dsp:nvSpPr>
      <dsp:spPr>
        <a:xfrm>
          <a:off x="627" y="2129620"/>
          <a:ext cx="2201912" cy="139821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409520-4137-4721-90B9-9160EB21A287}">
      <dsp:nvSpPr>
        <dsp:cNvPr id="0" name=""/>
        <dsp:cNvSpPr/>
      </dsp:nvSpPr>
      <dsp:spPr>
        <a:xfrm>
          <a:off x="245284" y="2362044"/>
          <a:ext cx="2201912" cy="1398214"/>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There a lot of unwanted  and unrelated matter in there sites , hence for getting a piece of useful information we have to often scout it and filter out a lot of unrelated matter. Hence often the information that we are spreading does not reach the audience we are catering , creating a </a:t>
          </a:r>
          <a:r>
            <a:rPr lang="en-IN" sz="1000" u="sng" kern="1200"/>
            <a:t>lack of awareness</a:t>
          </a:r>
          <a:r>
            <a:rPr lang="en-IN" sz="1000" kern="1200"/>
            <a:t>.</a:t>
          </a:r>
          <a:endParaRPr lang="en-US" sz="1000" kern="1200"/>
        </a:p>
      </dsp:txBody>
      <dsp:txXfrm>
        <a:off x="286236" y="2402996"/>
        <a:ext cx="2120008" cy="1316310"/>
      </dsp:txXfrm>
    </dsp:sp>
    <dsp:sp modelId="{1FB67C72-046D-4B8E-AC43-7B9939E8CEAC}">
      <dsp:nvSpPr>
        <dsp:cNvPr id="0" name=""/>
        <dsp:cNvSpPr/>
      </dsp:nvSpPr>
      <dsp:spPr>
        <a:xfrm>
          <a:off x="2691853" y="2129620"/>
          <a:ext cx="2201912" cy="139821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47B95C-7C35-4A66-8937-DF0FB986BC98}">
      <dsp:nvSpPr>
        <dsp:cNvPr id="0" name=""/>
        <dsp:cNvSpPr/>
      </dsp:nvSpPr>
      <dsp:spPr>
        <a:xfrm>
          <a:off x="2936510" y="2362044"/>
          <a:ext cx="2201912" cy="1398214"/>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Have a lot of unrelated matter while searching for a particular piece of education related matter often </a:t>
          </a:r>
          <a:r>
            <a:rPr lang="en-IN" sz="1000" u="sng" kern="1200"/>
            <a:t>creates a lot of distraction</a:t>
          </a:r>
          <a:r>
            <a:rPr lang="en-IN" sz="1000" kern="1200"/>
            <a:t>. Which in turn may lead our thoughts to a totally different tangent forgetting  our original motive.</a:t>
          </a:r>
          <a:endParaRPr lang="en-US" sz="1000" kern="1200"/>
        </a:p>
      </dsp:txBody>
      <dsp:txXfrm>
        <a:off x="2977462" y="2402996"/>
        <a:ext cx="2120008" cy="13163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2/10/2018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2/10/2018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Angular_(application_platform)" TargetMode="External"/><Relationship Id="rId13" Type="http://schemas.openxmlformats.org/officeDocument/2006/relationships/image" Target="../media/image17.png"/><Relationship Id="rId3" Type="http://schemas.openxmlformats.org/officeDocument/2006/relationships/hyperlink" Target="https://en.wikipedia.org/wiki/Software_development_kit" TargetMode="External"/><Relationship Id="rId7" Type="http://schemas.openxmlformats.org/officeDocument/2006/relationships/hyperlink" Target="https://en.wikipedia.org/wiki/Apache_Cordova" TargetMode="External"/><Relationship Id="rId12" Type="http://schemas.openxmlformats.org/officeDocument/2006/relationships/hyperlink" Target="https://en.wikipedia.org/wiki/App_store" TargetMode="External"/><Relationship Id="rId2" Type="http://schemas.openxmlformats.org/officeDocument/2006/relationships/hyperlink" Target="https://en.wikipedia.org/wiki/Open-source" TargetMode="External"/><Relationship Id="rId1" Type="http://schemas.openxmlformats.org/officeDocument/2006/relationships/slideLayout" Target="../slideLayouts/slideLayout2.xml"/><Relationship Id="rId6" Type="http://schemas.openxmlformats.org/officeDocument/2006/relationships/hyperlink" Target="https://en.wikipedia.org/wiki/AngularJS" TargetMode="External"/><Relationship Id="rId11" Type="http://schemas.openxmlformats.org/officeDocument/2006/relationships/hyperlink" Target="https://en.wikipedia.org/wiki/Sass_(stylesheet_language)" TargetMode="External"/><Relationship Id="rId5" Type="http://schemas.openxmlformats.org/officeDocument/2006/relationships/hyperlink" Target="https://en.wikipedia.org/wiki/Ionic_(mobile_app_framework)#cite_note-4" TargetMode="External"/><Relationship Id="rId10" Type="http://schemas.openxmlformats.org/officeDocument/2006/relationships/hyperlink" Target="https://en.wikipedia.org/wiki/HTML5" TargetMode="External"/><Relationship Id="rId4" Type="http://schemas.openxmlformats.org/officeDocument/2006/relationships/hyperlink" Target="https://en.wikipedia.org/wiki/Mobile_app" TargetMode="External"/><Relationship Id="rId9" Type="http://schemas.openxmlformats.org/officeDocument/2006/relationships/hyperlink" Target="https://en.wikipedia.org/wiki/CSS" TargetMode="External"/><Relationship Id="rId14"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indinventory.com/blog/native-apps-vs-progressive-web-apps/" TargetMode="External"/><Relationship Id="rId2" Type="http://schemas.openxmlformats.org/officeDocument/2006/relationships/hyperlink" Target="https://www.augustash.com/our-blog/mobile-friendly-websites-2017" TargetMode="External"/><Relationship Id="rId1" Type="http://schemas.openxmlformats.org/officeDocument/2006/relationships/slideLayout" Target="../slideLayouts/slideLayout2.xml"/><Relationship Id="rId6" Type="http://schemas.openxmlformats.org/officeDocument/2006/relationships/hyperlink" Target="https://www.slideshare.net/protechman/progressive-web-apps-64791608" TargetMode="External"/><Relationship Id="rId5" Type="http://schemas.openxmlformats.org/officeDocument/2006/relationships/hyperlink" Target="https://www.tigren.com/examples-progressive-web-apps-pwa/" TargetMode="External"/><Relationship Id="rId4" Type="http://schemas.openxmlformats.org/officeDocument/2006/relationships/hyperlink" Target="https://www.eventbrite.co.uk/blog/event-marketing-strategy-ds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B8DF-50A9-424B-BAE9-60E4D130B3C2}"/>
              </a:ext>
            </a:extLst>
          </p:cNvPr>
          <p:cNvSpPr>
            <a:spLocks noGrp="1"/>
          </p:cNvSpPr>
          <p:nvPr>
            <p:ph type="ctrTitle"/>
          </p:nvPr>
        </p:nvSpPr>
        <p:spPr>
          <a:xfrm>
            <a:off x="2417780" y="887569"/>
            <a:ext cx="8990702" cy="2541431"/>
          </a:xfrm>
        </p:spPr>
        <p:txBody>
          <a:bodyPr>
            <a:normAutofit/>
          </a:bodyPr>
          <a:lstStyle/>
          <a:p>
            <a:br>
              <a:rPr lang="en-IN" sz="3500" dirty="0"/>
            </a:br>
            <a:br>
              <a:rPr lang="en-IN" sz="3500" dirty="0"/>
            </a:br>
            <a:br>
              <a:rPr lang="en-IN" sz="3500" dirty="0"/>
            </a:br>
            <a:r>
              <a:rPr lang="en-IN" sz="3500" dirty="0"/>
              <a:t>                           event web App creator</a:t>
            </a:r>
          </a:p>
        </p:txBody>
      </p:sp>
      <p:sp>
        <p:nvSpPr>
          <p:cNvPr id="3" name="Subtitle 2">
            <a:extLst>
              <a:ext uri="{FF2B5EF4-FFF2-40B4-BE49-F238E27FC236}">
                <a16:creationId xmlns:a16="http://schemas.microsoft.com/office/drawing/2014/main" id="{720D8F10-41F3-4F1E-A64A-F64CB631B82B}"/>
              </a:ext>
            </a:extLst>
          </p:cNvPr>
          <p:cNvSpPr>
            <a:spLocks noGrp="1"/>
          </p:cNvSpPr>
          <p:nvPr>
            <p:ph type="subTitle" idx="1"/>
          </p:nvPr>
        </p:nvSpPr>
        <p:spPr>
          <a:xfrm>
            <a:off x="2417780" y="3782207"/>
            <a:ext cx="8637072" cy="977621"/>
          </a:xfrm>
        </p:spPr>
        <p:txBody>
          <a:bodyPr/>
          <a:lstStyle/>
          <a:p>
            <a:r>
              <a:rPr lang="en-IN" dirty="0">
                <a:latin typeface="Book Antiqua" panose="02040602050305030304" pitchFamily="18" charset="0"/>
              </a:rPr>
              <a:t>By: Arjun </a:t>
            </a:r>
            <a:r>
              <a:rPr lang="en-IN" dirty="0" err="1">
                <a:latin typeface="Book Antiqua" panose="02040602050305030304" pitchFamily="18" charset="0"/>
              </a:rPr>
              <a:t>dhawan</a:t>
            </a:r>
            <a:r>
              <a:rPr lang="en-IN" dirty="0">
                <a:latin typeface="Book Antiqua" panose="02040602050305030304" pitchFamily="18" charset="0"/>
              </a:rPr>
              <a:t> ,</a:t>
            </a:r>
            <a:r>
              <a:rPr lang="en-IN" dirty="0" err="1">
                <a:latin typeface="Book Antiqua" panose="02040602050305030304" pitchFamily="18" charset="0"/>
              </a:rPr>
              <a:t>rohan</a:t>
            </a:r>
            <a:r>
              <a:rPr lang="en-IN" dirty="0">
                <a:latin typeface="Book Antiqua" panose="02040602050305030304" pitchFamily="18" charset="0"/>
              </a:rPr>
              <a:t> </a:t>
            </a:r>
            <a:r>
              <a:rPr lang="en-IN" dirty="0" err="1">
                <a:latin typeface="Book Antiqua" panose="02040602050305030304" pitchFamily="18" charset="0"/>
              </a:rPr>
              <a:t>wadhawan</a:t>
            </a:r>
            <a:r>
              <a:rPr lang="en-IN" dirty="0">
                <a:latin typeface="Book Antiqua" panose="02040602050305030304" pitchFamily="18" charset="0"/>
              </a:rPr>
              <a:t> ,</a:t>
            </a:r>
            <a:r>
              <a:rPr lang="en-IN" dirty="0" err="1">
                <a:latin typeface="Book Antiqua" panose="02040602050305030304" pitchFamily="18" charset="0"/>
              </a:rPr>
              <a:t>Tanuj</a:t>
            </a:r>
            <a:r>
              <a:rPr lang="en-IN" dirty="0">
                <a:latin typeface="Book Antiqua" panose="02040602050305030304" pitchFamily="18" charset="0"/>
              </a:rPr>
              <a:t> </a:t>
            </a:r>
            <a:r>
              <a:rPr lang="en-IN" dirty="0" err="1">
                <a:latin typeface="Book Antiqua" panose="02040602050305030304" pitchFamily="18" charset="0"/>
              </a:rPr>
              <a:t>drall</a:t>
            </a:r>
            <a:endParaRPr lang="en-IN" dirty="0">
              <a:latin typeface="Book Antiqua" panose="02040602050305030304" pitchFamily="18" charset="0"/>
            </a:endParaRPr>
          </a:p>
        </p:txBody>
      </p:sp>
      <p:pic>
        <p:nvPicPr>
          <p:cNvPr id="7" name="Picture 6">
            <a:extLst>
              <a:ext uri="{FF2B5EF4-FFF2-40B4-BE49-F238E27FC236}">
                <a16:creationId xmlns:a16="http://schemas.microsoft.com/office/drawing/2014/main" id="{04AAFE7F-4F58-46FB-B475-13C52942D25E}"/>
              </a:ext>
            </a:extLst>
          </p:cNvPr>
          <p:cNvPicPr>
            <a:picLocks noChangeAspect="1"/>
          </p:cNvPicPr>
          <p:nvPr/>
        </p:nvPicPr>
        <p:blipFill>
          <a:blip r:embed="rId3"/>
          <a:stretch>
            <a:fillRect/>
          </a:stretch>
        </p:blipFill>
        <p:spPr>
          <a:xfrm>
            <a:off x="2557957" y="953820"/>
            <a:ext cx="6436893" cy="2268775"/>
          </a:xfrm>
          <a:prstGeom prst="rect">
            <a:avLst/>
          </a:prstGeom>
        </p:spPr>
      </p:pic>
      <p:sp>
        <p:nvSpPr>
          <p:cNvPr id="8" name="Rectangle 7">
            <a:extLst>
              <a:ext uri="{FF2B5EF4-FFF2-40B4-BE49-F238E27FC236}">
                <a16:creationId xmlns:a16="http://schemas.microsoft.com/office/drawing/2014/main" id="{0924E693-65A8-4820-A8AA-96018F871713}"/>
              </a:ext>
            </a:extLst>
          </p:cNvPr>
          <p:cNvSpPr/>
          <p:nvPr/>
        </p:nvSpPr>
        <p:spPr>
          <a:xfrm>
            <a:off x="344759" y="536064"/>
            <a:ext cx="2920928" cy="861774"/>
          </a:xfrm>
          <a:prstGeom prst="rect">
            <a:avLst/>
          </a:prstGeom>
          <a:noFill/>
          <a:scene3d>
            <a:camera prst="perspectiveBelow"/>
            <a:lightRig rig="threePt" dir="t"/>
          </a:scene3d>
        </p:spPr>
        <p:txBody>
          <a:bodyPr wrap="none" lIns="91440" tIns="45720" rIns="91440" bIns="45720">
            <a:spAutoFit/>
            <a:scene3d>
              <a:camera prst="orthographicFront"/>
              <a:lightRig rig="threePt" dir="t"/>
            </a:scene3d>
            <a:sp3d extrusionH="57150">
              <a:bevelT h="25400" prst="softRound"/>
              <a:bevelB w="38100" h="38100" prst="angle"/>
            </a:sp3d>
          </a:bodyPr>
          <a:lstStyle/>
          <a:p>
            <a:pPr algn="ctr"/>
            <a:r>
              <a:rPr lang="en-US" sz="5000" b="0" cap="none" spc="0" dirty="0">
                <a:ln w="0"/>
                <a:solidFill>
                  <a:schemeClr val="accent1"/>
                </a:solidFill>
                <a:effectLst>
                  <a:outerShdw blurRad="38100" dist="25400" dir="5400000" algn="ctr" rotWithShape="0">
                    <a:srgbClr val="6E747A">
                      <a:alpha val="43000"/>
                    </a:srgbClr>
                  </a:outerShdw>
                </a:effectLst>
              </a:rPr>
              <a:t>NATIVITY</a:t>
            </a:r>
          </a:p>
        </p:txBody>
      </p:sp>
    </p:spTree>
    <p:extLst>
      <p:ext uri="{BB962C8B-B14F-4D97-AF65-F5344CB8AC3E}">
        <p14:creationId xmlns:p14="http://schemas.microsoft.com/office/powerpoint/2010/main" val="279452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D81A67A8-BD3F-4A3D-A98A-6344E91536B0}"/>
              </a:ext>
            </a:extLst>
          </p:cNvPr>
          <p:cNvPicPr>
            <a:picLocks noChangeAspect="1"/>
          </p:cNvPicPr>
          <p:nvPr/>
        </p:nvPicPr>
        <p:blipFill>
          <a:blip r:embed="rId2"/>
          <a:stretch>
            <a:fillRect/>
          </a:stretch>
        </p:blipFill>
        <p:spPr>
          <a:xfrm>
            <a:off x="1137146" y="2015734"/>
            <a:ext cx="5630973" cy="3292235"/>
          </a:xfrm>
          <a:prstGeom prst="rect">
            <a:avLst/>
          </a:prstGeom>
        </p:spPr>
      </p:pic>
      <p:sp>
        <p:nvSpPr>
          <p:cNvPr id="2" name="Title 1">
            <a:extLst>
              <a:ext uri="{FF2B5EF4-FFF2-40B4-BE49-F238E27FC236}">
                <a16:creationId xmlns:a16="http://schemas.microsoft.com/office/drawing/2014/main" id="{20984298-9863-44BD-9BE9-FC6C82B1FE34}"/>
              </a:ext>
            </a:extLst>
          </p:cNvPr>
          <p:cNvSpPr>
            <a:spLocks noGrp="1"/>
          </p:cNvSpPr>
          <p:nvPr>
            <p:ph type="title"/>
          </p:nvPr>
        </p:nvSpPr>
        <p:spPr>
          <a:xfrm>
            <a:off x="1451579" y="804519"/>
            <a:ext cx="9603275" cy="1049235"/>
          </a:xfrm>
        </p:spPr>
        <p:txBody>
          <a:bodyPr>
            <a:normAutofit/>
          </a:bodyPr>
          <a:lstStyle/>
          <a:p>
            <a:r>
              <a:rPr lang="en-IN" dirty="0"/>
              <a:t>A. Event Marketing Timeline : </a:t>
            </a:r>
          </a:p>
        </p:txBody>
      </p:sp>
      <p:sp>
        <p:nvSpPr>
          <p:cNvPr id="3" name="Content Placeholder 2">
            <a:extLst>
              <a:ext uri="{FF2B5EF4-FFF2-40B4-BE49-F238E27FC236}">
                <a16:creationId xmlns:a16="http://schemas.microsoft.com/office/drawing/2014/main" id="{7497538D-270A-45BD-8EDD-D077D005CF65}"/>
              </a:ext>
            </a:extLst>
          </p:cNvPr>
          <p:cNvSpPr>
            <a:spLocks noGrp="1"/>
          </p:cNvSpPr>
          <p:nvPr>
            <p:ph idx="1"/>
          </p:nvPr>
        </p:nvSpPr>
        <p:spPr>
          <a:xfrm>
            <a:off x="6892299" y="2015734"/>
            <a:ext cx="4162555" cy="3450613"/>
          </a:xfrm>
        </p:spPr>
        <p:txBody>
          <a:bodyPr>
            <a:normAutofit/>
          </a:bodyPr>
          <a:lstStyle/>
          <a:p>
            <a:r>
              <a:rPr lang="en-IN" dirty="0"/>
              <a:t>Pre-event website is as important as an event website. By creating a pre-event page, you can have a central page to drive people to, use it to capture leads and early interest (which can then be contacted later) and it will help build up your SEO authority with Google. </a:t>
            </a:r>
          </a:p>
        </p:txBody>
      </p:sp>
    </p:spTree>
    <p:extLst>
      <p:ext uri="{BB962C8B-B14F-4D97-AF65-F5344CB8AC3E}">
        <p14:creationId xmlns:p14="http://schemas.microsoft.com/office/powerpoint/2010/main" val="386669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2A81E1-BCBE-426B-8C09-33274E6940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a:extLst>
              <a:ext uri="{FF2B5EF4-FFF2-40B4-BE49-F238E27FC236}">
                <a16:creationId xmlns:a16="http://schemas.microsoft.com/office/drawing/2014/main" id="{39D1DDD4-5BB3-45BA-B9B3-06B62299AD7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A24DAE64-2302-42EA-8239-F2F0775CA5A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884B8F8-FDC9-498B-9960-5D7260AFCB0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8D85AC6E-D65F-413A-97FD-ED93C63329B8}"/>
              </a:ext>
            </a:extLst>
          </p:cNvPr>
          <p:cNvPicPr>
            <a:picLocks noChangeAspect="1"/>
          </p:cNvPicPr>
          <p:nvPr/>
        </p:nvPicPr>
        <p:blipFill>
          <a:blip r:embed="rId3"/>
          <a:stretch>
            <a:fillRect/>
          </a:stretch>
        </p:blipFill>
        <p:spPr>
          <a:xfrm>
            <a:off x="5948529" y="1853755"/>
            <a:ext cx="5786271" cy="3381363"/>
          </a:xfrm>
          <a:prstGeom prst="rect">
            <a:avLst/>
          </a:prstGeom>
        </p:spPr>
      </p:pic>
      <p:sp>
        <p:nvSpPr>
          <p:cNvPr id="3" name="Content Placeholder 2">
            <a:extLst>
              <a:ext uri="{FF2B5EF4-FFF2-40B4-BE49-F238E27FC236}">
                <a16:creationId xmlns:a16="http://schemas.microsoft.com/office/drawing/2014/main" id="{5AE48314-1889-4462-968B-5F1A660C1B22}"/>
              </a:ext>
            </a:extLst>
          </p:cNvPr>
          <p:cNvSpPr>
            <a:spLocks noGrp="1"/>
          </p:cNvSpPr>
          <p:nvPr>
            <p:ph idx="1"/>
          </p:nvPr>
        </p:nvSpPr>
        <p:spPr>
          <a:xfrm>
            <a:off x="1451581" y="2015732"/>
            <a:ext cx="4172212" cy="3450613"/>
          </a:xfrm>
        </p:spPr>
        <p:txBody>
          <a:bodyPr>
            <a:normAutofit/>
          </a:bodyPr>
          <a:lstStyle/>
          <a:p>
            <a:r>
              <a:rPr lang="en-IN" dirty="0"/>
              <a:t>With our website, the organisations can create event websites for themselves just by filling a form and dragging and dropping the items they want on their website. They can launch their website even when it is partially complete thereby capturing leads and early interest. </a:t>
            </a:r>
          </a:p>
          <a:p>
            <a:endParaRPr lang="en-IN" dirty="0"/>
          </a:p>
        </p:txBody>
      </p:sp>
    </p:spTree>
    <p:extLst>
      <p:ext uri="{BB962C8B-B14F-4D97-AF65-F5344CB8AC3E}">
        <p14:creationId xmlns:p14="http://schemas.microsoft.com/office/powerpoint/2010/main" val="314071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descr="A screenshot of a cell phone&#10;&#10;Description generated with high confidence">
            <a:extLst>
              <a:ext uri="{FF2B5EF4-FFF2-40B4-BE49-F238E27FC236}">
                <a16:creationId xmlns:a16="http://schemas.microsoft.com/office/drawing/2014/main" id="{F9CF0C59-0CBA-4118-96F8-28446EE632F5}"/>
              </a:ext>
            </a:extLst>
          </p:cNvPr>
          <p:cNvPicPr>
            <a:picLocks noChangeAspect="1"/>
          </p:cNvPicPr>
          <p:nvPr/>
        </p:nvPicPr>
        <p:blipFill>
          <a:blip r:embed="rId2"/>
          <a:stretch>
            <a:fillRect/>
          </a:stretch>
        </p:blipFill>
        <p:spPr>
          <a:xfrm>
            <a:off x="1451579" y="2261881"/>
            <a:ext cx="2926098" cy="2742366"/>
          </a:xfrm>
          <a:prstGeom prst="rect">
            <a:avLst/>
          </a:prstGeom>
        </p:spPr>
      </p:pic>
      <p:sp>
        <p:nvSpPr>
          <p:cNvPr id="2" name="Title 1">
            <a:extLst>
              <a:ext uri="{FF2B5EF4-FFF2-40B4-BE49-F238E27FC236}">
                <a16:creationId xmlns:a16="http://schemas.microsoft.com/office/drawing/2014/main" id="{C71C6803-05FD-48FE-9FF1-BF5CEB300772}"/>
              </a:ext>
            </a:extLst>
          </p:cNvPr>
          <p:cNvSpPr>
            <a:spLocks noGrp="1"/>
          </p:cNvSpPr>
          <p:nvPr>
            <p:ph type="title"/>
          </p:nvPr>
        </p:nvSpPr>
        <p:spPr>
          <a:xfrm>
            <a:off x="1451579" y="804519"/>
            <a:ext cx="9603275" cy="1049235"/>
          </a:xfrm>
        </p:spPr>
        <p:txBody>
          <a:bodyPr>
            <a:normAutofit/>
          </a:bodyPr>
          <a:lstStyle/>
          <a:p>
            <a:r>
              <a:rPr lang="en-IN" dirty="0"/>
              <a:t>B. Online Community Building :</a:t>
            </a:r>
          </a:p>
        </p:txBody>
      </p:sp>
      <p:sp>
        <p:nvSpPr>
          <p:cNvPr id="3" name="Content Placeholder 2">
            <a:extLst>
              <a:ext uri="{FF2B5EF4-FFF2-40B4-BE49-F238E27FC236}">
                <a16:creationId xmlns:a16="http://schemas.microsoft.com/office/drawing/2014/main" id="{AA6ACDA7-AD32-4603-978B-A150635EE449}"/>
              </a:ext>
            </a:extLst>
          </p:cNvPr>
          <p:cNvSpPr>
            <a:spLocks noGrp="1"/>
          </p:cNvSpPr>
          <p:nvPr>
            <p:ph idx="1"/>
          </p:nvPr>
        </p:nvSpPr>
        <p:spPr>
          <a:xfrm>
            <a:off x="5089829" y="2057817"/>
            <a:ext cx="6195784" cy="3450613"/>
          </a:xfrm>
        </p:spPr>
        <p:txBody>
          <a:bodyPr>
            <a:normAutofit/>
          </a:bodyPr>
          <a:lstStyle/>
          <a:p>
            <a:r>
              <a:rPr lang="en-IN" dirty="0"/>
              <a:t>Like a customer is to business, a participant is to an event. Once a participant finds you, returning to that beautiful website of yours will be of decreasing interest to them. It’s not that the new developments about the event are no longer of interest to the participant, rather it’s just that they don’t want to make the effort of coming back to your website. Here comes the importance of a booming online community, as it will attract them back to your website.</a:t>
            </a:r>
          </a:p>
        </p:txBody>
      </p:sp>
    </p:spTree>
    <p:extLst>
      <p:ext uri="{BB962C8B-B14F-4D97-AF65-F5344CB8AC3E}">
        <p14:creationId xmlns:p14="http://schemas.microsoft.com/office/powerpoint/2010/main" val="386976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A screenshot of a computer&#10;&#10;Description generated with very high confidence">
            <a:extLst>
              <a:ext uri="{FF2B5EF4-FFF2-40B4-BE49-F238E27FC236}">
                <a16:creationId xmlns:a16="http://schemas.microsoft.com/office/drawing/2014/main" id="{4BFC798A-9760-4BB2-8938-15635A6A8C17}"/>
              </a:ext>
            </a:extLst>
          </p:cNvPr>
          <p:cNvPicPr>
            <a:picLocks noChangeAspect="1"/>
          </p:cNvPicPr>
          <p:nvPr/>
        </p:nvPicPr>
        <p:blipFill>
          <a:blip r:embed="rId2"/>
          <a:stretch>
            <a:fillRect/>
          </a:stretch>
        </p:blipFill>
        <p:spPr>
          <a:xfrm>
            <a:off x="6496050" y="2274614"/>
            <a:ext cx="4960443" cy="2480221"/>
          </a:xfrm>
          <a:prstGeom prst="rect">
            <a:avLst/>
          </a:prstGeom>
        </p:spPr>
      </p:pic>
      <p:sp>
        <p:nvSpPr>
          <p:cNvPr id="2" name="Title 1">
            <a:extLst>
              <a:ext uri="{FF2B5EF4-FFF2-40B4-BE49-F238E27FC236}">
                <a16:creationId xmlns:a16="http://schemas.microsoft.com/office/drawing/2014/main" id="{70F1E87D-7EAB-47A3-86A6-5C789AC5176B}"/>
              </a:ext>
            </a:extLst>
          </p:cNvPr>
          <p:cNvSpPr>
            <a:spLocks noGrp="1"/>
          </p:cNvSpPr>
          <p:nvPr>
            <p:ph type="title"/>
          </p:nvPr>
        </p:nvSpPr>
        <p:spPr>
          <a:xfrm>
            <a:off x="1451579" y="804519"/>
            <a:ext cx="9603275" cy="1049235"/>
          </a:xfrm>
        </p:spPr>
        <p:txBody>
          <a:bodyPr>
            <a:normAutofit/>
          </a:bodyPr>
          <a:lstStyle/>
          <a:p>
            <a:r>
              <a:rPr lang="en-IN" dirty="0"/>
              <a:t>C. Progressive Web Application : </a:t>
            </a:r>
          </a:p>
        </p:txBody>
      </p:sp>
      <p:sp>
        <p:nvSpPr>
          <p:cNvPr id="3" name="Content Placeholder 2">
            <a:extLst>
              <a:ext uri="{FF2B5EF4-FFF2-40B4-BE49-F238E27FC236}">
                <a16:creationId xmlns:a16="http://schemas.microsoft.com/office/drawing/2014/main" id="{D035AEF3-EEBB-4836-B357-37A6FA414FDD}"/>
              </a:ext>
            </a:extLst>
          </p:cNvPr>
          <p:cNvSpPr>
            <a:spLocks noGrp="1"/>
          </p:cNvSpPr>
          <p:nvPr>
            <p:ph idx="1"/>
          </p:nvPr>
        </p:nvSpPr>
        <p:spPr>
          <a:xfrm>
            <a:off x="1451579" y="2015734"/>
            <a:ext cx="4960443" cy="3450613"/>
          </a:xfrm>
        </p:spPr>
        <p:txBody>
          <a:bodyPr>
            <a:noAutofit/>
          </a:bodyPr>
          <a:lstStyle/>
          <a:p>
            <a:pPr>
              <a:lnSpc>
                <a:spcPct val="110000"/>
              </a:lnSpc>
            </a:pPr>
            <a:r>
              <a:rPr lang="en-IN" sz="1600" dirty="0"/>
              <a:t>The Progressive Web Application or simply the PWA is new in the context of web development. It was launched by the Google a couple of years ago (in 2015). It was released and brought into the market with the intention of providing unmatched quality services as far as the mobile apps are concerned .</a:t>
            </a:r>
          </a:p>
          <a:p>
            <a:pPr>
              <a:lnSpc>
                <a:spcPct val="110000"/>
              </a:lnSpc>
            </a:pPr>
            <a:r>
              <a:rPr lang="en-IN" sz="1600" dirty="0"/>
              <a:t>A Progressive Web Application uses modern web capabilities to deliver an app like user experience.</a:t>
            </a:r>
          </a:p>
          <a:p>
            <a:pPr>
              <a:lnSpc>
                <a:spcPct val="110000"/>
              </a:lnSpc>
            </a:pPr>
            <a:r>
              <a:rPr lang="en-IN" sz="1600" dirty="0"/>
              <a:t>They evolve from pages in browser to immersive , top level apps , maintaining web’s low friction at every moment.</a:t>
            </a:r>
          </a:p>
        </p:txBody>
      </p:sp>
    </p:spTree>
    <p:extLst>
      <p:ext uri="{BB962C8B-B14F-4D97-AF65-F5344CB8AC3E}">
        <p14:creationId xmlns:p14="http://schemas.microsoft.com/office/powerpoint/2010/main" val="13320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1000" fill="hold"/>
                                        <p:tgtEl>
                                          <p:spTgt spid="5"/>
                                        </p:tgtEl>
                                        <p:attrNameLst>
                                          <p:attrName>ppt_w</p:attrName>
                                        </p:attrNameLst>
                                      </p:cBhvr>
                                      <p:tavLst>
                                        <p:tav tm="0">
                                          <p:val>
                                            <p:fltVal val="0"/>
                                          </p:val>
                                        </p:tav>
                                        <p:tav tm="100000">
                                          <p:val>
                                            <p:strVal val="#ppt_w"/>
                                          </p:val>
                                        </p:tav>
                                      </p:tavLst>
                                    </p:anim>
                                    <p:anim calcmode="lin" valueType="num">
                                      <p:cBhvr>
                                        <p:cTn id="34" dur="1000" fill="hold"/>
                                        <p:tgtEl>
                                          <p:spTgt spid="5"/>
                                        </p:tgtEl>
                                        <p:attrNameLst>
                                          <p:attrName>ppt_h</p:attrName>
                                        </p:attrNameLst>
                                      </p:cBhvr>
                                      <p:tavLst>
                                        <p:tav tm="0">
                                          <p:val>
                                            <p:fltVal val="0"/>
                                          </p:val>
                                        </p:tav>
                                        <p:tav tm="100000">
                                          <p:val>
                                            <p:strVal val="#ppt_h"/>
                                          </p:val>
                                        </p:tav>
                                      </p:tavLst>
                                    </p:anim>
                                    <p:anim calcmode="lin" valueType="num">
                                      <p:cBhvr>
                                        <p:cTn id="35" dur="1000" fill="hold"/>
                                        <p:tgtEl>
                                          <p:spTgt spid="5"/>
                                        </p:tgtEl>
                                        <p:attrNameLst>
                                          <p:attrName>style.rotation</p:attrName>
                                        </p:attrNameLst>
                                      </p:cBhvr>
                                      <p:tavLst>
                                        <p:tav tm="0">
                                          <p:val>
                                            <p:fltVal val="90"/>
                                          </p:val>
                                        </p:tav>
                                        <p:tav tm="100000">
                                          <p:val>
                                            <p:fltVal val="0"/>
                                          </p:val>
                                        </p:tav>
                                      </p:tavLst>
                                    </p:anim>
                                    <p:animEffect transition="in" filter="fade">
                                      <p:cBhvr>
                                        <p:cTn id="3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F2A4E2D4-28B6-45BF-A956-3F91E0C452B5}"/>
              </a:ext>
            </a:extLst>
          </p:cNvPr>
          <p:cNvPicPr>
            <a:picLocks noChangeAspect="1"/>
          </p:cNvPicPr>
          <p:nvPr/>
        </p:nvPicPr>
        <p:blipFill>
          <a:blip r:embed="rId2"/>
          <a:stretch>
            <a:fillRect/>
          </a:stretch>
        </p:blipFill>
        <p:spPr>
          <a:xfrm>
            <a:off x="1509359" y="2021498"/>
            <a:ext cx="2294621" cy="3433909"/>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A7E389A6-7F04-4041-808F-01B2FFE2A394}"/>
              </a:ext>
            </a:extLst>
          </p:cNvPr>
          <p:cNvPicPr>
            <a:picLocks noChangeAspect="1"/>
          </p:cNvPicPr>
          <p:nvPr/>
        </p:nvPicPr>
        <p:blipFill>
          <a:blip r:embed="rId3"/>
          <a:stretch>
            <a:fillRect/>
          </a:stretch>
        </p:blipFill>
        <p:spPr>
          <a:xfrm>
            <a:off x="4088302" y="2026118"/>
            <a:ext cx="2270419" cy="3433909"/>
          </a:xfrm>
          <a:prstGeom prst="rect">
            <a:avLst/>
          </a:prstGeom>
        </p:spPr>
      </p:pic>
      <p:sp>
        <p:nvSpPr>
          <p:cNvPr id="2" name="Title 1">
            <a:extLst>
              <a:ext uri="{FF2B5EF4-FFF2-40B4-BE49-F238E27FC236}">
                <a16:creationId xmlns:a16="http://schemas.microsoft.com/office/drawing/2014/main" id="{CA5919E4-4A4F-435C-8186-31255719BA82}"/>
              </a:ext>
            </a:extLst>
          </p:cNvPr>
          <p:cNvSpPr>
            <a:spLocks noGrp="1"/>
          </p:cNvSpPr>
          <p:nvPr>
            <p:ph type="title"/>
          </p:nvPr>
        </p:nvSpPr>
        <p:spPr>
          <a:xfrm>
            <a:off x="1451579" y="804519"/>
            <a:ext cx="9603275" cy="1049235"/>
          </a:xfrm>
        </p:spPr>
        <p:txBody>
          <a:bodyPr>
            <a:normAutofit/>
          </a:bodyPr>
          <a:lstStyle/>
          <a:p>
            <a:r>
              <a:rPr lang="en-IN" dirty="0"/>
              <a:t>Benefits of progressive web </a:t>
            </a:r>
            <a:r>
              <a:rPr lang="en-IN" dirty="0" err="1"/>
              <a:t>appication</a:t>
            </a:r>
            <a:endParaRPr lang="en-IN" dirty="0"/>
          </a:p>
        </p:txBody>
      </p:sp>
      <p:sp>
        <p:nvSpPr>
          <p:cNvPr id="3" name="Content Placeholder 2">
            <a:extLst>
              <a:ext uri="{FF2B5EF4-FFF2-40B4-BE49-F238E27FC236}">
                <a16:creationId xmlns:a16="http://schemas.microsoft.com/office/drawing/2014/main" id="{D0D5B046-2860-4506-A36F-E989D8413644}"/>
              </a:ext>
            </a:extLst>
          </p:cNvPr>
          <p:cNvSpPr>
            <a:spLocks noGrp="1"/>
          </p:cNvSpPr>
          <p:nvPr>
            <p:ph idx="1"/>
          </p:nvPr>
        </p:nvSpPr>
        <p:spPr>
          <a:xfrm>
            <a:off x="6884001" y="2015732"/>
            <a:ext cx="4170853" cy="3450613"/>
          </a:xfrm>
        </p:spPr>
        <p:txBody>
          <a:bodyPr>
            <a:normAutofit/>
          </a:bodyPr>
          <a:lstStyle/>
          <a:p>
            <a:pPr>
              <a:lnSpc>
                <a:spcPct val="110000"/>
              </a:lnSpc>
            </a:pPr>
            <a:r>
              <a:rPr lang="en-IN" sz="1700" dirty="0"/>
              <a:t>One of the biggest advantages that PWA offers is low friction because it is a web based product. This means you don’t have to open the web page and the app separately. </a:t>
            </a:r>
          </a:p>
          <a:p>
            <a:pPr>
              <a:lnSpc>
                <a:spcPct val="110000"/>
              </a:lnSpc>
            </a:pPr>
            <a:r>
              <a:rPr lang="en-IN" sz="1700" dirty="0"/>
              <a:t>The installation procedure is simple and you can add it into your home screen. It has greater potentiality to draw customers and therefore, is used by a number of corporate houses, like Alibaba’s PWA, Flipkart’s PWA, etc. </a:t>
            </a:r>
          </a:p>
        </p:txBody>
      </p:sp>
    </p:spTree>
    <p:extLst>
      <p:ext uri="{BB962C8B-B14F-4D97-AF65-F5344CB8AC3E}">
        <p14:creationId xmlns:p14="http://schemas.microsoft.com/office/powerpoint/2010/main" val="80824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1000" fill="hold"/>
                                        <p:tgtEl>
                                          <p:spTgt spid="4"/>
                                        </p:tgtEl>
                                        <p:attrNameLst>
                                          <p:attrName>ppt_w</p:attrName>
                                        </p:attrNameLst>
                                      </p:cBhvr>
                                      <p:tavLst>
                                        <p:tav tm="0">
                                          <p:val>
                                            <p:fltVal val="0"/>
                                          </p:val>
                                        </p:tav>
                                        <p:tav tm="100000">
                                          <p:val>
                                            <p:strVal val="#ppt_w"/>
                                          </p:val>
                                        </p:tav>
                                      </p:tavLst>
                                    </p:anim>
                                    <p:anim calcmode="lin" valueType="num">
                                      <p:cBhvr>
                                        <p:cTn id="27" dur="1000" fill="hold"/>
                                        <p:tgtEl>
                                          <p:spTgt spid="4"/>
                                        </p:tgtEl>
                                        <p:attrNameLst>
                                          <p:attrName>ppt_h</p:attrName>
                                        </p:attrNameLst>
                                      </p:cBhvr>
                                      <p:tavLst>
                                        <p:tav tm="0">
                                          <p:val>
                                            <p:fltVal val="0"/>
                                          </p:val>
                                        </p:tav>
                                        <p:tav tm="100000">
                                          <p:val>
                                            <p:strVal val="#ppt_h"/>
                                          </p:val>
                                        </p:tav>
                                      </p:tavLst>
                                    </p:anim>
                                    <p:anim calcmode="lin" valueType="num">
                                      <p:cBhvr>
                                        <p:cTn id="28" dur="1000" fill="hold"/>
                                        <p:tgtEl>
                                          <p:spTgt spid="4"/>
                                        </p:tgtEl>
                                        <p:attrNameLst>
                                          <p:attrName>style.rotation</p:attrName>
                                        </p:attrNameLst>
                                      </p:cBhvr>
                                      <p:tavLst>
                                        <p:tav tm="0">
                                          <p:val>
                                            <p:fltVal val="90"/>
                                          </p:val>
                                        </p:tav>
                                        <p:tav tm="100000">
                                          <p:val>
                                            <p:fltVal val="0"/>
                                          </p:val>
                                        </p:tav>
                                      </p:tavLst>
                                    </p:anim>
                                    <p:animEffect transition="in" filter="fade">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1000" fill="hold"/>
                                        <p:tgtEl>
                                          <p:spTgt spid="5"/>
                                        </p:tgtEl>
                                        <p:attrNameLst>
                                          <p:attrName>ppt_w</p:attrName>
                                        </p:attrNameLst>
                                      </p:cBhvr>
                                      <p:tavLst>
                                        <p:tav tm="0">
                                          <p:val>
                                            <p:fltVal val="0"/>
                                          </p:val>
                                        </p:tav>
                                        <p:tav tm="100000">
                                          <p:val>
                                            <p:strVal val="#ppt_w"/>
                                          </p:val>
                                        </p:tav>
                                      </p:tavLst>
                                    </p:anim>
                                    <p:anim calcmode="lin" valueType="num">
                                      <p:cBhvr>
                                        <p:cTn id="35" dur="1000" fill="hold"/>
                                        <p:tgtEl>
                                          <p:spTgt spid="5"/>
                                        </p:tgtEl>
                                        <p:attrNameLst>
                                          <p:attrName>ppt_h</p:attrName>
                                        </p:attrNameLst>
                                      </p:cBhvr>
                                      <p:tavLst>
                                        <p:tav tm="0">
                                          <p:val>
                                            <p:fltVal val="0"/>
                                          </p:val>
                                        </p:tav>
                                        <p:tav tm="100000">
                                          <p:val>
                                            <p:strVal val="#ppt_h"/>
                                          </p:val>
                                        </p:tav>
                                      </p:tavLst>
                                    </p:anim>
                                    <p:anim calcmode="lin" valueType="num">
                                      <p:cBhvr>
                                        <p:cTn id="36" dur="1000" fill="hold"/>
                                        <p:tgtEl>
                                          <p:spTgt spid="5"/>
                                        </p:tgtEl>
                                        <p:attrNameLst>
                                          <p:attrName>style.rotation</p:attrName>
                                        </p:attrNameLst>
                                      </p:cBhvr>
                                      <p:tavLst>
                                        <p:tav tm="0">
                                          <p:val>
                                            <p:fltVal val="90"/>
                                          </p:val>
                                        </p:tav>
                                        <p:tav tm="100000">
                                          <p:val>
                                            <p:fltVal val="0"/>
                                          </p:val>
                                        </p:tav>
                                      </p:tavLst>
                                    </p:anim>
                                    <p:animEffect transition="in" filter="fade">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2" descr="Image result for advantages of the pwa and education">
            <a:extLst>
              <a:ext uri="{FF2B5EF4-FFF2-40B4-BE49-F238E27FC236}">
                <a16:creationId xmlns:a16="http://schemas.microsoft.com/office/drawing/2014/main" id="{325516FF-E4A3-4FBF-9B40-044B1AF51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1" y="2345916"/>
            <a:ext cx="4960443" cy="279024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6F13C99-3328-480D-8969-CE273DE0317D}"/>
              </a:ext>
            </a:extLst>
          </p:cNvPr>
          <p:cNvSpPr>
            <a:spLocks noGrp="1"/>
          </p:cNvSpPr>
          <p:nvPr>
            <p:ph idx="1"/>
          </p:nvPr>
        </p:nvSpPr>
        <p:spPr>
          <a:xfrm>
            <a:off x="1451579" y="2015734"/>
            <a:ext cx="4162555" cy="3450613"/>
          </a:xfrm>
        </p:spPr>
        <p:txBody>
          <a:bodyPr>
            <a:normAutofit/>
          </a:bodyPr>
          <a:lstStyle/>
          <a:p>
            <a:pPr>
              <a:lnSpc>
                <a:spcPct val="110000"/>
              </a:lnSpc>
            </a:pPr>
            <a:r>
              <a:rPr lang="en-IN" sz="1700" dirty="0"/>
              <a:t>It always remains up-to date. If you are fixing bug or upgrading the version, then you have to update your app centrally unlike native apps where you need to submit the new version in app store. This means the users remain updated. </a:t>
            </a:r>
          </a:p>
          <a:p>
            <a:pPr>
              <a:lnSpc>
                <a:spcPct val="110000"/>
              </a:lnSpc>
            </a:pPr>
            <a:r>
              <a:rPr lang="en-IN" sz="1700" dirty="0"/>
              <a:t>PWAs are comparatively much budget friendlier and quicker to develop in comparison to the native apps. It also supports multiple platforms. This feature is a blessing for the new business owners.</a:t>
            </a:r>
          </a:p>
        </p:txBody>
      </p:sp>
    </p:spTree>
    <p:extLst>
      <p:ext uri="{BB962C8B-B14F-4D97-AF65-F5344CB8AC3E}">
        <p14:creationId xmlns:p14="http://schemas.microsoft.com/office/powerpoint/2010/main" val="158257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CCF0-DFF8-4DC4-92C5-4A29598EA954}"/>
              </a:ext>
            </a:extLst>
          </p:cNvPr>
          <p:cNvSpPr>
            <a:spLocks noGrp="1"/>
          </p:cNvSpPr>
          <p:nvPr>
            <p:ph type="title"/>
          </p:nvPr>
        </p:nvSpPr>
        <p:spPr>
          <a:xfrm>
            <a:off x="1015826" y="626966"/>
            <a:ext cx="9603275" cy="1049235"/>
          </a:xfrm>
        </p:spPr>
        <p:txBody>
          <a:bodyPr/>
          <a:lstStyle/>
          <a:p>
            <a:r>
              <a:rPr lang="en-IN" dirty="0"/>
              <a:t>d.                           FRAMEWORK</a:t>
            </a:r>
            <a:br>
              <a:rPr lang="en-IN" dirty="0"/>
            </a:br>
            <a:endParaRPr lang="en-IN" dirty="0"/>
          </a:p>
        </p:txBody>
      </p:sp>
      <p:sp>
        <p:nvSpPr>
          <p:cNvPr id="3" name="Content Placeholder 2">
            <a:extLst>
              <a:ext uri="{FF2B5EF4-FFF2-40B4-BE49-F238E27FC236}">
                <a16:creationId xmlns:a16="http://schemas.microsoft.com/office/drawing/2014/main" id="{BE3928C8-EBB8-4326-AA0F-7293E92E139C}"/>
              </a:ext>
            </a:extLst>
          </p:cNvPr>
          <p:cNvSpPr>
            <a:spLocks noGrp="1"/>
          </p:cNvSpPr>
          <p:nvPr>
            <p:ph idx="1"/>
          </p:nvPr>
        </p:nvSpPr>
        <p:spPr>
          <a:xfrm>
            <a:off x="5340176" y="2051903"/>
            <a:ext cx="6106493" cy="3450613"/>
          </a:xfrm>
        </p:spPr>
        <p:txBody>
          <a:bodyPr>
            <a:normAutofit/>
          </a:bodyPr>
          <a:lstStyle/>
          <a:p>
            <a:r>
              <a:rPr lang="en-IN" sz="1700" b="1" dirty="0"/>
              <a:t>Ionic</a:t>
            </a:r>
            <a:r>
              <a:rPr lang="en-IN" sz="1700" dirty="0"/>
              <a:t> is a complete </a:t>
            </a:r>
            <a:r>
              <a:rPr lang="en-IN" sz="1700" dirty="0">
                <a:hlinkClick r:id="rId2" tooltip="Open-source"/>
              </a:rPr>
              <a:t>open-source</a:t>
            </a:r>
            <a:r>
              <a:rPr lang="en-IN" sz="1700" dirty="0"/>
              <a:t> </a:t>
            </a:r>
            <a:r>
              <a:rPr lang="en-IN" sz="1700" dirty="0">
                <a:hlinkClick r:id="rId3" tooltip="Software development kit"/>
              </a:rPr>
              <a:t>SDK</a:t>
            </a:r>
            <a:r>
              <a:rPr lang="en-IN" sz="1700" dirty="0"/>
              <a:t> for hybrid </a:t>
            </a:r>
            <a:r>
              <a:rPr lang="en-IN" sz="1700" dirty="0">
                <a:hlinkClick r:id="rId4" tooltip="Mobile app"/>
              </a:rPr>
              <a:t>mobile </a:t>
            </a:r>
            <a:r>
              <a:rPr lang="en-IN" sz="1700" dirty="0" err="1">
                <a:hlinkClick r:id="rId4" tooltip="Mobile app"/>
              </a:rPr>
              <a:t>app</a:t>
            </a:r>
            <a:r>
              <a:rPr lang="en-IN" sz="1700" dirty="0" err="1"/>
              <a:t>development</a:t>
            </a:r>
            <a:r>
              <a:rPr lang="en-IN" sz="1700" dirty="0"/>
              <a:t>.</a:t>
            </a:r>
            <a:r>
              <a:rPr lang="en-IN" sz="1700" baseline="30000" dirty="0">
                <a:hlinkClick r:id="rId5"/>
              </a:rPr>
              <a:t>[4]</a:t>
            </a:r>
            <a:r>
              <a:rPr lang="en-IN" sz="1700" dirty="0"/>
              <a:t> The original version was released in 2013 and built on top of </a:t>
            </a:r>
            <a:r>
              <a:rPr lang="en-IN" sz="1700" dirty="0">
                <a:hlinkClick r:id="rId6" tooltip="AngularJS"/>
              </a:rPr>
              <a:t>AngularJS</a:t>
            </a:r>
            <a:r>
              <a:rPr lang="en-IN" sz="1700" dirty="0"/>
              <a:t> and </a:t>
            </a:r>
            <a:r>
              <a:rPr lang="en-IN" sz="1700" dirty="0">
                <a:hlinkClick r:id="rId7" tooltip="Apache Cordova"/>
              </a:rPr>
              <a:t>Apache Cordova</a:t>
            </a:r>
            <a:r>
              <a:rPr lang="en-IN" sz="1700" dirty="0"/>
              <a:t>. The more recent releases, known as Ionic 2 or simply "Ionic", are built on </a:t>
            </a:r>
            <a:r>
              <a:rPr lang="en-IN" sz="1700" dirty="0">
                <a:hlinkClick r:id="rId8" tooltip="Angular (application platform)"/>
              </a:rPr>
              <a:t>Angular</a:t>
            </a:r>
            <a:r>
              <a:rPr lang="en-IN" sz="1700" dirty="0"/>
              <a:t>. Ionic provides tools and services for developing hybrid mobile apps using Web technologies like </a:t>
            </a:r>
            <a:r>
              <a:rPr lang="en-IN" sz="1700" dirty="0">
                <a:hlinkClick r:id="rId9" tooltip="CSS"/>
              </a:rPr>
              <a:t>CSS</a:t>
            </a:r>
            <a:r>
              <a:rPr lang="en-IN" sz="1700" dirty="0"/>
              <a:t>, </a:t>
            </a:r>
            <a:r>
              <a:rPr lang="en-IN" sz="1700" dirty="0">
                <a:hlinkClick r:id="rId10" tooltip="HTML5"/>
              </a:rPr>
              <a:t>HTML5</a:t>
            </a:r>
            <a:r>
              <a:rPr lang="en-IN" sz="1700" dirty="0"/>
              <a:t>, and </a:t>
            </a:r>
            <a:r>
              <a:rPr lang="en-IN" sz="1700" dirty="0">
                <a:hlinkClick r:id="rId11" tooltip="Sass (stylesheet language)"/>
              </a:rPr>
              <a:t>Sass</a:t>
            </a:r>
            <a:r>
              <a:rPr lang="en-IN" sz="1700" dirty="0"/>
              <a:t>. Apps can be built with these Web technologies and then distributed through native </a:t>
            </a:r>
            <a:r>
              <a:rPr lang="en-IN" sz="1700" dirty="0">
                <a:hlinkClick r:id="rId12" tooltip="App store"/>
              </a:rPr>
              <a:t>app stores</a:t>
            </a:r>
            <a:r>
              <a:rPr lang="en-IN" sz="1700" dirty="0"/>
              <a:t> to be installed on devices by leveraging Cordova</a:t>
            </a:r>
          </a:p>
          <a:p>
            <a:endParaRPr lang="en-IN" sz="1700" dirty="0"/>
          </a:p>
        </p:txBody>
      </p:sp>
      <p:pic>
        <p:nvPicPr>
          <p:cNvPr id="1026" name="Picture 2" descr="Ionic-logo-landscape.svg">
            <a:extLst>
              <a:ext uri="{FF2B5EF4-FFF2-40B4-BE49-F238E27FC236}">
                <a16:creationId xmlns:a16="http://schemas.microsoft.com/office/drawing/2014/main" id="{F855FD85-CB01-48ED-B6D1-8CC8764F769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39734" y="-131945"/>
            <a:ext cx="3067050" cy="19760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onic development pics">
            <a:extLst>
              <a:ext uri="{FF2B5EF4-FFF2-40B4-BE49-F238E27FC236}">
                <a16:creationId xmlns:a16="http://schemas.microsoft.com/office/drawing/2014/main" id="{5E458771-BD20-418C-9AE1-8CE1B538B7F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4589" y="2178453"/>
            <a:ext cx="4205587" cy="2923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26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1028"/>
                                        </p:tgtEl>
                                        <p:attrNameLst>
                                          <p:attrName>style.visibility</p:attrName>
                                        </p:attrNameLst>
                                      </p:cBhvr>
                                      <p:to>
                                        <p:strVal val="visible"/>
                                      </p:to>
                                    </p:set>
                                    <p:anim calcmode="lin" valueType="num">
                                      <p:cBhvr>
                                        <p:cTn id="24" dur="1000" fill="hold"/>
                                        <p:tgtEl>
                                          <p:spTgt spid="1028"/>
                                        </p:tgtEl>
                                        <p:attrNameLst>
                                          <p:attrName>ppt_w</p:attrName>
                                        </p:attrNameLst>
                                      </p:cBhvr>
                                      <p:tavLst>
                                        <p:tav tm="0">
                                          <p:val>
                                            <p:fltVal val="0"/>
                                          </p:val>
                                        </p:tav>
                                        <p:tav tm="100000">
                                          <p:val>
                                            <p:strVal val="#ppt_w"/>
                                          </p:val>
                                        </p:tav>
                                      </p:tavLst>
                                    </p:anim>
                                    <p:anim calcmode="lin" valueType="num">
                                      <p:cBhvr>
                                        <p:cTn id="25" dur="1000" fill="hold"/>
                                        <p:tgtEl>
                                          <p:spTgt spid="1028"/>
                                        </p:tgtEl>
                                        <p:attrNameLst>
                                          <p:attrName>ppt_h</p:attrName>
                                        </p:attrNameLst>
                                      </p:cBhvr>
                                      <p:tavLst>
                                        <p:tav tm="0">
                                          <p:val>
                                            <p:fltVal val="0"/>
                                          </p:val>
                                        </p:tav>
                                        <p:tav tm="100000">
                                          <p:val>
                                            <p:strVal val="#ppt_h"/>
                                          </p:val>
                                        </p:tav>
                                      </p:tavLst>
                                    </p:anim>
                                    <p:anim calcmode="lin" valueType="num">
                                      <p:cBhvr>
                                        <p:cTn id="26" dur="1000" fill="hold"/>
                                        <p:tgtEl>
                                          <p:spTgt spid="1028"/>
                                        </p:tgtEl>
                                        <p:attrNameLst>
                                          <p:attrName>style.rotation</p:attrName>
                                        </p:attrNameLst>
                                      </p:cBhvr>
                                      <p:tavLst>
                                        <p:tav tm="0">
                                          <p:val>
                                            <p:fltVal val="90"/>
                                          </p:val>
                                        </p:tav>
                                        <p:tav tm="100000">
                                          <p:val>
                                            <p:fltVal val="0"/>
                                          </p:val>
                                        </p:tav>
                                      </p:tavLst>
                                    </p:anim>
                                    <p:animEffect transition="in" filter="fade">
                                      <p:cBhvr>
                                        <p:cTn id="27"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B709-D48F-43C3-B481-64A2436E27FB}"/>
              </a:ext>
            </a:extLst>
          </p:cNvPr>
          <p:cNvSpPr>
            <a:spLocks noGrp="1"/>
          </p:cNvSpPr>
          <p:nvPr>
            <p:ph type="title"/>
          </p:nvPr>
        </p:nvSpPr>
        <p:spPr/>
        <p:txBody>
          <a:bodyPr/>
          <a:lstStyle/>
          <a:p>
            <a:r>
              <a:rPr lang="en-IN" dirty="0"/>
              <a:t>Advantages of ionic framework			</a:t>
            </a:r>
          </a:p>
        </p:txBody>
      </p:sp>
      <p:sp>
        <p:nvSpPr>
          <p:cNvPr id="3" name="Content Placeholder 2">
            <a:extLst>
              <a:ext uri="{FF2B5EF4-FFF2-40B4-BE49-F238E27FC236}">
                <a16:creationId xmlns:a16="http://schemas.microsoft.com/office/drawing/2014/main" id="{A204CB0E-D088-42BA-BD51-D2C1744897EC}"/>
              </a:ext>
            </a:extLst>
          </p:cNvPr>
          <p:cNvSpPr>
            <a:spLocks noGrp="1"/>
          </p:cNvSpPr>
          <p:nvPr>
            <p:ph idx="1"/>
          </p:nvPr>
        </p:nvSpPr>
        <p:spPr>
          <a:xfrm>
            <a:off x="1451580" y="2015732"/>
            <a:ext cx="4568220" cy="3450613"/>
          </a:xfrm>
        </p:spPr>
        <p:txBody>
          <a:bodyPr>
            <a:normAutofit/>
          </a:bodyPr>
          <a:lstStyle/>
          <a:p>
            <a:pPr lvl="0" fontAlgn="base"/>
            <a:r>
              <a:rPr lang="en-IN" dirty="0"/>
              <a:t>One source for all the </a:t>
            </a:r>
            <a:r>
              <a:rPr lang="en-IN" dirty="0" err="1"/>
              <a:t>suported</a:t>
            </a:r>
            <a:r>
              <a:rPr lang="en-IN" dirty="0"/>
              <a:t> platforms (mainly Android and OSX).</a:t>
            </a:r>
          </a:p>
          <a:p>
            <a:pPr lvl="0" fontAlgn="base"/>
            <a:r>
              <a:rPr lang="en-IN" dirty="0"/>
              <a:t>Main development in html, </a:t>
            </a:r>
            <a:r>
              <a:rPr lang="en-IN" dirty="0" err="1"/>
              <a:t>css</a:t>
            </a:r>
            <a:r>
              <a:rPr lang="en-IN" dirty="0"/>
              <a:t> and </a:t>
            </a:r>
            <a:r>
              <a:rPr lang="en-IN" dirty="0" err="1"/>
              <a:t>js</a:t>
            </a:r>
            <a:r>
              <a:rPr lang="en-IN" dirty="0"/>
              <a:t>, which almost all web developers know (or at least the good ones </a:t>
            </a:r>
            <a:r>
              <a:rPr lang="en-IN" dirty="0">
                <a:sym typeface="Wingdings" panose="05000000000000000000" pitchFamily="2" charset="2"/>
              </a:rPr>
              <a:t></a:t>
            </a:r>
            <a:r>
              <a:rPr lang="en-IN" dirty="0"/>
              <a:t>).</a:t>
            </a:r>
          </a:p>
          <a:p>
            <a:pPr lvl="0" fontAlgn="base"/>
            <a:r>
              <a:rPr lang="en-IN" dirty="0"/>
              <a:t>And being able to use great frameworks like angular, which is embedded in ionic by default.</a:t>
            </a:r>
          </a:p>
          <a:p>
            <a:pPr marL="0" indent="0">
              <a:buNone/>
            </a:pPr>
            <a:endParaRPr lang="en-IN" dirty="0"/>
          </a:p>
        </p:txBody>
      </p:sp>
      <p:pic>
        <p:nvPicPr>
          <p:cNvPr id="2050" name="Picture 2" descr="Image result for ionic development pics">
            <a:extLst>
              <a:ext uri="{FF2B5EF4-FFF2-40B4-BE49-F238E27FC236}">
                <a16:creationId xmlns:a16="http://schemas.microsoft.com/office/drawing/2014/main" id="{CD7771BC-7BCC-41FD-884A-93C6F7E16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15732"/>
            <a:ext cx="5160885" cy="311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15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2050"/>
                                        </p:tgtEl>
                                        <p:attrNameLst>
                                          <p:attrName>style.visibility</p:attrName>
                                        </p:attrNameLst>
                                      </p:cBhvr>
                                      <p:to>
                                        <p:strVal val="visible"/>
                                      </p:to>
                                    </p:set>
                                    <p:anim calcmode="lin" valueType="num">
                                      <p:cBhvr>
                                        <p:cTn id="33" dur="1000" fill="hold"/>
                                        <p:tgtEl>
                                          <p:spTgt spid="2050"/>
                                        </p:tgtEl>
                                        <p:attrNameLst>
                                          <p:attrName>ppt_w</p:attrName>
                                        </p:attrNameLst>
                                      </p:cBhvr>
                                      <p:tavLst>
                                        <p:tav tm="0">
                                          <p:val>
                                            <p:fltVal val="0"/>
                                          </p:val>
                                        </p:tav>
                                        <p:tav tm="100000">
                                          <p:val>
                                            <p:strVal val="#ppt_w"/>
                                          </p:val>
                                        </p:tav>
                                      </p:tavLst>
                                    </p:anim>
                                    <p:anim calcmode="lin" valueType="num">
                                      <p:cBhvr>
                                        <p:cTn id="34" dur="1000" fill="hold"/>
                                        <p:tgtEl>
                                          <p:spTgt spid="2050"/>
                                        </p:tgtEl>
                                        <p:attrNameLst>
                                          <p:attrName>ppt_h</p:attrName>
                                        </p:attrNameLst>
                                      </p:cBhvr>
                                      <p:tavLst>
                                        <p:tav tm="0">
                                          <p:val>
                                            <p:fltVal val="0"/>
                                          </p:val>
                                        </p:tav>
                                        <p:tav tm="100000">
                                          <p:val>
                                            <p:strVal val="#ppt_h"/>
                                          </p:val>
                                        </p:tav>
                                      </p:tavLst>
                                    </p:anim>
                                    <p:anim calcmode="lin" valueType="num">
                                      <p:cBhvr>
                                        <p:cTn id="35" dur="1000" fill="hold"/>
                                        <p:tgtEl>
                                          <p:spTgt spid="2050"/>
                                        </p:tgtEl>
                                        <p:attrNameLst>
                                          <p:attrName>style.rotation</p:attrName>
                                        </p:attrNameLst>
                                      </p:cBhvr>
                                      <p:tavLst>
                                        <p:tav tm="0">
                                          <p:val>
                                            <p:fltVal val="90"/>
                                          </p:val>
                                        </p:tav>
                                        <p:tav tm="100000">
                                          <p:val>
                                            <p:fltVal val="0"/>
                                          </p:val>
                                        </p:tav>
                                      </p:tavLst>
                                    </p:anim>
                                    <p:animEffect transition="in" filter="fade">
                                      <p:cBhvr>
                                        <p:cTn id="36"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F2A3-014B-4F67-BC6E-7064F30F6D83}"/>
              </a:ext>
            </a:extLst>
          </p:cNvPr>
          <p:cNvSpPr>
            <a:spLocks noGrp="1"/>
          </p:cNvSpPr>
          <p:nvPr>
            <p:ph type="title"/>
          </p:nvPr>
        </p:nvSpPr>
        <p:spPr/>
        <p:txBody>
          <a:bodyPr/>
          <a:lstStyle/>
          <a:p>
            <a:r>
              <a:rPr lang="en-IN" dirty="0"/>
              <a:t>Bibliography :</a:t>
            </a:r>
          </a:p>
        </p:txBody>
      </p:sp>
      <p:sp>
        <p:nvSpPr>
          <p:cNvPr id="3" name="Content Placeholder 2">
            <a:extLst>
              <a:ext uri="{FF2B5EF4-FFF2-40B4-BE49-F238E27FC236}">
                <a16:creationId xmlns:a16="http://schemas.microsoft.com/office/drawing/2014/main" id="{5BE2AADF-8A89-4BF1-99F7-DCADC3D1B2B9}"/>
              </a:ext>
            </a:extLst>
          </p:cNvPr>
          <p:cNvSpPr>
            <a:spLocks noGrp="1"/>
          </p:cNvSpPr>
          <p:nvPr>
            <p:ph idx="1"/>
          </p:nvPr>
        </p:nvSpPr>
        <p:spPr/>
        <p:txBody>
          <a:bodyPr/>
          <a:lstStyle/>
          <a:p>
            <a:r>
              <a:rPr lang="en-IN" dirty="0"/>
              <a:t>For graphs : </a:t>
            </a:r>
            <a:r>
              <a:rPr lang="en-IN" dirty="0">
                <a:hlinkClick r:id="rId2"/>
              </a:rPr>
              <a:t>https://www.augustash.com/our-blog/mobile-friendly-websites-2017</a:t>
            </a:r>
            <a:r>
              <a:rPr lang="en-IN" dirty="0"/>
              <a:t> </a:t>
            </a:r>
          </a:p>
          <a:p>
            <a:r>
              <a:rPr lang="en-IN" dirty="0"/>
              <a:t>For PWA vs Native Application: </a:t>
            </a:r>
            <a:r>
              <a:rPr lang="en-IN" dirty="0">
                <a:hlinkClick r:id="rId3"/>
              </a:rPr>
              <a:t>https://www.mindinventory.com/blog/native-apps-vs-progressive-web-apps/</a:t>
            </a:r>
            <a:r>
              <a:rPr lang="en-IN" dirty="0"/>
              <a:t>  </a:t>
            </a:r>
          </a:p>
          <a:p>
            <a:r>
              <a:rPr lang="en-IN" dirty="0"/>
              <a:t>For Event Marketing Timeline: </a:t>
            </a:r>
            <a:r>
              <a:rPr lang="en-IN" dirty="0">
                <a:hlinkClick r:id="rId4"/>
              </a:rPr>
              <a:t>https://www.eventbrite.co.uk/blog/event-marketing-strategy-ds00/</a:t>
            </a:r>
            <a:r>
              <a:rPr lang="en-IN" dirty="0"/>
              <a:t>   </a:t>
            </a:r>
          </a:p>
          <a:p>
            <a:r>
              <a:rPr lang="en-IN" dirty="0"/>
              <a:t>For PWA examples : </a:t>
            </a:r>
            <a:r>
              <a:rPr lang="en-IN" dirty="0">
                <a:hlinkClick r:id="rId5"/>
              </a:rPr>
              <a:t>https://www.tigren.com/examples-progressive-web-apps-pwa/</a:t>
            </a:r>
            <a:r>
              <a:rPr lang="en-IN" dirty="0"/>
              <a:t> and </a:t>
            </a:r>
            <a:r>
              <a:rPr lang="en-IN" dirty="0">
                <a:hlinkClick r:id="rId6"/>
              </a:rPr>
              <a:t>https://www.slideshare.net/protechman/progressive-web-apps-64791608</a:t>
            </a:r>
            <a:r>
              <a:rPr lang="en-IN" dirty="0"/>
              <a:t>   </a:t>
            </a:r>
          </a:p>
        </p:txBody>
      </p:sp>
    </p:spTree>
    <p:extLst>
      <p:ext uri="{BB962C8B-B14F-4D97-AF65-F5344CB8AC3E}">
        <p14:creationId xmlns:p14="http://schemas.microsoft.com/office/powerpoint/2010/main" val="10336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CB80-7A7C-4F4B-9A48-4EE5DC57019B}"/>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7EB3F676-19F1-4E2F-8AAA-4195CB8EFC75}"/>
              </a:ext>
            </a:extLst>
          </p:cNvPr>
          <p:cNvSpPr>
            <a:spLocks noGrp="1"/>
          </p:cNvSpPr>
          <p:nvPr>
            <p:ph idx="1"/>
          </p:nvPr>
        </p:nvSpPr>
        <p:spPr/>
        <p:txBody>
          <a:bodyPr/>
          <a:lstStyle/>
          <a:p>
            <a:r>
              <a:rPr lang="en-IN" dirty="0"/>
              <a:t>Our Aim is to create a website where events and its participants come together. This website will empower societies and organisations to create websites for upcoming events and at the same time allow users signed up with us to know about the events. This gives the organisation complete control over the website without involving third parties. The progressive component of our web app will ensure that notifications about upcoming events reach all our users, so that no willing participant is left out.</a:t>
            </a:r>
          </a:p>
          <a:p>
            <a:endParaRPr lang="en-IN" dirty="0"/>
          </a:p>
        </p:txBody>
      </p:sp>
    </p:spTree>
    <p:extLst>
      <p:ext uri="{BB962C8B-B14F-4D97-AF65-F5344CB8AC3E}">
        <p14:creationId xmlns:p14="http://schemas.microsoft.com/office/powerpoint/2010/main" val="408844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E23C-6D9A-451D-871D-7A06652418B7}"/>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E627B7DE-03C9-4510-BA76-A6AF4D23FCBC}"/>
              </a:ext>
            </a:extLst>
          </p:cNvPr>
          <p:cNvSpPr>
            <a:spLocks noGrp="1"/>
          </p:cNvSpPr>
          <p:nvPr>
            <p:ph idx="1"/>
          </p:nvPr>
        </p:nvSpPr>
        <p:spPr/>
        <p:txBody>
          <a:bodyPr/>
          <a:lstStyle/>
          <a:p>
            <a:r>
              <a:rPr lang="en-IN" dirty="0"/>
              <a:t>The motivation behind our idea is making creation of event websites a ‘Cakewalk’ ​and spreading awareness about them. This can be achieved through understanding the key concepts namely Event Marketing Timeline​, Online Community Building ​and Progressive Web ​Application​. Finally, who doesn’t want to create a website on the fly without learning the required coding skills.</a:t>
            </a:r>
          </a:p>
        </p:txBody>
      </p:sp>
    </p:spTree>
    <p:extLst>
      <p:ext uri="{BB962C8B-B14F-4D97-AF65-F5344CB8AC3E}">
        <p14:creationId xmlns:p14="http://schemas.microsoft.com/office/powerpoint/2010/main" val="303561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5C3D674-3D59-4E93-80CA-0C0A9095E81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F2A81E1-BCBE-426B-8C09-33274E6940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9" name="Picture 138">
            <a:extLst>
              <a:ext uri="{FF2B5EF4-FFF2-40B4-BE49-F238E27FC236}">
                <a16:creationId xmlns:a16="http://schemas.microsoft.com/office/drawing/2014/main" id="{39D1DDD4-5BB3-45BA-B9B3-06B62299AD7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1" name="Straight Connector 140">
            <a:extLst>
              <a:ext uri="{FF2B5EF4-FFF2-40B4-BE49-F238E27FC236}">
                <a16:creationId xmlns:a16="http://schemas.microsoft.com/office/drawing/2014/main" id="{A24DAE64-2302-42EA-8239-F2F0775CA5A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884B8F8-FDC9-498B-9960-5D7260AFCB0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098" name="Picture 2" descr="Related image">
            <a:extLst>
              <a:ext uri="{FF2B5EF4-FFF2-40B4-BE49-F238E27FC236}">
                <a16:creationId xmlns:a16="http://schemas.microsoft.com/office/drawing/2014/main" id="{4E7F50F4-A57B-4A98-9E3E-12B71BA590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618313" y="1847089"/>
            <a:ext cx="4549278" cy="330593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7FF29D9-4531-4519-BC74-577D562A785F}"/>
              </a:ext>
            </a:extLst>
          </p:cNvPr>
          <p:cNvSpPr>
            <a:spLocks noGrp="1"/>
          </p:cNvSpPr>
          <p:nvPr>
            <p:ph idx="1"/>
          </p:nvPr>
        </p:nvSpPr>
        <p:spPr>
          <a:xfrm>
            <a:off x="1451581" y="2015732"/>
            <a:ext cx="4172212" cy="3450613"/>
          </a:xfrm>
        </p:spPr>
        <p:txBody>
          <a:bodyPr>
            <a:normAutofit/>
          </a:bodyPr>
          <a:lstStyle/>
          <a:p>
            <a:pPr>
              <a:lnSpc>
                <a:spcPct val="110000"/>
              </a:lnSpc>
            </a:pPr>
            <a:r>
              <a:rPr lang="en-IN" sz="1900" u="sng" dirty="0"/>
              <a:t>Lack of notifications or awareness </a:t>
            </a:r>
            <a:r>
              <a:rPr lang="en-IN" sz="1900" dirty="0"/>
              <a:t>:Social media platforms like </a:t>
            </a:r>
            <a:r>
              <a:rPr lang="en-IN" sz="1900" dirty="0" err="1"/>
              <a:t>Whatsapp</a:t>
            </a:r>
            <a:r>
              <a:rPr lang="en-IN" sz="1900" dirty="0"/>
              <a:t> groups or Facebook pages are indeed helpful in spreading awareness but their coverage is limited. Through our website, we want to overcome this issue as every user signed up with us will know about each event irrespective of his or her stream, who knows what might interest someone</a:t>
            </a:r>
          </a:p>
          <a:p>
            <a:pPr>
              <a:lnSpc>
                <a:spcPct val="110000"/>
              </a:lnSpc>
            </a:pPr>
            <a:endParaRPr lang="en-IN" sz="1900" dirty="0"/>
          </a:p>
        </p:txBody>
      </p:sp>
      <p:sp>
        <p:nvSpPr>
          <p:cNvPr id="4" name="Title 1">
            <a:extLst>
              <a:ext uri="{FF2B5EF4-FFF2-40B4-BE49-F238E27FC236}">
                <a16:creationId xmlns:a16="http://schemas.microsoft.com/office/drawing/2014/main" id="{4CD304BF-B569-46DD-B88B-51A58E55BE61}"/>
              </a:ext>
            </a:extLst>
          </p:cNvPr>
          <p:cNvSpPr>
            <a:spLocks noGrp="1"/>
          </p:cNvSpPr>
          <p:nvPr>
            <p:ph type="title"/>
          </p:nvPr>
        </p:nvSpPr>
        <p:spPr>
          <a:xfrm>
            <a:off x="1451580" y="804520"/>
            <a:ext cx="4176511" cy="1049235"/>
          </a:xfrm>
        </p:spPr>
        <p:txBody>
          <a:bodyPr>
            <a:normAutofit/>
          </a:bodyPr>
          <a:lstStyle/>
          <a:p>
            <a:r>
              <a:rPr lang="en-IN" dirty="0"/>
              <a:t>Problems we discovered</a:t>
            </a:r>
          </a:p>
        </p:txBody>
      </p:sp>
    </p:spTree>
    <p:extLst>
      <p:ext uri="{BB962C8B-B14F-4D97-AF65-F5344CB8AC3E}">
        <p14:creationId xmlns:p14="http://schemas.microsoft.com/office/powerpoint/2010/main" val="74663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 calcmode="lin" valueType="num">
                                      <p:cBhvr>
                                        <p:cTn id="19" dur="1000" fill="hold"/>
                                        <p:tgtEl>
                                          <p:spTgt spid="4098"/>
                                        </p:tgtEl>
                                        <p:attrNameLst>
                                          <p:attrName>ppt_w</p:attrName>
                                        </p:attrNameLst>
                                      </p:cBhvr>
                                      <p:tavLst>
                                        <p:tav tm="0">
                                          <p:val>
                                            <p:fltVal val="0"/>
                                          </p:val>
                                        </p:tav>
                                        <p:tav tm="100000">
                                          <p:val>
                                            <p:strVal val="#ppt_w"/>
                                          </p:val>
                                        </p:tav>
                                      </p:tavLst>
                                    </p:anim>
                                    <p:anim calcmode="lin" valueType="num">
                                      <p:cBhvr>
                                        <p:cTn id="20" dur="1000" fill="hold"/>
                                        <p:tgtEl>
                                          <p:spTgt spid="4098"/>
                                        </p:tgtEl>
                                        <p:attrNameLst>
                                          <p:attrName>ppt_h</p:attrName>
                                        </p:attrNameLst>
                                      </p:cBhvr>
                                      <p:tavLst>
                                        <p:tav tm="0">
                                          <p:val>
                                            <p:fltVal val="0"/>
                                          </p:val>
                                        </p:tav>
                                        <p:tav tm="100000">
                                          <p:val>
                                            <p:strVal val="#ppt_h"/>
                                          </p:val>
                                        </p:tav>
                                      </p:tavLst>
                                    </p:anim>
                                    <p:anim calcmode="lin" valueType="num">
                                      <p:cBhvr>
                                        <p:cTn id="21" dur="1000" fill="hold"/>
                                        <p:tgtEl>
                                          <p:spTgt spid="4098"/>
                                        </p:tgtEl>
                                        <p:attrNameLst>
                                          <p:attrName>style.rotation</p:attrName>
                                        </p:attrNameLst>
                                      </p:cBhvr>
                                      <p:tavLst>
                                        <p:tav tm="0">
                                          <p:val>
                                            <p:fltVal val="90"/>
                                          </p:val>
                                        </p:tav>
                                        <p:tav tm="100000">
                                          <p:val>
                                            <p:fltVal val="0"/>
                                          </p:val>
                                        </p:tav>
                                      </p:tavLst>
                                    </p:anim>
                                    <p:animEffect transition="in" filter="fade">
                                      <p:cBhvr>
                                        <p:cTn id="22"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ED2B910-B28F-4A54-B17C-8B7E5893AA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CAB7D27-148D-4082-B160-72FAD580D6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9" name="Picture 38">
            <a:extLst>
              <a:ext uri="{FF2B5EF4-FFF2-40B4-BE49-F238E27FC236}">
                <a16:creationId xmlns:a16="http://schemas.microsoft.com/office/drawing/2014/main" id="{CD88FC76-F691-462A-BCF9-0BA4F5DE6D7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33204A7E-B7E9-42D0-9DC4-B82FDC8C4BC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45F118-1DF8-46A9-8A77-B3D9422CEA4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descr="A screenshot of a map&#10;&#10;Description generated with very high confidence">
            <a:extLst>
              <a:ext uri="{FF2B5EF4-FFF2-40B4-BE49-F238E27FC236}">
                <a16:creationId xmlns:a16="http://schemas.microsoft.com/office/drawing/2014/main" id="{2B2BE82A-E571-4EF9-8C41-35058FC493C4}"/>
              </a:ext>
            </a:extLst>
          </p:cNvPr>
          <p:cNvPicPr>
            <a:picLocks noChangeAspect="1"/>
          </p:cNvPicPr>
          <p:nvPr/>
        </p:nvPicPr>
        <p:blipFill>
          <a:blip r:embed="rId3"/>
          <a:stretch>
            <a:fillRect/>
          </a:stretch>
        </p:blipFill>
        <p:spPr>
          <a:xfrm>
            <a:off x="632239" y="879314"/>
            <a:ext cx="4074836" cy="1935547"/>
          </a:xfrm>
          <a:prstGeom prst="rect">
            <a:avLst/>
          </a:prstGeom>
        </p:spPr>
      </p:pic>
      <p:pic>
        <p:nvPicPr>
          <p:cNvPr id="5" name="Picture 4" descr="A close up of a card&#10;&#10;Description generated with high confidence">
            <a:extLst>
              <a:ext uri="{FF2B5EF4-FFF2-40B4-BE49-F238E27FC236}">
                <a16:creationId xmlns:a16="http://schemas.microsoft.com/office/drawing/2014/main" id="{88708C3B-9D70-43EB-B218-F0C26695CC6E}"/>
              </a:ext>
            </a:extLst>
          </p:cNvPr>
          <p:cNvPicPr>
            <a:picLocks noChangeAspect="1"/>
          </p:cNvPicPr>
          <p:nvPr/>
        </p:nvPicPr>
        <p:blipFill>
          <a:blip r:embed="rId4"/>
          <a:stretch>
            <a:fillRect/>
          </a:stretch>
        </p:blipFill>
        <p:spPr>
          <a:xfrm>
            <a:off x="632239" y="3375433"/>
            <a:ext cx="4074836" cy="2017043"/>
          </a:xfrm>
          <a:prstGeom prst="rect">
            <a:avLst/>
          </a:prstGeom>
        </p:spPr>
      </p:pic>
      <p:sp>
        <p:nvSpPr>
          <p:cNvPr id="3" name="Content Placeholder 2">
            <a:extLst>
              <a:ext uri="{FF2B5EF4-FFF2-40B4-BE49-F238E27FC236}">
                <a16:creationId xmlns:a16="http://schemas.microsoft.com/office/drawing/2014/main" id="{B8B968F2-9D51-4F6F-83C2-ED833C18A0C4}"/>
              </a:ext>
            </a:extLst>
          </p:cNvPr>
          <p:cNvSpPr>
            <a:spLocks noGrp="1"/>
          </p:cNvSpPr>
          <p:nvPr>
            <p:ph idx="1"/>
          </p:nvPr>
        </p:nvSpPr>
        <p:spPr>
          <a:xfrm>
            <a:off x="5196457" y="2015732"/>
            <a:ext cx="5550357" cy="3450613"/>
          </a:xfrm>
        </p:spPr>
        <p:txBody>
          <a:bodyPr>
            <a:normAutofit/>
          </a:bodyPr>
          <a:lstStyle/>
          <a:p>
            <a:r>
              <a:rPr lang="en-IN" u="sng" dirty="0"/>
              <a:t>Sites could have been more user friendly and interactive and better mobile supported.</a:t>
            </a:r>
          </a:p>
          <a:p>
            <a:pPr marL="0" indent="0">
              <a:buNone/>
            </a:pPr>
            <a:r>
              <a:rPr lang="en-IN" dirty="0"/>
              <a:t>Coming to events, the following study shows how participation increases with an user-friendly and interactive website and multiplies even further if there is a mobile version to supplement it.</a:t>
            </a:r>
          </a:p>
          <a:p>
            <a:pPr marL="0" indent="0">
              <a:buNone/>
            </a:pPr>
            <a:endParaRPr lang="en-IN" dirty="0"/>
          </a:p>
        </p:txBody>
      </p:sp>
    </p:spTree>
    <p:extLst>
      <p:ext uri="{BB962C8B-B14F-4D97-AF65-F5344CB8AC3E}">
        <p14:creationId xmlns:p14="http://schemas.microsoft.com/office/powerpoint/2010/main" val="110827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1000" fill="hold"/>
                                        <p:tgtEl>
                                          <p:spTgt spid="5"/>
                                        </p:tgtEl>
                                        <p:attrNameLst>
                                          <p:attrName>ppt_w</p:attrName>
                                        </p:attrNameLst>
                                      </p:cBhvr>
                                      <p:tavLst>
                                        <p:tav tm="0">
                                          <p:val>
                                            <p:fltVal val="0"/>
                                          </p:val>
                                        </p:tav>
                                        <p:tav tm="100000">
                                          <p:val>
                                            <p:strVal val="#ppt_w"/>
                                          </p:val>
                                        </p:tav>
                                      </p:tavLst>
                                    </p:anim>
                                    <p:anim calcmode="lin" valueType="num">
                                      <p:cBhvr>
                                        <p:cTn id="30" dur="1000" fill="hold"/>
                                        <p:tgtEl>
                                          <p:spTgt spid="5"/>
                                        </p:tgtEl>
                                        <p:attrNameLst>
                                          <p:attrName>ppt_h</p:attrName>
                                        </p:attrNameLst>
                                      </p:cBhvr>
                                      <p:tavLst>
                                        <p:tav tm="0">
                                          <p:val>
                                            <p:fltVal val="0"/>
                                          </p:val>
                                        </p:tav>
                                        <p:tav tm="100000">
                                          <p:val>
                                            <p:strVal val="#ppt_h"/>
                                          </p:val>
                                        </p:tav>
                                      </p:tavLst>
                                    </p:anim>
                                    <p:anim calcmode="lin" valueType="num">
                                      <p:cBhvr>
                                        <p:cTn id="31" dur="1000" fill="hold"/>
                                        <p:tgtEl>
                                          <p:spTgt spid="5"/>
                                        </p:tgtEl>
                                        <p:attrNameLst>
                                          <p:attrName>style.rotation</p:attrName>
                                        </p:attrNameLst>
                                      </p:cBhvr>
                                      <p:tavLst>
                                        <p:tav tm="0">
                                          <p:val>
                                            <p:fltVal val="90"/>
                                          </p:val>
                                        </p:tav>
                                        <p:tav tm="100000">
                                          <p:val>
                                            <p:fltVal val="0"/>
                                          </p:val>
                                        </p:tav>
                                      </p:tavLst>
                                    </p:anim>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742C14A9-3617-46DD-9FC4-ED828A7D3E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9E5CB6C-D5A1-44AB-BAD0-E76C67ED280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41" name="Picture 140">
            <a:extLst>
              <a:ext uri="{FF2B5EF4-FFF2-40B4-BE49-F238E27FC236}">
                <a16:creationId xmlns:a16="http://schemas.microsoft.com/office/drawing/2014/main" id="{D5A16967-5C32-4A48-9F02-4F0228AC8DB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3" name="Straight Connector 142">
            <a:extLst>
              <a:ext uri="{FF2B5EF4-FFF2-40B4-BE49-F238E27FC236}">
                <a16:creationId xmlns:a16="http://schemas.microsoft.com/office/drawing/2014/main" id="{942D078B-EF20-4DB1-AA1B-87F212C56A9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9AB0109-1C89-41F0-9EDF-3DE017BE3F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122" name="Picture 2" descr="Image result for cost and human resource">
            <a:extLst>
              <a:ext uri="{FF2B5EF4-FFF2-40B4-BE49-F238E27FC236}">
                <a16:creationId xmlns:a16="http://schemas.microsoft.com/office/drawing/2014/main" id="{36F1CD03-C6A2-4730-89B6-51D8545982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7718182" y="1507374"/>
            <a:ext cx="2641853" cy="16442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124" name="Picture 4" descr="Image result for time consuming">
            <a:extLst>
              <a:ext uri="{FF2B5EF4-FFF2-40B4-BE49-F238E27FC236}">
                <a16:creationId xmlns:a16="http://schemas.microsoft.com/office/drawing/2014/main" id="{BD320D30-E807-4A57-A79F-3124454054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8453513" y="3507162"/>
            <a:ext cx="2958083" cy="16639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45581E-2C0E-46D8-96C6-8337DFF4908D}"/>
              </a:ext>
            </a:extLst>
          </p:cNvPr>
          <p:cNvSpPr>
            <a:spLocks noGrp="1"/>
          </p:cNvSpPr>
          <p:nvPr>
            <p:ph type="title"/>
          </p:nvPr>
        </p:nvSpPr>
        <p:spPr>
          <a:xfrm>
            <a:off x="1451579" y="804519"/>
            <a:ext cx="5550357" cy="1049235"/>
          </a:xfrm>
        </p:spPr>
        <p:txBody>
          <a:bodyPr>
            <a:normAutofit/>
          </a:bodyPr>
          <a:lstStyle/>
          <a:p>
            <a:r>
              <a:rPr lang="en-IN" dirty="0"/>
              <a:t>Why our product is NEEDED ?</a:t>
            </a:r>
          </a:p>
        </p:txBody>
      </p:sp>
      <p:sp>
        <p:nvSpPr>
          <p:cNvPr id="3" name="Content Placeholder 2">
            <a:extLst>
              <a:ext uri="{FF2B5EF4-FFF2-40B4-BE49-F238E27FC236}">
                <a16:creationId xmlns:a16="http://schemas.microsoft.com/office/drawing/2014/main" id="{4C7E2B37-C8AC-4478-8BE8-22F3E26AD828}"/>
              </a:ext>
            </a:extLst>
          </p:cNvPr>
          <p:cNvSpPr>
            <a:spLocks noGrp="1"/>
          </p:cNvSpPr>
          <p:nvPr>
            <p:ph idx="1"/>
          </p:nvPr>
        </p:nvSpPr>
        <p:spPr>
          <a:xfrm>
            <a:off x="1451579" y="2015732"/>
            <a:ext cx="5550357" cy="3450613"/>
          </a:xfrm>
        </p:spPr>
        <p:txBody>
          <a:bodyPr>
            <a:normAutofit/>
          </a:bodyPr>
          <a:lstStyle/>
          <a:p>
            <a:pPr>
              <a:lnSpc>
                <a:spcPct val="110000"/>
              </a:lnSpc>
            </a:pPr>
            <a:r>
              <a:rPr lang="en-IN" sz="1600" dirty="0"/>
              <a:t>Normally developing mobile websites which are responsive and have good illustrations is difficult and a time consuming job.</a:t>
            </a:r>
          </a:p>
          <a:p>
            <a:pPr>
              <a:lnSpc>
                <a:spcPct val="110000"/>
              </a:lnSpc>
            </a:pPr>
            <a:r>
              <a:rPr lang="en-IN" sz="1600" dirty="0"/>
              <a:t>While doing so not only consumes a lot of time ,but also a lot of human and monetary resources . As such it is very a complicated process that not everybody can devote a lot of time and money towards.</a:t>
            </a:r>
          </a:p>
          <a:p>
            <a:pPr>
              <a:lnSpc>
                <a:spcPct val="110000"/>
              </a:lnSpc>
            </a:pPr>
            <a:r>
              <a:rPr lang="en-IN" sz="1600" dirty="0"/>
              <a:t>Also such a web application is not often made because , instead of spending a lot of resource toward such a project ,we often take social media platforms as alternatives to do such a task.</a:t>
            </a:r>
          </a:p>
        </p:txBody>
      </p:sp>
    </p:spTree>
    <p:extLst>
      <p:ext uri="{BB962C8B-B14F-4D97-AF65-F5344CB8AC3E}">
        <p14:creationId xmlns:p14="http://schemas.microsoft.com/office/powerpoint/2010/main" val="81350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5122"/>
                                        </p:tgtEl>
                                        <p:attrNameLst>
                                          <p:attrName>style.visibility</p:attrName>
                                        </p:attrNameLst>
                                      </p:cBhvr>
                                      <p:to>
                                        <p:strVal val="visible"/>
                                      </p:to>
                                    </p:set>
                                    <p:anim calcmode="lin" valueType="num">
                                      <p:cBhvr>
                                        <p:cTn id="33" dur="1000" fill="hold"/>
                                        <p:tgtEl>
                                          <p:spTgt spid="5122"/>
                                        </p:tgtEl>
                                        <p:attrNameLst>
                                          <p:attrName>ppt_w</p:attrName>
                                        </p:attrNameLst>
                                      </p:cBhvr>
                                      <p:tavLst>
                                        <p:tav tm="0">
                                          <p:val>
                                            <p:fltVal val="0"/>
                                          </p:val>
                                        </p:tav>
                                        <p:tav tm="100000">
                                          <p:val>
                                            <p:strVal val="#ppt_w"/>
                                          </p:val>
                                        </p:tav>
                                      </p:tavLst>
                                    </p:anim>
                                    <p:anim calcmode="lin" valueType="num">
                                      <p:cBhvr>
                                        <p:cTn id="34" dur="1000" fill="hold"/>
                                        <p:tgtEl>
                                          <p:spTgt spid="5122"/>
                                        </p:tgtEl>
                                        <p:attrNameLst>
                                          <p:attrName>ppt_h</p:attrName>
                                        </p:attrNameLst>
                                      </p:cBhvr>
                                      <p:tavLst>
                                        <p:tav tm="0">
                                          <p:val>
                                            <p:fltVal val="0"/>
                                          </p:val>
                                        </p:tav>
                                        <p:tav tm="100000">
                                          <p:val>
                                            <p:strVal val="#ppt_h"/>
                                          </p:val>
                                        </p:tav>
                                      </p:tavLst>
                                    </p:anim>
                                    <p:anim calcmode="lin" valueType="num">
                                      <p:cBhvr>
                                        <p:cTn id="35" dur="1000" fill="hold"/>
                                        <p:tgtEl>
                                          <p:spTgt spid="5122"/>
                                        </p:tgtEl>
                                        <p:attrNameLst>
                                          <p:attrName>style.rotation</p:attrName>
                                        </p:attrNameLst>
                                      </p:cBhvr>
                                      <p:tavLst>
                                        <p:tav tm="0">
                                          <p:val>
                                            <p:fltVal val="90"/>
                                          </p:val>
                                        </p:tav>
                                        <p:tav tm="100000">
                                          <p:val>
                                            <p:fltVal val="0"/>
                                          </p:val>
                                        </p:tav>
                                      </p:tavLst>
                                    </p:anim>
                                    <p:animEffect transition="in" filter="fade">
                                      <p:cBhvr>
                                        <p:cTn id="36" dur="1000"/>
                                        <p:tgtEl>
                                          <p:spTgt spid="5122"/>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5124"/>
                                        </p:tgtEl>
                                        <p:attrNameLst>
                                          <p:attrName>style.visibility</p:attrName>
                                        </p:attrNameLst>
                                      </p:cBhvr>
                                      <p:to>
                                        <p:strVal val="visible"/>
                                      </p:to>
                                    </p:set>
                                    <p:anim calcmode="lin" valueType="num">
                                      <p:cBhvr>
                                        <p:cTn id="41" dur="1000" fill="hold"/>
                                        <p:tgtEl>
                                          <p:spTgt spid="5124"/>
                                        </p:tgtEl>
                                        <p:attrNameLst>
                                          <p:attrName>ppt_w</p:attrName>
                                        </p:attrNameLst>
                                      </p:cBhvr>
                                      <p:tavLst>
                                        <p:tav tm="0">
                                          <p:val>
                                            <p:fltVal val="0"/>
                                          </p:val>
                                        </p:tav>
                                        <p:tav tm="100000">
                                          <p:val>
                                            <p:strVal val="#ppt_w"/>
                                          </p:val>
                                        </p:tav>
                                      </p:tavLst>
                                    </p:anim>
                                    <p:anim calcmode="lin" valueType="num">
                                      <p:cBhvr>
                                        <p:cTn id="42" dur="1000" fill="hold"/>
                                        <p:tgtEl>
                                          <p:spTgt spid="5124"/>
                                        </p:tgtEl>
                                        <p:attrNameLst>
                                          <p:attrName>ppt_h</p:attrName>
                                        </p:attrNameLst>
                                      </p:cBhvr>
                                      <p:tavLst>
                                        <p:tav tm="0">
                                          <p:val>
                                            <p:fltVal val="0"/>
                                          </p:val>
                                        </p:tav>
                                        <p:tav tm="100000">
                                          <p:val>
                                            <p:strVal val="#ppt_h"/>
                                          </p:val>
                                        </p:tav>
                                      </p:tavLst>
                                    </p:anim>
                                    <p:anim calcmode="lin" valueType="num">
                                      <p:cBhvr>
                                        <p:cTn id="43" dur="1000" fill="hold"/>
                                        <p:tgtEl>
                                          <p:spTgt spid="5124"/>
                                        </p:tgtEl>
                                        <p:attrNameLst>
                                          <p:attrName>style.rotation</p:attrName>
                                        </p:attrNameLst>
                                      </p:cBhvr>
                                      <p:tavLst>
                                        <p:tav tm="0">
                                          <p:val>
                                            <p:fltVal val="90"/>
                                          </p:val>
                                        </p:tav>
                                        <p:tav tm="100000">
                                          <p:val>
                                            <p:fltVal val="0"/>
                                          </p:val>
                                        </p:tav>
                                      </p:tavLst>
                                    </p:anim>
                                    <p:animEffect transition="in" filter="fade">
                                      <p:cBhvr>
                                        <p:cTn id="44" dur="10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24">
            <a:extLst>
              <a:ext uri="{FF2B5EF4-FFF2-40B4-BE49-F238E27FC236}">
                <a16:creationId xmlns:a16="http://schemas.microsoft.com/office/drawing/2014/main" id="{B0075745-2871-4EFE-AB1D-91ED139122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43" name="Picture 26" descr="A picture containing indoor, furniture&#10;&#10;Description generated with high confidence">
            <a:extLst>
              <a:ext uri="{FF2B5EF4-FFF2-40B4-BE49-F238E27FC236}">
                <a16:creationId xmlns:a16="http://schemas.microsoft.com/office/drawing/2014/main" id="{5886CB00-0B4D-464B-8ED8-6028A46899A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28">
            <a:extLst>
              <a:ext uri="{FF2B5EF4-FFF2-40B4-BE49-F238E27FC236}">
                <a16:creationId xmlns:a16="http://schemas.microsoft.com/office/drawing/2014/main" id="{F47B8F6D-15DD-492D-9776-DF8BEF3ECAA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F8B6FE07-47DE-47F7-9986-CC53D02A1A6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449100" cy="5149101"/>
            <a:chOff x="632237" y="482171"/>
            <a:chExt cx="6104331" cy="5149101"/>
          </a:xfrm>
        </p:grpSpPr>
        <p:sp>
          <p:nvSpPr>
            <p:cNvPr id="32" name="Rectangle 31">
              <a:extLst>
                <a:ext uri="{FF2B5EF4-FFF2-40B4-BE49-F238E27FC236}">
                  <a16:creationId xmlns:a16="http://schemas.microsoft.com/office/drawing/2014/main" id="{2AA43B76-48ED-448F-9C72-FBD176BAB359}"/>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226084B-1196-4F23-8CCF-F02F4D46E0C7}"/>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useBgFill="1">
        <p:nvSpPr>
          <p:cNvPr id="35" name="Rectangle 34">
            <a:extLst>
              <a:ext uri="{FF2B5EF4-FFF2-40B4-BE49-F238E27FC236}">
                <a16:creationId xmlns:a16="http://schemas.microsoft.com/office/drawing/2014/main" id="{AB84E9C1-D82D-4069-AD26-92280768DA5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05" y="977965"/>
            <a:ext cx="5440719" cy="4135339"/>
          </a:xfrm>
          <a:prstGeom prst="rect">
            <a:avLst/>
          </a:prstGeom>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FDE442CB-3821-45ED-8A24-25846C0B6AA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1" y="807995"/>
            <a:ext cx="318240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748D0E7-5AD4-4E98-9615-F265FE5C85B7}"/>
              </a:ext>
            </a:extLst>
          </p:cNvPr>
          <p:cNvSpPr>
            <a:spLocks noGrp="1"/>
          </p:cNvSpPr>
          <p:nvPr>
            <p:ph type="title"/>
          </p:nvPr>
        </p:nvSpPr>
        <p:spPr>
          <a:xfrm>
            <a:off x="7555992" y="967819"/>
            <a:ext cx="3182405" cy="4311140"/>
          </a:xfrm>
        </p:spPr>
        <p:txBody>
          <a:bodyPr>
            <a:normAutofit/>
          </a:bodyPr>
          <a:lstStyle/>
          <a:p>
            <a:r>
              <a:rPr lang="en-IN" dirty="0" err="1">
                <a:solidFill>
                  <a:srgbClr val="000001"/>
                </a:solidFill>
              </a:rPr>
              <a:t>SOCial</a:t>
            </a:r>
            <a:r>
              <a:rPr lang="en-IN" dirty="0">
                <a:solidFill>
                  <a:srgbClr val="000001"/>
                </a:solidFill>
              </a:rPr>
              <a:t> </a:t>
            </a:r>
            <a:r>
              <a:rPr lang="en-IN" dirty="0" err="1">
                <a:solidFill>
                  <a:srgbClr val="000001"/>
                </a:solidFill>
              </a:rPr>
              <a:t>NETWORk</a:t>
            </a:r>
            <a:r>
              <a:rPr lang="en-IN" dirty="0">
                <a:solidFill>
                  <a:srgbClr val="000001"/>
                </a:solidFill>
              </a:rPr>
              <a:t> Platforms vs Our Product</a:t>
            </a:r>
            <a:br>
              <a:rPr lang="en-IN" dirty="0">
                <a:solidFill>
                  <a:srgbClr val="000001"/>
                </a:solidFill>
              </a:rPr>
            </a:br>
            <a:r>
              <a:rPr lang="en-IN" dirty="0">
                <a:solidFill>
                  <a:srgbClr val="000001"/>
                </a:solidFill>
              </a:rPr>
              <a:t>(why our product is better ?)</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611379302"/>
              </p:ext>
            </p:extLst>
          </p:nvPr>
        </p:nvGraphicFramePr>
        <p:xfrm>
          <a:off x="1271587" y="1131888"/>
          <a:ext cx="5139050" cy="385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099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E0B273-DF4E-4B19-A1A7-6FB16B927107}"/>
              </a:ext>
            </a:extLst>
          </p:cNvPr>
          <p:cNvSpPr>
            <a:spLocks noGrp="1"/>
          </p:cNvSpPr>
          <p:nvPr>
            <p:ph idx="1"/>
          </p:nvPr>
        </p:nvSpPr>
        <p:spPr/>
        <p:txBody>
          <a:bodyPr/>
          <a:lstStyle/>
          <a:p>
            <a:r>
              <a:rPr lang="en-IN" dirty="0"/>
              <a:t>But our product people  a progressive web platform for registering their own community. Doing so the time and resources taken for building such a platform is eliminated and  all the benefit of  </a:t>
            </a:r>
            <a:r>
              <a:rPr lang="en-IN" dirty="0" err="1"/>
              <a:t>pwa</a:t>
            </a:r>
            <a:r>
              <a:rPr lang="en-IN" dirty="0"/>
              <a:t> is given without much cost. Hence the third party involvement in these thing is also reduced  .</a:t>
            </a:r>
          </a:p>
          <a:p>
            <a:r>
              <a:rPr lang="en-IN" dirty="0"/>
              <a:t>People get an educational community which doesn’t have unrelated stuff that is present in the social networking websites.</a:t>
            </a:r>
          </a:p>
          <a:p>
            <a:r>
              <a:rPr lang="en-IN" dirty="0"/>
              <a:t>It has easy and friendly UI which will increase the interest of the users.</a:t>
            </a:r>
          </a:p>
          <a:p>
            <a:endParaRPr lang="en-IN" dirty="0"/>
          </a:p>
        </p:txBody>
      </p:sp>
    </p:spTree>
    <p:extLst>
      <p:ext uri="{BB962C8B-B14F-4D97-AF65-F5344CB8AC3E}">
        <p14:creationId xmlns:p14="http://schemas.microsoft.com/office/powerpoint/2010/main" val="80222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7AA1-37DD-4E4C-93F1-7FDF2A239D18}"/>
              </a:ext>
            </a:extLst>
          </p:cNvPr>
          <p:cNvSpPr>
            <a:spLocks noGrp="1"/>
          </p:cNvSpPr>
          <p:nvPr>
            <p:ph type="title"/>
          </p:nvPr>
        </p:nvSpPr>
        <p:spPr/>
        <p:txBody>
          <a:bodyPr/>
          <a:lstStyle/>
          <a:p>
            <a:r>
              <a:rPr lang="en-IN" dirty="0"/>
              <a:t>Problems we are targeting</a:t>
            </a:r>
          </a:p>
        </p:txBody>
      </p:sp>
      <p:sp>
        <p:nvSpPr>
          <p:cNvPr id="3" name="Content Placeholder 2">
            <a:extLst>
              <a:ext uri="{FF2B5EF4-FFF2-40B4-BE49-F238E27FC236}">
                <a16:creationId xmlns:a16="http://schemas.microsoft.com/office/drawing/2014/main" id="{1A5BFA0A-C4E6-4549-AF6B-DDA440EBD8D2}"/>
              </a:ext>
            </a:extLst>
          </p:cNvPr>
          <p:cNvSpPr>
            <a:spLocks noGrp="1"/>
          </p:cNvSpPr>
          <p:nvPr>
            <p:ph idx="1"/>
          </p:nvPr>
        </p:nvSpPr>
        <p:spPr>
          <a:xfrm>
            <a:off x="1451580" y="2015732"/>
            <a:ext cx="7244746" cy="3450613"/>
          </a:xfrm>
        </p:spPr>
        <p:txBody>
          <a:bodyPr>
            <a:normAutofit/>
          </a:bodyPr>
          <a:lstStyle/>
          <a:p>
            <a:pPr marL="0" indent="0">
              <a:buNone/>
            </a:pPr>
            <a:r>
              <a:rPr lang="en-IN" sz="2200" dirty="0"/>
              <a:t>We are targeting three main problems, they are : </a:t>
            </a:r>
          </a:p>
          <a:p>
            <a:r>
              <a:rPr lang="en-IN" sz="2200" dirty="0"/>
              <a:t>Making creation of Pre-Event and Event websites easy . </a:t>
            </a:r>
          </a:p>
          <a:p>
            <a:r>
              <a:rPr lang="en-IN" sz="2200" dirty="0"/>
              <a:t> Creating an Online Community of Organisations and People. </a:t>
            </a:r>
          </a:p>
          <a:p>
            <a:r>
              <a:rPr lang="en-IN" sz="2200" dirty="0"/>
              <a:t>Making a Progressive Web Application which provides a Native Mobile Application experience.</a:t>
            </a:r>
          </a:p>
          <a:p>
            <a:r>
              <a:rPr lang="en-IN" sz="2200" dirty="0"/>
              <a:t>Using IONIC Framework to give our PWA a good UI.</a:t>
            </a:r>
          </a:p>
        </p:txBody>
      </p:sp>
      <p:pic>
        <p:nvPicPr>
          <p:cNvPr id="3074" name="Picture 2" descr="Image result for problem">
            <a:extLst>
              <a:ext uri="{FF2B5EF4-FFF2-40B4-BE49-F238E27FC236}">
                <a16:creationId xmlns:a16="http://schemas.microsoft.com/office/drawing/2014/main" id="{0B023507-8972-431E-95C3-63747923B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5325" y="2015732"/>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5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3074"/>
                                        </p:tgtEl>
                                        <p:attrNameLst>
                                          <p:attrName>style.visibility</p:attrName>
                                        </p:attrNameLst>
                                      </p:cBhvr>
                                      <p:to>
                                        <p:strVal val="visible"/>
                                      </p:to>
                                    </p:set>
                                    <p:anim calcmode="lin" valueType="num">
                                      <p:cBhvr>
                                        <p:cTn id="47" dur="1000" fill="hold"/>
                                        <p:tgtEl>
                                          <p:spTgt spid="3074"/>
                                        </p:tgtEl>
                                        <p:attrNameLst>
                                          <p:attrName>ppt_w</p:attrName>
                                        </p:attrNameLst>
                                      </p:cBhvr>
                                      <p:tavLst>
                                        <p:tav tm="0">
                                          <p:val>
                                            <p:fltVal val="0"/>
                                          </p:val>
                                        </p:tav>
                                        <p:tav tm="100000">
                                          <p:val>
                                            <p:strVal val="#ppt_w"/>
                                          </p:val>
                                        </p:tav>
                                      </p:tavLst>
                                    </p:anim>
                                    <p:anim calcmode="lin" valueType="num">
                                      <p:cBhvr>
                                        <p:cTn id="48" dur="1000" fill="hold"/>
                                        <p:tgtEl>
                                          <p:spTgt spid="3074"/>
                                        </p:tgtEl>
                                        <p:attrNameLst>
                                          <p:attrName>ppt_h</p:attrName>
                                        </p:attrNameLst>
                                      </p:cBhvr>
                                      <p:tavLst>
                                        <p:tav tm="0">
                                          <p:val>
                                            <p:fltVal val="0"/>
                                          </p:val>
                                        </p:tav>
                                        <p:tav tm="100000">
                                          <p:val>
                                            <p:strVal val="#ppt_h"/>
                                          </p:val>
                                        </p:tav>
                                      </p:tavLst>
                                    </p:anim>
                                    <p:anim calcmode="lin" valueType="num">
                                      <p:cBhvr>
                                        <p:cTn id="49" dur="1000" fill="hold"/>
                                        <p:tgtEl>
                                          <p:spTgt spid="3074"/>
                                        </p:tgtEl>
                                        <p:attrNameLst>
                                          <p:attrName>style.rotation</p:attrName>
                                        </p:attrNameLst>
                                      </p:cBhvr>
                                      <p:tavLst>
                                        <p:tav tm="0">
                                          <p:val>
                                            <p:fltVal val="90"/>
                                          </p:val>
                                        </p:tav>
                                        <p:tav tm="100000">
                                          <p:val>
                                            <p:fltVal val="0"/>
                                          </p:val>
                                        </p:tav>
                                      </p:tavLst>
                                    </p:anim>
                                    <p:animEffect transition="in" filter="fade">
                                      <p:cBhvr>
                                        <p:cTn id="50"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1596</TotalTime>
  <Words>1264</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 Antiqua</vt:lpstr>
      <vt:lpstr>Gill Sans MT</vt:lpstr>
      <vt:lpstr>Wingdings</vt:lpstr>
      <vt:lpstr>Gallery</vt:lpstr>
      <vt:lpstr>                              event web App creator</vt:lpstr>
      <vt:lpstr>Introduction </vt:lpstr>
      <vt:lpstr>Motivation</vt:lpstr>
      <vt:lpstr>Problems we discovered</vt:lpstr>
      <vt:lpstr>PowerPoint Presentation</vt:lpstr>
      <vt:lpstr>Why our product is NEEDED ?</vt:lpstr>
      <vt:lpstr>SOCial NETWORk Platforms vs Our Product (why our product is better ?)</vt:lpstr>
      <vt:lpstr>PowerPoint Presentation</vt:lpstr>
      <vt:lpstr>Problems we are targeting</vt:lpstr>
      <vt:lpstr>A. Event Marketing Timeline : </vt:lpstr>
      <vt:lpstr>PowerPoint Presentation</vt:lpstr>
      <vt:lpstr>B. Online Community Building :</vt:lpstr>
      <vt:lpstr>C. Progressive Web Application : </vt:lpstr>
      <vt:lpstr>Benefits of progressive web appication</vt:lpstr>
      <vt:lpstr>PowerPoint Presentation</vt:lpstr>
      <vt:lpstr>d.                           FRAMEWORK </vt:lpstr>
      <vt:lpstr>Advantages of ionic framework   </vt:lpstr>
      <vt:lpstr>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Nativity – progressive web                                  development application</dc:title>
  <dc:creator>Arjun Dhawan</dc:creator>
  <cp:lastModifiedBy>Arjun Dhawan</cp:lastModifiedBy>
  <cp:revision>46</cp:revision>
  <dcterms:created xsi:type="dcterms:W3CDTF">2018-02-09T08:43:00Z</dcterms:created>
  <dcterms:modified xsi:type="dcterms:W3CDTF">2018-02-10T18:32:42Z</dcterms:modified>
</cp:coreProperties>
</file>