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LbNBTHX74LEiZczkjGWoil2ao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ngati.com/blog/chatbots-sports-perfect-combina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gpt3 : gen pretrained transformers  | </a:t>
            </a:r>
            <a:r>
              <a:rPr lang="en-US" sz="1000">
                <a:solidFill>
                  <a:srgbClr val="171717"/>
                </a:solidFill>
                <a:highlight>
                  <a:srgbClr val="FFFFFF"/>
                </a:highlight>
                <a:latin typeface="Roboto"/>
                <a:ea typeface="Roboto"/>
                <a:cs typeface="Roboto"/>
                <a:sym typeface="Roboto"/>
              </a:rPr>
              <a:t>ChatGPT : variant of the GPT-3 model | sept 21 | </a:t>
            </a:r>
            <a:endParaRPr sz="1000">
              <a:solidFill>
                <a:srgbClr val="171717"/>
              </a:solidFill>
              <a:highlight>
                <a:srgbClr val="FFFFFF"/>
              </a:highlight>
              <a:latin typeface="Roboto"/>
              <a:ea typeface="Roboto"/>
              <a:cs typeface="Roboto"/>
              <a:sym typeface="Roboto"/>
            </a:endParaRPr>
          </a:p>
          <a:p>
            <a:pPr indent="0" lvl="0" marL="0" rtl="0" algn="l">
              <a:spcBef>
                <a:spcPts val="0"/>
              </a:spcBef>
              <a:spcAft>
                <a:spcPts val="0"/>
              </a:spcAft>
              <a:buNone/>
            </a:pPr>
            <a:r>
              <a:rPr lang="en-US" sz="1000">
                <a:solidFill>
                  <a:srgbClr val="171717"/>
                </a:solidFill>
                <a:highlight>
                  <a:srgbClr val="FFFFFF"/>
                </a:highlight>
                <a:latin typeface="Roboto"/>
                <a:ea typeface="Roboto"/>
                <a:cs typeface="Roboto"/>
                <a:sym typeface="Roboto"/>
              </a:rPr>
              <a:t>language model : given some history of </a:t>
            </a:r>
            <a:r>
              <a:rPr lang="en-US" sz="1000">
                <a:solidFill>
                  <a:srgbClr val="171717"/>
                </a:solidFill>
                <a:highlight>
                  <a:srgbClr val="FFFFFF"/>
                </a:highlight>
                <a:latin typeface="Roboto"/>
                <a:ea typeface="Roboto"/>
                <a:cs typeface="Roboto"/>
                <a:sym typeface="Roboto"/>
              </a:rPr>
              <a:t>observed</a:t>
            </a:r>
            <a:r>
              <a:rPr lang="en-US" sz="1000">
                <a:solidFill>
                  <a:srgbClr val="171717"/>
                </a:solidFill>
                <a:highlight>
                  <a:srgbClr val="FFFFFF"/>
                </a:highlight>
                <a:latin typeface="Roboto"/>
                <a:ea typeface="Roboto"/>
                <a:cs typeface="Roboto"/>
                <a:sym typeface="Roboto"/>
              </a:rPr>
              <a:t> var | predict the next var </a:t>
            </a:r>
            <a:endParaRPr sz="1000">
              <a:solidFill>
                <a:srgbClr val="171717"/>
              </a:solidFill>
              <a:highlight>
                <a:srgbClr val="FFFFFF"/>
              </a:highlight>
              <a:latin typeface="Roboto"/>
              <a:ea typeface="Roboto"/>
              <a:cs typeface="Roboto"/>
              <a:sym typeface="Roboto"/>
            </a:endParaRPr>
          </a:p>
          <a:p>
            <a:pPr indent="0" lvl="0" marL="0" rtl="0" algn="l">
              <a:spcBef>
                <a:spcPts val="0"/>
              </a:spcBef>
              <a:spcAft>
                <a:spcPts val="0"/>
              </a:spcAft>
              <a:buNone/>
            </a:pPr>
            <a:r>
              <a:rPr lang="en-US" sz="1000">
                <a:solidFill>
                  <a:srgbClr val="171717"/>
                </a:solidFill>
                <a:highlight>
                  <a:srgbClr val="FFFFFF"/>
                </a:highlight>
                <a:latin typeface="Roboto"/>
                <a:ea typeface="Roboto"/>
                <a:cs typeface="Roboto"/>
                <a:sym typeface="Roboto"/>
              </a:rPr>
              <a:t>fluent : consistent | coherent answers</a:t>
            </a:r>
            <a:endParaRPr sz="1000">
              <a:solidFill>
                <a:srgbClr val="171717"/>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333333"/>
              </a:buClr>
              <a:buSzPts val="1000"/>
              <a:buFont typeface="Roboto"/>
              <a:buChar char="●"/>
            </a:pPr>
            <a:r>
              <a:rPr lang="en-US" sz="1000">
                <a:solidFill>
                  <a:srgbClr val="333333"/>
                </a:solidFill>
                <a:latin typeface="Roboto"/>
                <a:ea typeface="Roboto"/>
                <a:cs typeface="Roboto"/>
                <a:sym typeface="Roboto"/>
              </a:rPr>
              <a:t>ChatGPT can be fine-tuned on specific conversational tasks such as language understanding, text generation and text summarization ChatGPT is available through OpenAI’s API, which allows developers to easily integrate it into their applications.</a:t>
            </a:r>
            <a:endParaRPr sz="1000">
              <a:solidFill>
                <a:srgbClr val="171717"/>
              </a:solidFill>
              <a:highlight>
                <a:srgbClr val="FFFFFF"/>
              </a:highlight>
              <a:latin typeface="Roboto"/>
              <a:ea typeface="Roboto"/>
              <a:cs typeface="Roboto"/>
              <a:sym typeface="Roboto"/>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169b3d66d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169b3d66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t>generative pretraining</a:t>
            </a:r>
            <a:endParaRPr sz="1500"/>
          </a:p>
          <a:p>
            <a:pPr indent="0" lvl="0" marL="0" rtl="0" algn="l">
              <a:spcBef>
                <a:spcPts val="0"/>
              </a:spcBef>
              <a:spcAft>
                <a:spcPts val="0"/>
              </a:spcAft>
              <a:buNone/>
            </a:pPr>
            <a:r>
              <a:rPr lang="en-US" sz="1500"/>
              <a:t>supervised fine tuning</a:t>
            </a:r>
            <a:endParaRPr sz="1500"/>
          </a:p>
          <a:p>
            <a:pPr indent="0" lvl="0" marL="0" rtl="0" algn="l">
              <a:spcBef>
                <a:spcPts val="0"/>
              </a:spcBef>
              <a:spcAft>
                <a:spcPts val="0"/>
              </a:spcAft>
              <a:buNone/>
            </a:pPr>
            <a:r>
              <a:rPr lang="en-US" sz="1500"/>
              <a:t>rlhf</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169b3d5e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169b3d5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222222"/>
                </a:solidFill>
                <a:highlight>
                  <a:srgbClr val="FFFFFF"/>
                </a:highlight>
                <a:latin typeface="Verdana"/>
                <a:ea typeface="Verdana"/>
                <a:cs typeface="Verdana"/>
                <a:sym typeface="Verdana"/>
              </a:rPr>
              <a:t>RLHF systems rely on a combination of automated and human-provided reward signals. </a:t>
            </a:r>
            <a:endParaRPr sz="13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rPr lang="en-US" sz="1350">
                <a:solidFill>
                  <a:srgbClr val="222222"/>
                </a:solidFill>
                <a:highlight>
                  <a:srgbClr val="FFFFFF"/>
                </a:highlight>
                <a:latin typeface="Verdana"/>
                <a:ea typeface="Verdana"/>
                <a:cs typeface="Verdana"/>
                <a:sym typeface="Verdana"/>
              </a:rPr>
              <a:t>rl : conditioned to current state | take axn | optimal soln</a:t>
            </a:r>
            <a:endParaRPr sz="13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rPr lang="en-US" sz="1350">
                <a:solidFill>
                  <a:srgbClr val="222222"/>
                </a:solidFill>
                <a:highlight>
                  <a:srgbClr val="FFFFFF"/>
                </a:highlight>
                <a:latin typeface="Verdana"/>
                <a:ea typeface="Verdana"/>
                <a:cs typeface="Verdana"/>
                <a:sym typeface="Verdana"/>
              </a:rPr>
              <a:t>human : alignment problem | conversation direction | tree</a:t>
            </a:r>
            <a:endParaRPr sz="1350">
              <a:solidFill>
                <a:srgbClr val="222222"/>
              </a:solidFill>
              <a:highlight>
                <a:srgbClr val="FFFFFF"/>
              </a:highlight>
              <a:latin typeface="Verdana"/>
              <a:ea typeface="Verdana"/>
              <a:cs typeface="Verdana"/>
              <a:sym typeface="Verdan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169b3d66d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0169b3d66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169b3d66d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169b3d66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169b3d66d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169b3d66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4a620b5c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4a620b5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4a620b5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4a620b5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169b3d66d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169b3d66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41300" marR="241300" rtl="0" algn="l">
              <a:lnSpc>
                <a:spcPct val="115000"/>
              </a:lnSpc>
              <a:spcBef>
                <a:spcPts val="0"/>
              </a:spcBef>
              <a:spcAft>
                <a:spcPts val="0"/>
              </a:spcAft>
              <a:buClr>
                <a:schemeClr val="dk1"/>
              </a:buClr>
              <a:buSzPts val="1100"/>
              <a:buFont typeface="Arial"/>
              <a:buNone/>
            </a:pPr>
            <a:r>
              <a:rPr lang="en-US" sz="1200">
                <a:solidFill>
                  <a:srgbClr val="3B3F47"/>
                </a:solidFill>
              </a:rPr>
              <a:t>Simple - </a:t>
            </a:r>
            <a:r>
              <a:rPr lang="en-US" sz="1200">
                <a:solidFill>
                  <a:srgbClr val="3B3F47"/>
                </a:solidFill>
              </a:rPr>
              <a:t>Example: Ordering Pizza</a:t>
            </a:r>
            <a:endParaRPr sz="1200">
              <a:solidFill>
                <a:srgbClr val="3B3F47"/>
              </a:solidFill>
            </a:endParaRPr>
          </a:p>
          <a:p>
            <a:pPr indent="0" lvl="0" marL="241300" marR="241300" rtl="0" algn="l">
              <a:lnSpc>
                <a:spcPct val="115000"/>
              </a:lnSpc>
              <a:spcBef>
                <a:spcPts val="800"/>
              </a:spcBef>
              <a:spcAft>
                <a:spcPts val="0"/>
              </a:spcAft>
              <a:buClr>
                <a:schemeClr val="dk1"/>
              </a:buClr>
              <a:buSzPts val="1100"/>
              <a:buFont typeface="Arial"/>
              <a:buNone/>
            </a:pPr>
            <a:r>
              <a:rPr lang="en-US" sz="1200">
                <a:solidFill>
                  <a:srgbClr val="3B3F47"/>
                </a:solidFill>
              </a:rPr>
              <a:t>When a customer interacts with a chatbot to order pizza, the flow of the conversation is set. Just like an operator asks for your order over the phone, the chatbot will pose the questions in the same way. Starting from the size of the pizza, to the crust, toppings and amount of cheese. It will then request the address and payment method. The steps are logical and only requires the customer to click through to complete their order.</a:t>
            </a:r>
            <a:endParaRPr>
              <a:solidFill>
                <a:schemeClr val="dk1"/>
              </a:solidFill>
            </a:endParaRPr>
          </a:p>
          <a:p>
            <a:pPr indent="0" lvl="0" marL="241300" marR="241300" rtl="0" algn="l">
              <a:lnSpc>
                <a:spcPct val="115000"/>
              </a:lnSpc>
              <a:spcBef>
                <a:spcPts val="800"/>
              </a:spcBef>
              <a:spcAft>
                <a:spcPts val="0"/>
              </a:spcAft>
              <a:buClr>
                <a:schemeClr val="dk1"/>
              </a:buClr>
              <a:buSzPts val="1100"/>
              <a:buFont typeface="Arial"/>
              <a:buNone/>
            </a:pPr>
            <a:r>
              <a:rPr lang="en-US" sz="1200">
                <a:solidFill>
                  <a:srgbClr val="3B3F47"/>
                </a:solidFill>
              </a:rPr>
              <a:t> </a:t>
            </a:r>
            <a:endParaRPr sz="1200">
              <a:solidFill>
                <a:srgbClr val="3B3F47"/>
              </a:solidFill>
            </a:endParaRPr>
          </a:p>
          <a:p>
            <a:pPr indent="0" lvl="0" marL="241300" marR="241300" rtl="0" algn="l">
              <a:lnSpc>
                <a:spcPct val="115000"/>
              </a:lnSpc>
              <a:spcBef>
                <a:spcPts val="800"/>
              </a:spcBef>
              <a:spcAft>
                <a:spcPts val="0"/>
              </a:spcAft>
              <a:buClr>
                <a:schemeClr val="dk1"/>
              </a:buClr>
              <a:buSzPts val="1100"/>
              <a:buFont typeface="Arial"/>
              <a:buNone/>
            </a:pPr>
            <a:r>
              <a:rPr lang="en-US" sz="1200">
                <a:solidFill>
                  <a:srgbClr val="3B3F47"/>
                </a:solidFill>
              </a:rPr>
              <a:t>Smart - Example: Virtual Assistants</a:t>
            </a:r>
            <a:endParaRPr sz="1200">
              <a:solidFill>
                <a:srgbClr val="3B3F47"/>
              </a:solidFill>
            </a:endParaRPr>
          </a:p>
          <a:p>
            <a:pPr indent="0" lvl="0" marL="241300" marR="241300" rtl="0" algn="l">
              <a:lnSpc>
                <a:spcPct val="115000"/>
              </a:lnSpc>
              <a:spcBef>
                <a:spcPts val="800"/>
              </a:spcBef>
              <a:spcAft>
                <a:spcPts val="0"/>
              </a:spcAft>
              <a:buNone/>
            </a:pPr>
            <a:r>
              <a:rPr lang="en-US" sz="1200">
                <a:solidFill>
                  <a:srgbClr val="3B3F47"/>
                </a:solidFill>
              </a:rPr>
              <a:t>Virtual assistants are a modified version of smart chatbots. Siri, for instance, learns from every human interaction. It can also engage in small talk which is an added benefit of smart chatbots. While smart chatbots are trained to give the most relevant response with the help of an open domain resource, they learn best by collecting information in real-time. Note that companies are yet to build a bot to the extent to which virtual assistants work because it requires massive data. But theoretically, smart chatbots would work like virtual assistants within web apps. </a:t>
            </a:r>
            <a:endParaRPr sz="1200">
              <a:solidFill>
                <a:srgbClr val="3B3F47"/>
              </a:solidFill>
            </a:endParaRPr>
          </a:p>
          <a:p>
            <a:pPr indent="0" lvl="0" marL="241300" marR="241300" rtl="0" algn="l">
              <a:lnSpc>
                <a:spcPct val="115000"/>
              </a:lnSpc>
              <a:spcBef>
                <a:spcPts val="800"/>
              </a:spcBef>
              <a:spcAft>
                <a:spcPts val="0"/>
              </a:spcAft>
              <a:buNone/>
            </a:pPr>
            <a:r>
              <a:rPr lang="en-US" sz="1200">
                <a:solidFill>
                  <a:srgbClr val="3B3F47"/>
                </a:solidFill>
              </a:rPr>
              <a:t>Hybrid - Example: Medical Diagnosis</a:t>
            </a:r>
            <a:endParaRPr sz="1200">
              <a:solidFill>
                <a:srgbClr val="3B3F47"/>
              </a:solidFill>
            </a:endParaRPr>
          </a:p>
          <a:p>
            <a:pPr indent="0" lvl="0" marL="241300" marR="241300" rtl="0" algn="l">
              <a:lnSpc>
                <a:spcPct val="115000"/>
              </a:lnSpc>
              <a:spcBef>
                <a:spcPts val="800"/>
              </a:spcBef>
              <a:spcAft>
                <a:spcPts val="0"/>
              </a:spcAft>
              <a:buNone/>
            </a:pPr>
            <a:r>
              <a:rPr lang="en-US" sz="1200">
                <a:solidFill>
                  <a:srgbClr val="3B3F47"/>
                </a:solidFill>
              </a:rPr>
              <a:t>Chatbots that help with a medical diagnosis combine the capabilities of both simple and smart chatbots. Visitors will be able to voice their health-related questions and the bot can narrow down possible conditions by asking for symptoms in a rule-based format. Visitors will be able to go back and forth, choose different options and give more details until the bot narrows down on their condition and prescribes remedies for the same.</a:t>
            </a:r>
            <a:endParaRPr sz="2800">
              <a:solidFill>
                <a:schemeClr val="dk1"/>
              </a:solidFill>
              <a:latin typeface="Calibri"/>
              <a:ea typeface="Calibri"/>
              <a:cs typeface="Calibri"/>
              <a:sym typeface="Calibri"/>
            </a:endParaRPr>
          </a:p>
          <a:p>
            <a:pPr indent="0" lvl="0" marL="0" rtl="0" algn="l">
              <a:spcBef>
                <a:spcPts val="800"/>
              </a:spcBef>
              <a:spcAft>
                <a:spcPts val="0"/>
              </a:spcAft>
              <a:buNone/>
            </a:pPr>
            <a:r>
              <a:t/>
            </a:r>
            <a:endParaRPr>
              <a:solidFill>
                <a:schemeClr val="dk1"/>
              </a:solidFill>
            </a:endParaRPr>
          </a:p>
          <a:p>
            <a:pPr indent="0" lvl="0" marL="241300" marR="241300" rtl="0" algn="l">
              <a:lnSpc>
                <a:spcPct val="115000"/>
              </a:lnSpc>
              <a:spcBef>
                <a:spcPts val="800"/>
              </a:spcBef>
              <a:spcAft>
                <a:spcPts val="0"/>
              </a:spcAft>
              <a:buClr>
                <a:schemeClr val="dk1"/>
              </a:buClr>
              <a:buSzPts val="1100"/>
              <a:buFont typeface="Arial"/>
              <a:buNone/>
            </a:pPr>
            <a:r>
              <a:t/>
            </a:r>
            <a:endParaRPr sz="1200">
              <a:solidFill>
                <a:srgbClr val="3B3F47"/>
              </a:solidFill>
            </a:endParaRPr>
          </a:p>
          <a:p>
            <a:pPr indent="0" lvl="0" marL="0" rtl="0" algn="l">
              <a:spcBef>
                <a:spcPts val="800"/>
              </a:spcBef>
              <a:spcAft>
                <a:spcPts val="0"/>
              </a:spcAft>
              <a:buNone/>
            </a:pPr>
            <a:r>
              <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eliza: psychotherapist, pairs with scripted responses</a:t>
            </a:r>
            <a:endParaRPr/>
          </a:p>
          <a:p>
            <a:pPr indent="0" lvl="0" marL="0" rtl="0" algn="l">
              <a:spcBef>
                <a:spcPts val="0"/>
              </a:spcBef>
              <a:spcAft>
                <a:spcPts val="0"/>
              </a:spcAft>
              <a:buNone/>
            </a:pPr>
            <a:r>
              <a:rPr lang="en-US"/>
              <a:t>parry: patient suffering from paranoid schizophrenia. Had a conversation with eliza using ARPANET</a:t>
            </a:r>
            <a:endParaRPr/>
          </a:p>
          <a:p>
            <a:pPr indent="0" lvl="0" marL="0" rtl="0" algn="l">
              <a:spcBef>
                <a:spcPts val="0"/>
              </a:spcBef>
              <a:spcAft>
                <a:spcPts val="0"/>
              </a:spcAft>
              <a:buNone/>
            </a:pPr>
            <a:r>
              <a:rPr lang="en-US"/>
              <a:t>jabberwacky: </a:t>
            </a:r>
            <a:r>
              <a:rPr lang="en-US">
                <a:solidFill>
                  <a:schemeClr val="dk1"/>
                </a:solidFill>
                <a:highlight>
                  <a:srgbClr val="FFFFFF"/>
                </a:highlight>
              </a:rPr>
              <a:t>contextual pattern matching. It was an entertainer/companion.</a:t>
            </a:r>
            <a:endParaRPr>
              <a:solidFill>
                <a:schemeClr val="dk1"/>
              </a:solidFill>
              <a:highlight>
                <a:srgbClr val="FFFFFF"/>
              </a:highlight>
            </a:endParaRPr>
          </a:p>
          <a:p>
            <a:pPr indent="0" lvl="0" marL="0" rtl="0" algn="l">
              <a:spcBef>
                <a:spcPts val="0"/>
              </a:spcBef>
              <a:spcAft>
                <a:spcPts val="0"/>
              </a:spcAft>
              <a:buNone/>
            </a:pPr>
            <a:r>
              <a:rPr lang="en-US">
                <a:solidFill>
                  <a:schemeClr val="dk1"/>
                </a:solidFill>
                <a:highlight>
                  <a:srgbClr val="FFFFFF"/>
                </a:highlight>
              </a:rPr>
              <a:t>dr sbaitso: created for msdos. Voice operated chat program</a:t>
            </a:r>
            <a:endParaRPr>
              <a:solidFill>
                <a:schemeClr val="dk1"/>
              </a:solidFill>
              <a:highlight>
                <a:srgbClr val="FFFFFF"/>
              </a:highlight>
            </a:endParaRPr>
          </a:p>
          <a:p>
            <a:pPr indent="0" lvl="0" marL="0" rtl="0" algn="l">
              <a:spcBef>
                <a:spcPts val="0"/>
              </a:spcBef>
              <a:spcAft>
                <a:spcPts val="0"/>
              </a:spcAft>
              <a:buNone/>
            </a:pPr>
            <a:r>
              <a:rPr lang="en-US">
                <a:solidFill>
                  <a:schemeClr val="dk1"/>
                </a:solidFill>
                <a:highlight>
                  <a:srgbClr val="FFFFFF"/>
                </a:highlight>
              </a:rPr>
              <a:t>ALICE: heuristic pattern matching.</a:t>
            </a:r>
            <a:endParaRPr>
              <a:solidFill>
                <a:schemeClr val="dk1"/>
              </a:solidFill>
              <a:highlight>
                <a:srgbClr val="FFFFFF"/>
              </a:highlight>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169b3d66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Smarterchild - </a:t>
            </a:r>
            <a:r>
              <a:rPr lang="en-US">
                <a:solidFill>
                  <a:schemeClr val="dk1"/>
                </a:solidFill>
                <a:highlight>
                  <a:srgbClr val="FFFFFF"/>
                </a:highlight>
              </a:rPr>
              <a:t>AOL IM and MSN Messenger. holding a conversation, stock quotes and </a:t>
            </a:r>
            <a:r>
              <a:rPr lang="en-US">
                <a:solidFill>
                  <a:schemeClr val="dk1"/>
                </a:solidFill>
                <a:highlight>
                  <a:srgbClr val="FFFFFF"/>
                </a:highlight>
                <a:uFill>
                  <a:noFill/>
                </a:uFill>
                <a:hlinkClick r:id="rId2">
                  <a:extLst>
                    <a:ext uri="{A12FA001-AC4F-418D-AE19-62706E023703}">
                      <ahyp:hlinkClr val="tx"/>
                    </a:ext>
                  </a:extLst>
                </a:hlinkClick>
              </a:rPr>
              <a:t>sports scores</a:t>
            </a:r>
            <a:r>
              <a:rPr lang="en-US">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rPr lang="en-US">
                <a:solidFill>
                  <a:schemeClr val="dk1"/>
                </a:solidFill>
                <a:highlight>
                  <a:srgbClr val="FFFFFF"/>
                </a:highlight>
              </a:rPr>
              <a:t>WATSON - IBM. Competed on tv show jeopardy! and beat two of the former champions</a:t>
            </a:r>
            <a:endParaRPr>
              <a:solidFill>
                <a:schemeClr val="dk1"/>
              </a:solidFill>
              <a:highlight>
                <a:srgbClr val="FFFFFF"/>
              </a:highlight>
            </a:endParaRPr>
          </a:p>
          <a:p>
            <a:pPr indent="0" lvl="0" marL="0" rtl="0" algn="l">
              <a:spcBef>
                <a:spcPts val="0"/>
              </a:spcBef>
              <a:spcAft>
                <a:spcPts val="0"/>
              </a:spcAft>
              <a:buNone/>
            </a:pPr>
            <a:r>
              <a:rPr lang="en-US">
                <a:solidFill>
                  <a:schemeClr val="dk1"/>
                </a:solidFill>
                <a:highlight>
                  <a:srgbClr val="FFFFFF"/>
                </a:highlight>
              </a:rPr>
              <a:t>virtual assistants - place calls, set reminders, looking up on the web, voice </a:t>
            </a:r>
            <a:r>
              <a:rPr lang="en-US">
                <a:solidFill>
                  <a:schemeClr val="dk1"/>
                </a:solidFill>
                <a:highlight>
                  <a:srgbClr val="FFFFFF"/>
                </a:highlight>
              </a:rPr>
              <a:t>inputs</a:t>
            </a:r>
            <a:r>
              <a:rPr lang="en-US">
                <a:solidFill>
                  <a:schemeClr val="dk1"/>
                </a:solidFill>
                <a:highlight>
                  <a:srgbClr val="FFFFFF"/>
                </a:highlight>
              </a:rPr>
              <a:t> and replies</a:t>
            </a:r>
            <a:endParaRPr>
              <a:solidFill>
                <a:schemeClr val="dk1"/>
              </a:solidFill>
              <a:highlight>
                <a:srgbClr val="FFFFFF"/>
              </a:highlight>
            </a:endParaRPr>
          </a:p>
          <a:p>
            <a:pPr indent="0" lvl="0" marL="0" rtl="0" algn="l">
              <a:spcBef>
                <a:spcPts val="0"/>
              </a:spcBef>
              <a:spcAft>
                <a:spcPts val="0"/>
              </a:spcAft>
              <a:buNone/>
            </a:pPr>
            <a:r>
              <a:rPr lang="en-US">
                <a:solidFill>
                  <a:schemeClr val="dk1"/>
                </a:solidFill>
                <a:highlight>
                  <a:srgbClr val="FFFFFF"/>
                </a:highlight>
              </a:rPr>
              <a:t>message platforms - whatsapp, fb, kik allow bots</a:t>
            </a:r>
            <a:endParaRPr>
              <a:solidFill>
                <a:schemeClr val="dk1"/>
              </a:solidFill>
              <a:highlight>
                <a:srgbClr val="FFFFFF"/>
              </a:highlight>
            </a:endParaRPr>
          </a:p>
        </p:txBody>
      </p:sp>
      <p:sp>
        <p:nvSpPr>
          <p:cNvPr id="124" name="Google Shape;124;g20169b3d66d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4a620b5c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4a620b5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169b3d66d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169b3d66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523"/>
              <a:buFont typeface="Arial"/>
              <a:buNone/>
            </a:pPr>
            <a:r>
              <a:rPr lang="en-US" sz="1430">
                <a:solidFill>
                  <a:schemeClr val="dk1"/>
                </a:solidFill>
                <a:latin typeface="Calibri"/>
                <a:ea typeface="Calibri"/>
                <a:cs typeface="Calibri"/>
                <a:sym typeface="Calibri"/>
              </a:rPr>
              <a:t>Natural Language Processing (NLP) capabilities: Trained on a large corpus of text and can understand and respond to human language in a natural and conversational manner.</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rPr lang="en-US" sz="1430">
                <a:solidFill>
                  <a:schemeClr val="dk1"/>
                </a:solidFill>
                <a:latin typeface="Calibri"/>
                <a:ea typeface="Calibri"/>
                <a:cs typeface="Calibri"/>
                <a:sym typeface="Calibri"/>
              </a:rPr>
              <a:t>Question Answering: Capable of answering a wide range of questions, both factual and opinion-based, across a variety of topics.</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rPr lang="en-US" sz="1430">
                <a:solidFill>
                  <a:schemeClr val="dk1"/>
                </a:solidFill>
                <a:latin typeface="Calibri"/>
                <a:ea typeface="Calibri"/>
                <a:cs typeface="Calibri"/>
                <a:sym typeface="Calibri"/>
              </a:rPr>
              <a:t>Text Generation: Can generate text in various styles and formats, such as writing coherent responses, composing stories, or summarizing information.</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rPr lang="en-US" sz="1430">
                <a:solidFill>
                  <a:schemeClr val="dk1"/>
                </a:solidFill>
                <a:latin typeface="Calibri"/>
                <a:ea typeface="Calibri"/>
                <a:cs typeface="Calibri"/>
                <a:sym typeface="Calibri"/>
              </a:rPr>
              <a:t>Language Translation: Can translate text from one language to another, although this may not always be accurate or idiomatic.</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rPr lang="en-US" sz="1430">
                <a:solidFill>
                  <a:schemeClr val="dk1"/>
                </a:solidFill>
                <a:latin typeface="Calibri"/>
                <a:ea typeface="Calibri"/>
                <a:cs typeface="Calibri"/>
                <a:sym typeface="Calibri"/>
              </a:rPr>
              <a:t>Sentiment Analysis: Can identify the sentiment expressed in a given text, such as determining if it is positive, negative, or neutral.</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rPr lang="en-US" sz="1430">
                <a:solidFill>
                  <a:schemeClr val="dk1"/>
                </a:solidFill>
                <a:latin typeface="Calibri"/>
                <a:ea typeface="Calibri"/>
                <a:cs typeface="Calibri"/>
                <a:sym typeface="Calibri"/>
              </a:rPr>
              <a:t>Context Awareness: Trained to understand context and respond accordingly, which enables me to have a more human-like conversation.</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rPr lang="en-US" sz="1430">
                <a:solidFill>
                  <a:schemeClr val="dk1"/>
                </a:solidFill>
                <a:latin typeface="Calibri"/>
                <a:ea typeface="Calibri"/>
                <a:cs typeface="Calibri"/>
                <a:sym typeface="Calibri"/>
              </a:rPr>
              <a:t>Customizable: OpenAI offers API services which allow developers to fine-tune my capabilities and incorporate them into their applications.</a:t>
            </a:r>
            <a:endParaRPr sz="143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523"/>
              <a:buFont typeface="Arial"/>
              <a:buNone/>
            </a:pPr>
            <a:r>
              <a:t/>
            </a:r>
            <a:endParaRPr sz="143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169b3d66d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169b3d66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305" y="0"/>
            <a:ext cx="12191695"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86" name="Google Shape;86;p1"/>
          <p:cNvGrpSpPr/>
          <p:nvPr/>
        </p:nvGrpSpPr>
        <p:grpSpPr>
          <a:xfrm>
            <a:off x="1303402" y="3985"/>
            <a:ext cx="9772765" cy="6858000"/>
            <a:chOff x="1303402" y="3985"/>
            <a:chExt cx="9772765" cy="6858000"/>
          </a:xfrm>
        </p:grpSpPr>
        <p:sp>
          <p:nvSpPr>
            <p:cNvPr id="87" name="Google Shape;87;p1"/>
            <p:cNvSpPr/>
            <p:nvPr/>
          </p:nvSpPr>
          <p:spPr>
            <a:xfrm>
              <a:off x="1560551" y="3985"/>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1659468" y="3985"/>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1648217" y="3985"/>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1629061" y="3985"/>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a:off x="1303402" y="3985"/>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alpha val="5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a:off x="1318434" y="3985"/>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1308320" y="3985"/>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alpha val="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4" name="Google Shape;94;p1"/>
          <p:cNvSpPr txBox="1"/>
          <p:nvPr>
            <p:ph type="ctrTitle"/>
          </p:nvPr>
        </p:nvSpPr>
        <p:spPr>
          <a:xfrm>
            <a:off x="2854388" y="2667449"/>
            <a:ext cx="6670800" cy="1523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200"/>
              <a:buFont typeface="Calibri"/>
              <a:buNone/>
            </a:pPr>
            <a:r>
              <a:rPr lang="en-US" sz="8800">
                <a:solidFill>
                  <a:schemeClr val="dk2"/>
                </a:solidFill>
              </a:rPr>
              <a:t>ChatGPT</a:t>
            </a:r>
            <a:endParaRPr sz="9600"/>
          </a:p>
        </p:txBody>
      </p:sp>
      <p:sp>
        <p:nvSpPr>
          <p:cNvPr id="95" name="Google Shape;95;p1"/>
          <p:cNvSpPr txBox="1"/>
          <p:nvPr>
            <p:ph idx="1" type="subTitle"/>
          </p:nvPr>
        </p:nvSpPr>
        <p:spPr>
          <a:xfrm>
            <a:off x="4507400" y="5338875"/>
            <a:ext cx="3364800" cy="15231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2200">
                <a:solidFill>
                  <a:schemeClr val="dk2"/>
                </a:solidFill>
              </a:rPr>
              <a:t>Abbas Mirza</a:t>
            </a:r>
            <a:endParaRPr sz="2200">
              <a:solidFill>
                <a:schemeClr val="dk2"/>
              </a:solidFill>
            </a:endParaRPr>
          </a:p>
          <a:p>
            <a:pPr indent="0" lvl="0" marL="0" rtl="0" algn="ctr">
              <a:lnSpc>
                <a:spcPct val="90000"/>
              </a:lnSpc>
              <a:spcBef>
                <a:spcPts val="0"/>
              </a:spcBef>
              <a:spcAft>
                <a:spcPts val="0"/>
              </a:spcAft>
              <a:buClr>
                <a:schemeClr val="dk1"/>
              </a:buClr>
              <a:buSzPts val="2400"/>
              <a:buNone/>
            </a:pPr>
            <a:r>
              <a:rPr lang="en-US" sz="2200">
                <a:solidFill>
                  <a:schemeClr val="dk2"/>
                </a:solidFill>
              </a:rPr>
              <a:t>Dayeem Parkar</a:t>
            </a:r>
            <a:endParaRPr sz="2200">
              <a:solidFill>
                <a:schemeClr val="dk2"/>
              </a:solidFill>
            </a:endParaRPr>
          </a:p>
          <a:p>
            <a:pPr indent="0" lvl="0" marL="0" rtl="0" algn="ctr">
              <a:lnSpc>
                <a:spcPct val="90000"/>
              </a:lnSpc>
              <a:spcBef>
                <a:spcPts val="0"/>
              </a:spcBef>
              <a:spcAft>
                <a:spcPts val="0"/>
              </a:spcAft>
              <a:buClr>
                <a:schemeClr val="dk1"/>
              </a:buClr>
              <a:buSzPts val="2400"/>
              <a:buNone/>
            </a:pPr>
            <a:r>
              <a:rPr lang="en-US" sz="2200">
                <a:solidFill>
                  <a:schemeClr val="dk2"/>
                </a:solidFill>
              </a:rPr>
              <a:t>Sneha Thevarpiran</a:t>
            </a:r>
            <a:endParaRPr sz="2200">
              <a:solidFill>
                <a:schemeClr val="dk2"/>
              </a:solidFill>
            </a:endParaRPr>
          </a:p>
          <a:p>
            <a:pPr indent="0" lvl="0" marL="0" rtl="0" algn="ctr">
              <a:lnSpc>
                <a:spcPct val="90000"/>
              </a:lnSpc>
              <a:spcBef>
                <a:spcPts val="0"/>
              </a:spcBef>
              <a:spcAft>
                <a:spcPts val="0"/>
              </a:spcAft>
              <a:buClr>
                <a:schemeClr val="dk1"/>
              </a:buClr>
              <a:buSzPts val="2400"/>
              <a:buNone/>
            </a:pPr>
            <a:r>
              <a:rPr lang="en-US" sz="2200">
                <a:solidFill>
                  <a:schemeClr val="dk2"/>
                </a:solidFill>
              </a:rPr>
              <a:t>Tanuj Das</a:t>
            </a:r>
            <a:endParaRPr sz="2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a:t>
            </a:r>
            <a:endParaRPr/>
          </a:p>
        </p:txBody>
      </p:sp>
      <p:sp>
        <p:nvSpPr>
          <p:cNvPr id="152" name="Google Shape;15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sz="3300"/>
          </a:p>
          <a:p>
            <a:pPr indent="-406400" lvl="0" marL="457200" rtl="0" algn="l">
              <a:lnSpc>
                <a:spcPct val="115000"/>
              </a:lnSpc>
              <a:spcBef>
                <a:spcPts val="0"/>
              </a:spcBef>
              <a:spcAft>
                <a:spcPts val="0"/>
              </a:spcAft>
              <a:buClr>
                <a:srgbClr val="333333"/>
              </a:buClr>
              <a:buSzPts val="2800"/>
              <a:buFont typeface="Calibri"/>
              <a:buChar char="●"/>
            </a:pPr>
            <a:r>
              <a:rPr lang="en-US">
                <a:solidFill>
                  <a:srgbClr val="333333"/>
                </a:solidFill>
              </a:rPr>
              <a:t>GPT-3 and ChatGPT</a:t>
            </a:r>
            <a:endParaRPr>
              <a:solidFill>
                <a:srgbClr val="333333"/>
              </a:solidFill>
            </a:endParaRPr>
          </a:p>
          <a:p>
            <a:pPr indent="-406400" lvl="0" marL="457200" rtl="0" algn="l">
              <a:lnSpc>
                <a:spcPct val="115000"/>
              </a:lnSpc>
              <a:spcBef>
                <a:spcPts val="0"/>
              </a:spcBef>
              <a:spcAft>
                <a:spcPts val="0"/>
              </a:spcAft>
              <a:buClr>
                <a:srgbClr val="333333"/>
              </a:buClr>
              <a:buSzPts val="2800"/>
              <a:buFont typeface="Calibri"/>
              <a:buChar char="●"/>
            </a:pPr>
            <a:r>
              <a:rPr lang="en-US">
                <a:solidFill>
                  <a:srgbClr val="333333"/>
                </a:solidFill>
              </a:rPr>
              <a:t>Fine-tuning</a:t>
            </a:r>
            <a:endParaRPr>
              <a:solidFill>
                <a:srgbClr val="333333"/>
              </a:solidFill>
            </a:endParaRPr>
          </a:p>
          <a:p>
            <a:pPr indent="-406400" lvl="0" marL="457200" rtl="0" algn="l">
              <a:lnSpc>
                <a:spcPct val="115000"/>
              </a:lnSpc>
              <a:spcBef>
                <a:spcPts val="0"/>
              </a:spcBef>
              <a:spcAft>
                <a:spcPts val="0"/>
              </a:spcAft>
              <a:buClr>
                <a:srgbClr val="333333"/>
              </a:buClr>
              <a:buSzPts val="2800"/>
              <a:buFont typeface="Calibri"/>
              <a:buChar char="●"/>
            </a:pPr>
            <a:r>
              <a:rPr lang="en-US">
                <a:solidFill>
                  <a:srgbClr val="333333"/>
                </a:solidFill>
              </a:rPr>
              <a:t>Converses fluently</a:t>
            </a:r>
            <a:endParaRPr>
              <a:solidFill>
                <a:srgbClr val="333333"/>
              </a:solidFill>
            </a:endParaRPr>
          </a:p>
          <a:p>
            <a:pPr indent="-406400" lvl="0" marL="457200" rtl="0" algn="l">
              <a:lnSpc>
                <a:spcPct val="115000"/>
              </a:lnSpc>
              <a:spcBef>
                <a:spcPts val="0"/>
              </a:spcBef>
              <a:spcAft>
                <a:spcPts val="0"/>
              </a:spcAft>
              <a:buClr>
                <a:srgbClr val="333333"/>
              </a:buClr>
              <a:buSzPts val="2800"/>
              <a:buFont typeface="Calibri"/>
              <a:buChar char="●"/>
            </a:pPr>
            <a:r>
              <a:rPr lang="en-US">
                <a:solidFill>
                  <a:srgbClr val="333333"/>
                </a:solidFill>
              </a:rPr>
              <a:t>OpenAI’s API</a:t>
            </a:r>
            <a:endParaRPr sz="3800"/>
          </a:p>
          <a:p>
            <a:pPr indent="-50800" lvl="0" marL="228600" rtl="0" algn="l">
              <a:lnSpc>
                <a:spcPct val="90000"/>
              </a:lnSpc>
              <a:spcBef>
                <a:spcPts val="300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0169b3d66d_4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8" name="Google Shape;158;g20169b3d66d_4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Chat GPT" id="159" name="Google Shape;159;g20169b3d66d_4_0"/>
          <p:cNvPicPr preferRelativeResize="0"/>
          <p:nvPr/>
        </p:nvPicPr>
        <p:blipFill>
          <a:blip r:embed="rId3">
            <a:alphaModFix/>
          </a:blip>
          <a:stretch>
            <a:fillRect/>
          </a:stretch>
        </p:blipFill>
        <p:spPr>
          <a:xfrm>
            <a:off x="0" y="0"/>
            <a:ext cx="12192000" cy="685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0169b3d5e1_0_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RLHF</a:t>
            </a:r>
            <a:endParaRPr/>
          </a:p>
        </p:txBody>
      </p:sp>
      <p:pic>
        <p:nvPicPr>
          <p:cNvPr id="165" name="Google Shape;165;g20169b3d5e1_0_25"/>
          <p:cNvPicPr preferRelativeResize="0"/>
          <p:nvPr/>
        </p:nvPicPr>
        <p:blipFill>
          <a:blip r:embed="rId3">
            <a:alphaModFix/>
          </a:blip>
          <a:stretch>
            <a:fillRect/>
          </a:stretch>
        </p:blipFill>
        <p:spPr>
          <a:xfrm>
            <a:off x="2441856" y="1474725"/>
            <a:ext cx="7308293" cy="505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Limitations</a:t>
            </a:r>
            <a:endParaRPr/>
          </a:p>
        </p:txBody>
      </p:sp>
      <p:sp>
        <p:nvSpPr>
          <p:cNvPr id="171" name="Google Shape;171;p7"/>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Limited mathematical ability.</a:t>
            </a:r>
            <a:endParaRPr/>
          </a:p>
          <a:p>
            <a:pPr indent="0" lvl="0" marL="0" rtl="0" algn="l">
              <a:lnSpc>
                <a:spcPct val="90000"/>
              </a:lnSpc>
              <a:spcBef>
                <a:spcPts val="0"/>
              </a:spcBef>
              <a:spcAft>
                <a:spcPts val="0"/>
              </a:spcAft>
              <a:buClr>
                <a:schemeClr val="dk1"/>
              </a:buClr>
              <a:buSzPts val="2800"/>
              <a:buNone/>
            </a:pPr>
            <a:r>
              <a:rPr lang="en-US" sz="2000"/>
              <a:t>Uses data that it has been trained on and from the user to provide answers rather than calculating by itself.</a:t>
            </a:r>
            <a:endParaRPr sz="2000"/>
          </a:p>
          <a:p>
            <a:pPr indent="0" lvl="0" marL="0" rtl="0" algn="l">
              <a:lnSpc>
                <a:spcPct val="90000"/>
              </a:lnSpc>
              <a:spcBef>
                <a:spcPts val="0"/>
              </a:spcBef>
              <a:spcAft>
                <a:spcPts val="0"/>
              </a:spcAft>
              <a:buClr>
                <a:schemeClr val="dk1"/>
              </a:buClr>
              <a:buSzPts val="2800"/>
              <a:buNone/>
            </a:pPr>
            <a:r>
              <a:t/>
            </a:r>
            <a:endParaRPr/>
          </a:p>
        </p:txBody>
      </p:sp>
      <p:pic>
        <p:nvPicPr>
          <p:cNvPr id="172" name="Google Shape;172;p7"/>
          <p:cNvPicPr preferRelativeResize="0"/>
          <p:nvPr/>
        </p:nvPicPr>
        <p:blipFill>
          <a:blip r:embed="rId3">
            <a:alphaModFix/>
          </a:blip>
          <a:stretch>
            <a:fillRect/>
          </a:stretch>
        </p:blipFill>
        <p:spPr>
          <a:xfrm>
            <a:off x="2934450" y="2565350"/>
            <a:ext cx="6130450" cy="3948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0169b3d66d_1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Limitations</a:t>
            </a:r>
            <a:endParaRPr/>
          </a:p>
        </p:txBody>
      </p:sp>
      <p:sp>
        <p:nvSpPr>
          <p:cNvPr id="178" name="Google Shape;178;g20169b3d66d_1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No connectivity to internet</a:t>
            </a:r>
            <a:endParaRPr/>
          </a:p>
          <a:p>
            <a:pPr indent="0" lvl="0" marL="0" rtl="0" algn="l">
              <a:spcBef>
                <a:spcPts val="1000"/>
              </a:spcBef>
              <a:spcAft>
                <a:spcPts val="0"/>
              </a:spcAft>
              <a:buNone/>
            </a:pPr>
            <a:r>
              <a:rPr lang="en-US" sz="2000"/>
              <a:t>That means it cannot read the contents of any url.</a:t>
            </a:r>
            <a:endParaRPr sz="2000"/>
          </a:p>
          <a:p>
            <a:pPr indent="0" lvl="0" marL="0" rtl="0" algn="l">
              <a:spcBef>
                <a:spcPts val="1000"/>
              </a:spcBef>
              <a:spcAft>
                <a:spcPts val="0"/>
              </a:spcAft>
              <a:buNone/>
            </a:pPr>
            <a:r>
              <a:t/>
            </a:r>
            <a:endParaRPr sz="2000"/>
          </a:p>
        </p:txBody>
      </p:sp>
      <p:pic>
        <p:nvPicPr>
          <p:cNvPr id="179" name="Google Shape;179;g20169b3d66d_1_16"/>
          <p:cNvPicPr preferRelativeResize="0"/>
          <p:nvPr/>
        </p:nvPicPr>
        <p:blipFill>
          <a:blip r:embed="rId3">
            <a:alphaModFix/>
          </a:blip>
          <a:stretch>
            <a:fillRect/>
          </a:stretch>
        </p:blipFill>
        <p:spPr>
          <a:xfrm>
            <a:off x="2293400" y="3044596"/>
            <a:ext cx="7605201" cy="191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0169b3d66d_1_22"/>
          <p:cNvSpPr txBox="1"/>
          <p:nvPr>
            <p:ph type="title"/>
          </p:nvPr>
        </p:nvSpPr>
        <p:spPr>
          <a:xfrm>
            <a:off x="838200" y="3770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Limitations</a:t>
            </a:r>
            <a:endParaRPr/>
          </a:p>
        </p:txBody>
      </p:sp>
      <p:sp>
        <p:nvSpPr>
          <p:cNvPr id="185" name="Google Shape;185;g20169b3d66d_1_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Accepts only text based i/o.</a:t>
            </a:r>
            <a:endParaRPr/>
          </a:p>
          <a:p>
            <a:pPr indent="0" lvl="0" marL="0" rtl="0" algn="l">
              <a:spcBef>
                <a:spcPts val="1000"/>
              </a:spcBef>
              <a:spcAft>
                <a:spcPts val="0"/>
              </a:spcAft>
              <a:buNone/>
            </a:pPr>
            <a:r>
              <a:rPr lang="en-US" sz="2000"/>
              <a:t>Cannot generate or accept images, videos, and audios.</a:t>
            </a:r>
            <a:endParaRPr sz="2000"/>
          </a:p>
          <a:p>
            <a:pPr indent="0" lvl="0" marL="0" rtl="0" algn="l">
              <a:spcBef>
                <a:spcPts val="1000"/>
              </a:spcBef>
              <a:spcAft>
                <a:spcPts val="0"/>
              </a:spcAft>
              <a:buNone/>
            </a:pPr>
            <a:r>
              <a:t/>
            </a:r>
            <a:endParaRPr sz="2000"/>
          </a:p>
        </p:txBody>
      </p:sp>
      <p:pic>
        <p:nvPicPr>
          <p:cNvPr id="186" name="Google Shape;186;g20169b3d66d_1_22"/>
          <p:cNvPicPr preferRelativeResize="0"/>
          <p:nvPr/>
        </p:nvPicPr>
        <p:blipFill>
          <a:blip r:embed="rId3">
            <a:alphaModFix/>
          </a:blip>
          <a:stretch>
            <a:fillRect/>
          </a:stretch>
        </p:blipFill>
        <p:spPr>
          <a:xfrm>
            <a:off x="2543113" y="3073075"/>
            <a:ext cx="7105774" cy="225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0169b3d66d_1_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Limitations</a:t>
            </a:r>
            <a:endParaRPr/>
          </a:p>
        </p:txBody>
      </p:sp>
      <p:sp>
        <p:nvSpPr>
          <p:cNvPr id="192" name="Google Shape;192;g20169b3d66d_1_4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Lack of empathy</a:t>
            </a:r>
            <a:endParaRPr/>
          </a:p>
          <a:p>
            <a:pPr indent="0" lvl="0" marL="457200" rtl="0" algn="l">
              <a:spcBef>
                <a:spcPts val="1000"/>
              </a:spcBef>
              <a:spcAft>
                <a:spcPts val="0"/>
              </a:spcAft>
              <a:buNone/>
            </a:pPr>
            <a:r>
              <a:t/>
            </a:r>
            <a:endParaRPr/>
          </a:p>
          <a:p>
            <a:pPr indent="-406400" lvl="0" marL="457200" rtl="0" algn="l">
              <a:spcBef>
                <a:spcPts val="1000"/>
              </a:spcBef>
              <a:spcAft>
                <a:spcPts val="0"/>
              </a:spcAft>
              <a:buSzPts val="2800"/>
              <a:buChar char="•"/>
            </a:pPr>
            <a:r>
              <a:rPr lang="en-US"/>
              <a:t>Limited creativity</a:t>
            </a:r>
            <a:endParaRPr/>
          </a:p>
          <a:p>
            <a:pPr indent="0" lvl="0" marL="457200" rtl="0" algn="l">
              <a:spcBef>
                <a:spcPts val="1000"/>
              </a:spcBef>
              <a:spcAft>
                <a:spcPts val="0"/>
              </a:spcAft>
              <a:buNone/>
            </a:pPr>
            <a:r>
              <a:t/>
            </a:r>
            <a:endParaRPr/>
          </a:p>
          <a:p>
            <a:pPr indent="-406400" lvl="0" marL="457200" rtl="0" algn="l">
              <a:spcBef>
                <a:spcPts val="1000"/>
              </a:spcBef>
              <a:spcAft>
                <a:spcPts val="0"/>
              </a:spcAft>
              <a:buSzPts val="2800"/>
              <a:buChar char="•"/>
            </a:pPr>
            <a:r>
              <a:rPr lang="en-US"/>
              <a:t>Limitations in training data</a:t>
            </a:r>
            <a:endParaRPr/>
          </a:p>
          <a:p>
            <a:pPr indent="0" lvl="0" marL="0" rtl="0" algn="l">
              <a:spcBef>
                <a:spcPts val="10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04a620b5cc_0_14"/>
          <p:cNvSpPr txBox="1"/>
          <p:nvPr>
            <p:ph type="ctrTitle"/>
          </p:nvPr>
        </p:nvSpPr>
        <p:spPr>
          <a:xfrm>
            <a:off x="1524000" y="2971799"/>
            <a:ext cx="9144000" cy="9144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Thank You</a:t>
            </a:r>
            <a:endParaRPr/>
          </a:p>
        </p:txBody>
      </p:sp>
    </p:spTree>
  </p:cSld>
  <p:clrMapOvr>
    <a:masterClrMapping/>
  </p:clrMapOvr>
  <mc:AlternateContent>
    <mc:Choice Requires="p14">
      <p:transition p14:dur="0">
        <p:fade thruBlk="1"/>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04a620b5cc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are Chatbots?</a:t>
            </a:r>
            <a:endParaRPr/>
          </a:p>
        </p:txBody>
      </p:sp>
      <p:sp>
        <p:nvSpPr>
          <p:cNvPr id="101" name="Google Shape;101;g204a620b5cc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In an essence, a Chatbot is an AI program that chats with you!</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Can reproduce powerful interactions with users.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Revolutionized from Rule-based algorithms to NLU.</a:t>
            </a:r>
            <a:endParaRPr/>
          </a:p>
          <a:p>
            <a:pPr indent="0" lvl="0" marL="457200" rtl="0" algn="l">
              <a:spcBef>
                <a:spcPts val="1000"/>
              </a:spcBef>
              <a:spcAft>
                <a:spcPts val="0"/>
              </a:spcAft>
              <a:buNone/>
            </a:pPr>
            <a:r>
              <a:t/>
            </a:r>
            <a:endParaRPr/>
          </a:p>
          <a:p>
            <a:pPr indent="-342900" lvl="0" marL="457200" rtl="0" algn="l">
              <a:spcBef>
                <a:spcPts val="1000"/>
              </a:spcBef>
              <a:spcAft>
                <a:spcPts val="0"/>
              </a:spcAft>
              <a:buClr>
                <a:srgbClr val="161616"/>
              </a:buClr>
              <a:buSzPts val="1800"/>
              <a:buChar char="•"/>
            </a:pPr>
            <a:r>
              <a:rPr lang="en-US">
                <a:solidFill>
                  <a:srgbClr val="161616"/>
                </a:solidFill>
                <a:highlight>
                  <a:srgbClr val="FFFFFF"/>
                </a:highlight>
              </a:rPr>
              <a:t>The Deep Learning capability of Chatbots has improved ability to predict user needs accurately and respond correctly over time.</a:t>
            </a:r>
            <a:endParaRPr sz="4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Chatbots</a:t>
            </a:r>
            <a:endParaRPr/>
          </a:p>
        </p:txBody>
      </p:sp>
      <p:pic>
        <p:nvPicPr>
          <p:cNvPr id="107" name="Google Shape;107;p3"/>
          <p:cNvPicPr preferRelativeResize="0"/>
          <p:nvPr/>
        </p:nvPicPr>
        <p:blipFill>
          <a:blip r:embed="rId3">
            <a:alphaModFix/>
          </a:blip>
          <a:stretch>
            <a:fillRect/>
          </a:stretch>
        </p:blipFill>
        <p:spPr>
          <a:xfrm>
            <a:off x="1711616" y="1620400"/>
            <a:ext cx="8768774" cy="50207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0169b3d66d_1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Types of Chatbots</a:t>
            </a:r>
            <a:endParaRPr/>
          </a:p>
        </p:txBody>
      </p:sp>
      <p:sp>
        <p:nvSpPr>
          <p:cNvPr id="113" name="Google Shape;113;g20169b3d66d_1_8"/>
          <p:cNvSpPr txBox="1"/>
          <p:nvPr>
            <p:ph idx="1" type="body"/>
          </p:nvPr>
        </p:nvSpPr>
        <p:spPr>
          <a:xfrm>
            <a:off x="838200" y="1825625"/>
            <a:ext cx="38721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Simple:</a:t>
            </a:r>
            <a:endParaRPr/>
          </a:p>
          <a:p>
            <a:pPr indent="-357750" lvl="0" marL="457200" rtl="0" algn="l">
              <a:spcBef>
                <a:spcPts val="1000"/>
              </a:spcBef>
              <a:spcAft>
                <a:spcPts val="0"/>
              </a:spcAft>
              <a:buSzPts val="2034"/>
              <a:buChar char="•"/>
            </a:pPr>
            <a:r>
              <a:rPr lang="en-US" sz="2033"/>
              <a:t>Limited capabilities.</a:t>
            </a:r>
            <a:endParaRPr sz="2033"/>
          </a:p>
          <a:p>
            <a:pPr indent="-357750" lvl="0" marL="457200" rtl="0" algn="l">
              <a:spcBef>
                <a:spcPts val="0"/>
              </a:spcBef>
              <a:spcAft>
                <a:spcPts val="0"/>
              </a:spcAft>
              <a:buSzPts val="2034"/>
              <a:buChar char="•"/>
            </a:pPr>
            <a:r>
              <a:rPr lang="en-US" sz="2033"/>
              <a:t>Rule-based bots.</a:t>
            </a:r>
            <a:endParaRPr sz="2033"/>
          </a:p>
          <a:p>
            <a:pPr indent="-357750" lvl="0" marL="457200" rtl="0" algn="l">
              <a:spcBef>
                <a:spcPts val="0"/>
              </a:spcBef>
              <a:spcAft>
                <a:spcPts val="0"/>
              </a:spcAft>
              <a:buSzPts val="2034"/>
              <a:buChar char="•"/>
            </a:pPr>
            <a:r>
              <a:rPr lang="en-US" sz="2033"/>
              <a:t>Task specific.</a:t>
            </a:r>
            <a:endParaRPr sz="2033"/>
          </a:p>
          <a:p>
            <a:pPr indent="-357750" lvl="0" marL="457200" rtl="0" algn="l">
              <a:lnSpc>
                <a:spcPct val="100000"/>
              </a:lnSpc>
              <a:spcBef>
                <a:spcPts val="0"/>
              </a:spcBef>
              <a:spcAft>
                <a:spcPts val="0"/>
              </a:spcAft>
              <a:buSzPts val="2034"/>
              <a:buChar char="•"/>
            </a:pPr>
            <a:r>
              <a:rPr lang="en-US" sz="2033"/>
              <a:t>W</a:t>
            </a:r>
            <a:r>
              <a:rPr lang="en-US" sz="2033"/>
              <a:t>ill not make any inferences from its previous interactions.</a:t>
            </a:r>
            <a:endParaRPr sz="2033"/>
          </a:p>
          <a:p>
            <a:pPr indent="-357750" lvl="0" marL="457200" marR="241300" rtl="0" algn="l">
              <a:lnSpc>
                <a:spcPct val="115000"/>
              </a:lnSpc>
              <a:spcBef>
                <a:spcPts val="0"/>
              </a:spcBef>
              <a:spcAft>
                <a:spcPts val="0"/>
              </a:spcAft>
              <a:buSzPts val="2034"/>
              <a:buChar char="•"/>
            </a:pPr>
            <a:r>
              <a:rPr lang="en-US" sz="2033"/>
              <a:t>B</a:t>
            </a:r>
            <a:r>
              <a:rPr lang="en-US" sz="2033"/>
              <a:t>est suited for straight forward dialogues.</a:t>
            </a:r>
            <a:endParaRPr/>
          </a:p>
        </p:txBody>
      </p:sp>
      <p:sp>
        <p:nvSpPr>
          <p:cNvPr id="114" name="Google Shape;114;g20169b3d66d_1_8"/>
          <p:cNvSpPr txBox="1"/>
          <p:nvPr>
            <p:ph idx="2" type="body"/>
          </p:nvPr>
        </p:nvSpPr>
        <p:spPr>
          <a:xfrm>
            <a:off x="8160600" y="1690825"/>
            <a:ext cx="3509700" cy="4351200"/>
          </a:xfrm>
          <a:prstGeom prst="rect">
            <a:avLst/>
          </a:prstGeom>
        </p:spPr>
        <p:txBody>
          <a:bodyPr anchorCtr="0" anchor="t" bIns="45700" lIns="91425" spcFirstLastPara="1" rIns="91425" wrap="square" tIns="45700">
            <a:normAutofit fontScale="85000"/>
          </a:bodyPr>
          <a:lstStyle/>
          <a:p>
            <a:pPr indent="0" lvl="0" marL="0" rtl="0" algn="l">
              <a:spcBef>
                <a:spcPts val="1000"/>
              </a:spcBef>
              <a:spcAft>
                <a:spcPts val="0"/>
              </a:spcAft>
              <a:buNone/>
            </a:pPr>
            <a:r>
              <a:rPr lang="en-US" sz="3200"/>
              <a:t>Hybrid:</a:t>
            </a:r>
            <a:endParaRPr sz="3200"/>
          </a:p>
          <a:p>
            <a:pPr indent="-358140" lvl="0" marL="457200" marR="241300" rtl="0" algn="l">
              <a:lnSpc>
                <a:spcPct val="115000"/>
              </a:lnSpc>
              <a:spcBef>
                <a:spcPts val="800"/>
              </a:spcBef>
              <a:spcAft>
                <a:spcPts val="0"/>
              </a:spcAft>
              <a:buClr>
                <a:srgbClr val="3B3F47"/>
              </a:buClr>
              <a:buSzPct val="100000"/>
              <a:buFont typeface="Arial"/>
              <a:buChar char="•"/>
            </a:pPr>
            <a:r>
              <a:rPr lang="en-US" sz="2400">
                <a:solidFill>
                  <a:srgbClr val="3B3F47"/>
                </a:solidFill>
                <a:latin typeface="Arial"/>
                <a:ea typeface="Arial"/>
                <a:cs typeface="Arial"/>
                <a:sym typeface="Arial"/>
              </a:rPr>
              <a:t>C</a:t>
            </a:r>
            <a:r>
              <a:rPr lang="en-US" sz="2400">
                <a:solidFill>
                  <a:srgbClr val="3B3F47"/>
                </a:solidFill>
                <a:latin typeface="Arial"/>
                <a:ea typeface="Arial"/>
                <a:cs typeface="Arial"/>
                <a:sym typeface="Arial"/>
              </a:rPr>
              <a:t>ombination of simple and smart chatbots.</a:t>
            </a:r>
            <a:endParaRPr sz="2400">
              <a:solidFill>
                <a:srgbClr val="3B3F47"/>
              </a:solidFill>
              <a:latin typeface="Arial"/>
              <a:ea typeface="Arial"/>
              <a:cs typeface="Arial"/>
              <a:sym typeface="Arial"/>
            </a:endParaRPr>
          </a:p>
          <a:p>
            <a:pPr indent="-358140" lvl="0" marL="457200" marR="241300" rtl="0" algn="l">
              <a:lnSpc>
                <a:spcPct val="115000"/>
              </a:lnSpc>
              <a:spcBef>
                <a:spcPts val="0"/>
              </a:spcBef>
              <a:spcAft>
                <a:spcPts val="0"/>
              </a:spcAft>
              <a:buClr>
                <a:srgbClr val="3B3F47"/>
              </a:buClr>
              <a:buSzPct val="100000"/>
              <a:buFont typeface="Arial"/>
              <a:buChar char="•"/>
            </a:pPr>
            <a:r>
              <a:rPr lang="en-US" sz="2400">
                <a:solidFill>
                  <a:srgbClr val="3B3F47"/>
                </a:solidFill>
                <a:latin typeface="Arial"/>
                <a:ea typeface="Arial"/>
                <a:cs typeface="Arial"/>
                <a:sym typeface="Arial"/>
              </a:rPr>
              <a:t>Need for simple chatbots to be smarter and smart chatbots to be simpler. </a:t>
            </a:r>
            <a:endParaRPr sz="2400">
              <a:solidFill>
                <a:srgbClr val="3B3F47"/>
              </a:solidFill>
              <a:latin typeface="Arial"/>
              <a:ea typeface="Arial"/>
              <a:cs typeface="Arial"/>
              <a:sym typeface="Arial"/>
            </a:endParaRPr>
          </a:p>
          <a:p>
            <a:pPr indent="-358140" lvl="0" marL="457200" marR="241300" rtl="0" algn="l">
              <a:lnSpc>
                <a:spcPct val="115000"/>
              </a:lnSpc>
              <a:spcBef>
                <a:spcPts val="0"/>
              </a:spcBef>
              <a:spcAft>
                <a:spcPts val="0"/>
              </a:spcAft>
              <a:buClr>
                <a:srgbClr val="3B3F47"/>
              </a:buClr>
              <a:buSzPct val="100000"/>
              <a:buFont typeface="Arial"/>
              <a:buChar char="•"/>
            </a:pPr>
            <a:r>
              <a:rPr lang="en-US" sz="2400">
                <a:solidFill>
                  <a:srgbClr val="3B3F47"/>
                </a:solidFill>
                <a:latin typeface="Arial"/>
                <a:ea typeface="Arial"/>
                <a:cs typeface="Arial"/>
                <a:sym typeface="Arial"/>
              </a:rPr>
              <a:t>Have some rule-based tasks, and they can understand intent and context. </a:t>
            </a:r>
            <a:endParaRPr/>
          </a:p>
        </p:txBody>
      </p:sp>
      <p:sp>
        <p:nvSpPr>
          <p:cNvPr id="115" name="Google Shape;115;g20169b3d66d_1_8"/>
          <p:cNvSpPr txBox="1"/>
          <p:nvPr/>
        </p:nvSpPr>
        <p:spPr>
          <a:xfrm>
            <a:off x="4743450" y="1690825"/>
            <a:ext cx="3384000" cy="315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Smart:</a:t>
            </a:r>
            <a:endParaRPr sz="2800">
              <a:latin typeface="Calibri"/>
              <a:ea typeface="Calibri"/>
              <a:cs typeface="Calibri"/>
              <a:sym typeface="Calibri"/>
            </a:endParaRPr>
          </a:p>
          <a:p>
            <a:pPr indent="-355600" lvl="0" marL="457200" marR="241300" rtl="0" algn="l">
              <a:lnSpc>
                <a:spcPct val="115000"/>
              </a:lnSpc>
              <a:spcBef>
                <a:spcPts val="800"/>
              </a:spcBef>
              <a:spcAft>
                <a:spcPts val="0"/>
              </a:spcAft>
              <a:buClr>
                <a:srgbClr val="3B3F47"/>
              </a:buClr>
              <a:buSzPts val="2000"/>
              <a:buChar char="●"/>
            </a:pPr>
            <a:r>
              <a:rPr lang="en-US" sz="2000">
                <a:solidFill>
                  <a:srgbClr val="3B3F47"/>
                </a:solidFill>
              </a:rPr>
              <a:t>AI-enabled smart chatbots .</a:t>
            </a:r>
            <a:endParaRPr sz="2000">
              <a:solidFill>
                <a:srgbClr val="3B3F47"/>
              </a:solidFill>
            </a:endParaRPr>
          </a:p>
          <a:p>
            <a:pPr indent="-355600" lvl="0" marL="457200" marR="241300" rtl="0" algn="l">
              <a:lnSpc>
                <a:spcPct val="115000"/>
              </a:lnSpc>
              <a:spcBef>
                <a:spcPts val="0"/>
              </a:spcBef>
              <a:spcAft>
                <a:spcPts val="0"/>
              </a:spcAft>
              <a:buClr>
                <a:srgbClr val="3B3F47"/>
              </a:buClr>
              <a:buSzPts val="2000"/>
              <a:buChar char="●"/>
            </a:pPr>
            <a:r>
              <a:rPr lang="en-US" sz="2000">
                <a:solidFill>
                  <a:srgbClr val="3B3F47"/>
                </a:solidFill>
              </a:rPr>
              <a:t>Simulate near-human interactions.</a:t>
            </a:r>
            <a:endParaRPr sz="2000">
              <a:solidFill>
                <a:srgbClr val="3B3F47"/>
              </a:solidFill>
            </a:endParaRPr>
          </a:p>
          <a:p>
            <a:pPr indent="-355600" lvl="0" marL="457200" marR="241300" rtl="0" algn="l">
              <a:lnSpc>
                <a:spcPct val="115000"/>
              </a:lnSpc>
              <a:spcBef>
                <a:spcPts val="0"/>
              </a:spcBef>
              <a:spcAft>
                <a:spcPts val="0"/>
              </a:spcAft>
              <a:buClr>
                <a:srgbClr val="3B3F47"/>
              </a:buClr>
              <a:buSzPts val="2000"/>
              <a:buChar char="●"/>
            </a:pPr>
            <a:r>
              <a:rPr lang="en-US" sz="2000">
                <a:solidFill>
                  <a:srgbClr val="3B3F47"/>
                </a:solidFill>
              </a:rPr>
              <a:t>Understands intent, language, and sentiment.</a:t>
            </a:r>
            <a:endParaRPr sz="1900">
              <a:solidFill>
                <a:srgbClr val="3B3F4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History</a:t>
            </a:r>
            <a:endParaRPr/>
          </a:p>
        </p:txBody>
      </p:sp>
      <p:sp>
        <p:nvSpPr>
          <p:cNvPr id="121" name="Google Shape;12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92100" lvl="0" marL="228600" rtl="0" algn="l">
              <a:lnSpc>
                <a:spcPct val="112500"/>
              </a:lnSpc>
              <a:spcBef>
                <a:spcPts val="1500"/>
              </a:spcBef>
              <a:spcAft>
                <a:spcPts val="0"/>
              </a:spcAft>
              <a:buSzPts val="2800"/>
              <a:buFont typeface="Calibri"/>
              <a:buChar char="•"/>
            </a:pPr>
            <a:r>
              <a:rPr lang="en-US">
                <a:highlight>
                  <a:srgbClr val="FFFFFF"/>
                </a:highlight>
              </a:rPr>
              <a:t>20th century chatbots</a:t>
            </a:r>
            <a:endParaRPr>
              <a:highlight>
                <a:srgbClr val="FFFFFF"/>
              </a:highlight>
            </a:endParaRPr>
          </a:p>
          <a:p>
            <a:pPr indent="-406400" lvl="0" marL="457200" rtl="0" algn="l">
              <a:lnSpc>
                <a:spcPct val="125000"/>
              </a:lnSpc>
              <a:spcBef>
                <a:spcPts val="0"/>
              </a:spcBef>
              <a:spcAft>
                <a:spcPts val="0"/>
              </a:spcAft>
              <a:buSzPts val="2800"/>
              <a:buFont typeface="Calibri"/>
              <a:buChar char="➢"/>
            </a:pPr>
            <a:r>
              <a:rPr lang="en-US">
                <a:highlight>
                  <a:srgbClr val="FFFFFF"/>
                </a:highlight>
              </a:rPr>
              <a:t>E.L.I.Z.A. - 1966</a:t>
            </a:r>
            <a:endParaRPr>
              <a:highlight>
                <a:srgbClr val="FFFFFF"/>
              </a:highlight>
            </a:endParaRPr>
          </a:p>
          <a:p>
            <a:pPr indent="-406400" lvl="0" marL="457200" rtl="0" algn="l">
              <a:lnSpc>
                <a:spcPct val="125000"/>
              </a:lnSpc>
              <a:spcBef>
                <a:spcPts val="0"/>
              </a:spcBef>
              <a:spcAft>
                <a:spcPts val="0"/>
              </a:spcAft>
              <a:buSzPts val="2800"/>
              <a:buFont typeface="Calibri"/>
              <a:buChar char="➢"/>
            </a:pPr>
            <a:r>
              <a:rPr lang="en-US">
                <a:highlight>
                  <a:srgbClr val="FFFFFF"/>
                </a:highlight>
              </a:rPr>
              <a:t>PARRY - 1972</a:t>
            </a:r>
            <a:endParaRPr>
              <a:highlight>
                <a:srgbClr val="FFFFFF"/>
              </a:highlight>
            </a:endParaRPr>
          </a:p>
          <a:p>
            <a:pPr indent="-406400" lvl="0" marL="457200" rtl="0" algn="l">
              <a:lnSpc>
                <a:spcPct val="125000"/>
              </a:lnSpc>
              <a:spcBef>
                <a:spcPts val="0"/>
              </a:spcBef>
              <a:spcAft>
                <a:spcPts val="0"/>
              </a:spcAft>
              <a:buSzPts val="2800"/>
              <a:buFont typeface="Calibri"/>
              <a:buChar char="➢"/>
            </a:pPr>
            <a:r>
              <a:rPr lang="en-US">
                <a:highlight>
                  <a:srgbClr val="FFFFFF"/>
                </a:highlight>
              </a:rPr>
              <a:t>Jabberwacky - 1988</a:t>
            </a:r>
            <a:endParaRPr>
              <a:highlight>
                <a:srgbClr val="FFFFFF"/>
              </a:highlight>
            </a:endParaRPr>
          </a:p>
          <a:p>
            <a:pPr indent="-406400" lvl="0" marL="457200" rtl="0" algn="l">
              <a:lnSpc>
                <a:spcPct val="125000"/>
              </a:lnSpc>
              <a:spcBef>
                <a:spcPts val="0"/>
              </a:spcBef>
              <a:spcAft>
                <a:spcPts val="0"/>
              </a:spcAft>
              <a:buSzPts val="2800"/>
              <a:buFont typeface="Calibri"/>
              <a:buChar char="➢"/>
            </a:pPr>
            <a:r>
              <a:rPr lang="en-US">
                <a:highlight>
                  <a:srgbClr val="FFFFFF"/>
                </a:highlight>
              </a:rPr>
              <a:t>Dr. Sbaitso - 1992</a:t>
            </a:r>
            <a:endParaRPr>
              <a:highlight>
                <a:srgbClr val="FFFFFF"/>
              </a:highlight>
            </a:endParaRPr>
          </a:p>
          <a:p>
            <a:pPr indent="-406400" lvl="0" marL="457200" rtl="0" algn="l">
              <a:lnSpc>
                <a:spcPct val="125000"/>
              </a:lnSpc>
              <a:spcBef>
                <a:spcPts val="0"/>
              </a:spcBef>
              <a:spcAft>
                <a:spcPts val="0"/>
              </a:spcAft>
              <a:buSzPts val="2800"/>
              <a:buFont typeface="Calibri"/>
              <a:buChar char="➢"/>
            </a:pPr>
            <a:r>
              <a:rPr lang="en-US">
                <a:highlight>
                  <a:srgbClr val="FFFFFF"/>
                </a:highlight>
              </a:rPr>
              <a:t>A.L.I.C.E. - 1995</a:t>
            </a:r>
            <a:endParaRPr>
              <a:highlight>
                <a:srgbClr val="FFFFFF"/>
              </a:highlight>
            </a:endParaRPr>
          </a:p>
          <a:p>
            <a:pPr indent="0" lvl="0" marL="228600" rtl="0" algn="l">
              <a:lnSpc>
                <a:spcPct val="90000"/>
              </a:lnSpc>
              <a:spcBef>
                <a:spcPts val="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0169b3d66d_3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History</a:t>
            </a:r>
            <a:endParaRPr/>
          </a:p>
        </p:txBody>
      </p:sp>
      <p:sp>
        <p:nvSpPr>
          <p:cNvPr id="127" name="Google Shape;127;g20169b3d66d_3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92100" lvl="0" marL="228600" rtl="0" algn="l">
              <a:lnSpc>
                <a:spcPct val="112500"/>
              </a:lnSpc>
              <a:spcBef>
                <a:spcPts val="1500"/>
              </a:spcBef>
              <a:spcAft>
                <a:spcPts val="0"/>
              </a:spcAft>
              <a:buSzPts val="2800"/>
              <a:buFont typeface="Calibri"/>
              <a:buChar char="•"/>
            </a:pPr>
            <a:r>
              <a:rPr lang="en-US">
                <a:highlight>
                  <a:srgbClr val="FFFFFF"/>
                </a:highlight>
              </a:rPr>
              <a:t>21st century chatbots</a:t>
            </a:r>
            <a:endParaRPr>
              <a:highlight>
                <a:srgbClr val="FFFFFF"/>
              </a:highlight>
            </a:endParaRPr>
          </a:p>
          <a:p>
            <a:pPr indent="-406400" lvl="0" marL="457200" rtl="0" algn="l">
              <a:lnSpc>
                <a:spcPct val="125000"/>
              </a:lnSpc>
              <a:spcBef>
                <a:spcPts val="0"/>
              </a:spcBef>
              <a:spcAft>
                <a:spcPts val="0"/>
              </a:spcAft>
              <a:buSzPts val="2800"/>
              <a:buFont typeface="Calibri"/>
              <a:buChar char="➢"/>
            </a:pPr>
            <a:r>
              <a:rPr lang="en-US">
                <a:highlight>
                  <a:srgbClr val="FFFFFF"/>
                </a:highlight>
              </a:rPr>
              <a:t>Smarterchild - 2001</a:t>
            </a:r>
            <a:endParaRPr>
              <a:highlight>
                <a:srgbClr val="FFFFFF"/>
              </a:highlight>
            </a:endParaRPr>
          </a:p>
          <a:p>
            <a:pPr indent="-406400" lvl="0" marL="457200" rtl="0" algn="l">
              <a:lnSpc>
                <a:spcPct val="125000"/>
              </a:lnSpc>
              <a:spcBef>
                <a:spcPts val="0"/>
              </a:spcBef>
              <a:spcAft>
                <a:spcPts val="0"/>
              </a:spcAft>
              <a:buSzPts val="2800"/>
              <a:buFont typeface="Calibri"/>
              <a:buChar char="➢"/>
            </a:pPr>
            <a:r>
              <a:rPr lang="en-US">
                <a:highlight>
                  <a:srgbClr val="FFFFFF"/>
                </a:highlight>
              </a:rPr>
              <a:t>WATSON - 2006</a:t>
            </a:r>
            <a:endParaRPr>
              <a:highlight>
                <a:srgbClr val="FFFFFF"/>
              </a:highlight>
            </a:endParaRPr>
          </a:p>
          <a:p>
            <a:pPr indent="-406400" lvl="0" marL="457200" rtl="0" algn="l">
              <a:lnSpc>
                <a:spcPct val="125000"/>
              </a:lnSpc>
              <a:spcBef>
                <a:spcPts val="0"/>
              </a:spcBef>
              <a:spcAft>
                <a:spcPts val="0"/>
              </a:spcAft>
              <a:buSzPts val="2800"/>
              <a:buFont typeface="Calibri"/>
              <a:buChar char="➢"/>
            </a:pPr>
            <a:r>
              <a:rPr lang="en-US">
                <a:highlight>
                  <a:srgbClr val="FFFFFF"/>
                </a:highlight>
              </a:rPr>
              <a:t>Virtual Assistants - Siri, Google Now, Alexa</a:t>
            </a:r>
            <a:endParaRPr>
              <a:highlight>
                <a:srgbClr val="FFFFFF"/>
              </a:highlight>
            </a:endParaRPr>
          </a:p>
          <a:p>
            <a:pPr indent="-406400" lvl="0" marL="457200" rtl="0" algn="l">
              <a:lnSpc>
                <a:spcPct val="125000"/>
              </a:lnSpc>
              <a:spcBef>
                <a:spcPts val="0"/>
              </a:spcBef>
              <a:spcAft>
                <a:spcPts val="0"/>
              </a:spcAft>
              <a:buSzPts val="2800"/>
              <a:buFont typeface="Calibri"/>
              <a:buChar char="➢"/>
            </a:pPr>
            <a:r>
              <a:rPr lang="en-US">
                <a:highlight>
                  <a:srgbClr val="FFFFFF"/>
                </a:highlight>
              </a:rPr>
              <a:t>Messaging Platforms - 2016+</a:t>
            </a:r>
            <a:endParaRPr>
              <a:highlight>
                <a:srgbClr val="FFFFFF"/>
              </a:highlight>
            </a:endParaRPr>
          </a:p>
          <a:p>
            <a:pPr indent="0" lvl="0" marL="228600" rtl="0" algn="l">
              <a:lnSpc>
                <a:spcPct val="90000"/>
              </a:lnSpc>
              <a:spcBef>
                <a:spcPts val="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04a620b5cc_0_6"/>
          <p:cNvSpPr txBox="1"/>
          <p:nvPr>
            <p:ph type="ctrTitle"/>
          </p:nvPr>
        </p:nvSpPr>
        <p:spPr>
          <a:xfrm>
            <a:off x="1524000" y="1970368"/>
            <a:ext cx="9144000" cy="9624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What is ChatGPT?</a:t>
            </a:r>
            <a:endParaRPr/>
          </a:p>
        </p:txBody>
      </p:sp>
      <p:pic>
        <p:nvPicPr>
          <p:cNvPr id="133" name="Google Shape;133;g204a620b5cc_0_6"/>
          <p:cNvPicPr preferRelativeResize="0"/>
          <p:nvPr/>
        </p:nvPicPr>
        <p:blipFill>
          <a:blip r:embed="rId3">
            <a:alphaModFix/>
          </a:blip>
          <a:stretch>
            <a:fillRect/>
          </a:stretch>
        </p:blipFill>
        <p:spPr>
          <a:xfrm>
            <a:off x="4993623" y="3533824"/>
            <a:ext cx="2204775" cy="223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0169b3d66d_1_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Features</a:t>
            </a:r>
            <a:endParaRPr/>
          </a:p>
        </p:txBody>
      </p:sp>
      <p:sp>
        <p:nvSpPr>
          <p:cNvPr id="139" name="Google Shape;139;g20169b3d66d_1_3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SzPts val="3200"/>
              <a:buChar char="•"/>
            </a:pPr>
            <a:r>
              <a:rPr lang="en-US" sz="3200"/>
              <a:t>Natural Language Processing (NLP) capabilities</a:t>
            </a:r>
            <a:endParaRPr sz="3200"/>
          </a:p>
          <a:p>
            <a:pPr indent="-431800" lvl="0" marL="457200" rtl="0" algn="l">
              <a:lnSpc>
                <a:spcPct val="115000"/>
              </a:lnSpc>
              <a:spcBef>
                <a:spcPts val="0"/>
              </a:spcBef>
              <a:spcAft>
                <a:spcPts val="0"/>
              </a:spcAft>
              <a:buSzPts val="3200"/>
              <a:buChar char="•"/>
            </a:pPr>
            <a:r>
              <a:rPr lang="en-US" sz="3200"/>
              <a:t>Question Answering</a:t>
            </a:r>
            <a:endParaRPr sz="3200"/>
          </a:p>
          <a:p>
            <a:pPr indent="-431800" lvl="0" marL="457200" rtl="0" algn="l">
              <a:lnSpc>
                <a:spcPct val="115000"/>
              </a:lnSpc>
              <a:spcBef>
                <a:spcPts val="0"/>
              </a:spcBef>
              <a:spcAft>
                <a:spcPts val="0"/>
              </a:spcAft>
              <a:buSzPts val="3200"/>
              <a:buChar char="•"/>
            </a:pPr>
            <a:r>
              <a:rPr lang="en-US" sz="3200"/>
              <a:t>Text Generation</a:t>
            </a:r>
            <a:endParaRPr sz="3200"/>
          </a:p>
          <a:p>
            <a:pPr indent="-431800" lvl="0" marL="457200" rtl="0" algn="l">
              <a:lnSpc>
                <a:spcPct val="115000"/>
              </a:lnSpc>
              <a:spcBef>
                <a:spcPts val="0"/>
              </a:spcBef>
              <a:spcAft>
                <a:spcPts val="0"/>
              </a:spcAft>
              <a:buSzPts val="3200"/>
              <a:buChar char="•"/>
            </a:pPr>
            <a:r>
              <a:rPr lang="en-US" sz="3200"/>
              <a:t>Language Translation</a:t>
            </a:r>
            <a:endParaRPr sz="3200"/>
          </a:p>
          <a:p>
            <a:pPr indent="-431800" lvl="0" marL="457200" rtl="0" algn="l">
              <a:lnSpc>
                <a:spcPct val="115000"/>
              </a:lnSpc>
              <a:spcBef>
                <a:spcPts val="0"/>
              </a:spcBef>
              <a:spcAft>
                <a:spcPts val="0"/>
              </a:spcAft>
              <a:buSzPts val="3200"/>
              <a:buChar char="•"/>
            </a:pPr>
            <a:r>
              <a:rPr lang="en-US" sz="3200"/>
              <a:t>Sentiment Analysis</a:t>
            </a:r>
            <a:endParaRPr sz="3200"/>
          </a:p>
          <a:p>
            <a:pPr indent="-431800" lvl="0" marL="457200" rtl="0" algn="l">
              <a:lnSpc>
                <a:spcPct val="115000"/>
              </a:lnSpc>
              <a:spcBef>
                <a:spcPts val="0"/>
              </a:spcBef>
              <a:spcAft>
                <a:spcPts val="0"/>
              </a:spcAft>
              <a:buSzPts val="3200"/>
              <a:buChar char="•"/>
            </a:pPr>
            <a:r>
              <a:rPr lang="en-US" sz="3200"/>
              <a:t>Context Awareness</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0169b3d66d_1_47"/>
          <p:cNvSpPr txBox="1"/>
          <p:nvPr>
            <p:ph type="title"/>
          </p:nvPr>
        </p:nvSpPr>
        <p:spPr>
          <a:xfrm>
            <a:off x="838188"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Features</a:t>
            </a:r>
            <a:endParaRPr/>
          </a:p>
        </p:txBody>
      </p:sp>
      <p:pic>
        <p:nvPicPr>
          <p:cNvPr id="145" name="Google Shape;145;g20169b3d66d_1_47"/>
          <p:cNvPicPr preferRelativeResize="0"/>
          <p:nvPr/>
        </p:nvPicPr>
        <p:blipFill>
          <a:blip r:embed="rId3">
            <a:alphaModFix/>
          </a:blip>
          <a:stretch>
            <a:fillRect/>
          </a:stretch>
        </p:blipFill>
        <p:spPr>
          <a:xfrm>
            <a:off x="6332062" y="1690825"/>
            <a:ext cx="4751474" cy="4917549"/>
          </a:xfrm>
          <a:prstGeom prst="rect">
            <a:avLst/>
          </a:prstGeom>
          <a:noFill/>
          <a:ln>
            <a:noFill/>
          </a:ln>
        </p:spPr>
      </p:pic>
      <p:sp>
        <p:nvSpPr>
          <p:cNvPr id="146" name="Google Shape;146;g20169b3d66d_1_47"/>
          <p:cNvSpPr txBox="1"/>
          <p:nvPr/>
        </p:nvSpPr>
        <p:spPr>
          <a:xfrm>
            <a:off x="961375" y="3594000"/>
            <a:ext cx="3589200" cy="111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523"/>
              <a:buFont typeface="Arial"/>
              <a:buNone/>
            </a:pPr>
            <a:r>
              <a:rPr lang="en-US" sz="2800">
                <a:solidFill>
                  <a:schemeClr val="dk1"/>
                </a:solidFill>
                <a:latin typeface="Calibri"/>
                <a:ea typeface="Calibri"/>
                <a:cs typeface="Calibri"/>
                <a:sym typeface="Calibri"/>
              </a:rPr>
              <a:t>Also writes amazing codes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2023-01-29T09:39:57Z</dcterms:created>
  <dc:creator>Tanuj Das</dc:creator>
</cp:coreProperties>
</file>