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Quattrocento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QuattrocentoSans-regular.fntdata"/><Relationship Id="rId21" Type="http://schemas.openxmlformats.org/officeDocument/2006/relationships/slide" Target="slides/slide16.xml"/><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79eef556d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79eef556d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79eef556d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79eef556d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79eef556d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79eef556d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a4c5d87e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a4c5d87e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a4c5d87e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a4c5d87e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79eef556d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79eef556d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79eef556d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79eef556d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79fb1313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79fb1313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79fb1313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79fb1313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79fb1313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79fb1313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79fb1313d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79fb1313d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79fb1313d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79fb1313d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79eef556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79eef556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79eef556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79eef556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79eef556d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79eef556d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7286625" y="3562350"/>
            <a:ext cx="1857374" cy="1581152"/>
          </a:xfrm>
          <a:prstGeom prst="rect">
            <a:avLst/>
          </a:prstGeom>
          <a:noFill/>
          <a:ln>
            <a:noFill/>
          </a:ln>
        </p:spPr>
      </p:pic>
      <p:sp>
        <p:nvSpPr>
          <p:cNvPr id="13" name="Google Shape;13;p2"/>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Autofit/>
          </a:bodyPr>
          <a:lstStyle>
            <a:lvl1pPr lvl="0" rtl="0" algn="r">
              <a:lnSpc>
                <a:spcPct val="90000"/>
              </a:lnSpc>
              <a:spcBef>
                <a:spcPts val="0"/>
              </a:spcBef>
              <a:spcAft>
                <a:spcPts val="0"/>
              </a:spcAft>
              <a:buClr>
                <a:schemeClr val="lt1"/>
              </a:buClr>
              <a:buSzPts val="4100"/>
              <a:buFont typeface="Quattrocento Sans"/>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 name="Google Shape;14;p2"/>
          <p:cNvSpPr txBox="1"/>
          <p:nvPr>
            <p:ph idx="1" type="subTitle"/>
          </p:nvPr>
        </p:nvSpPr>
        <p:spPr>
          <a:xfrm>
            <a:off x="4114800" y="2430433"/>
            <a:ext cx="4343400" cy="15321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rgbClr val="E9F7F6"/>
              </a:buClr>
              <a:buSzPts val="1800"/>
              <a:buNone/>
              <a:defRPr sz="1800">
                <a:solidFill>
                  <a:srgbClr val="E9F7F6"/>
                </a:solidFill>
              </a:defRPr>
            </a:lvl1pPr>
            <a:lvl2pPr lvl="1" rtl="0" algn="ctr">
              <a:lnSpc>
                <a:spcPct val="90000"/>
              </a:lnSpc>
              <a:spcBef>
                <a:spcPts val="400"/>
              </a:spcBef>
              <a:spcAft>
                <a:spcPts val="0"/>
              </a:spcAft>
              <a:buClr>
                <a:schemeClr val="dk1"/>
              </a:buClr>
              <a:buSzPts val="2100"/>
              <a:buNone/>
              <a:defRPr sz="2100"/>
            </a:lvl2pPr>
            <a:lvl3pPr lvl="2" rtl="0" algn="ctr">
              <a:lnSpc>
                <a:spcPct val="90000"/>
              </a:lnSpc>
              <a:spcBef>
                <a:spcPts val="400"/>
              </a:spcBef>
              <a:spcAft>
                <a:spcPts val="0"/>
              </a:spcAft>
              <a:buClr>
                <a:schemeClr val="dk1"/>
              </a:buClr>
              <a:buSzPts val="1800"/>
              <a:buNone/>
              <a:defRPr sz="1800"/>
            </a:lvl3pPr>
            <a:lvl4pPr lvl="3" rtl="0" algn="ctr">
              <a:lnSpc>
                <a:spcPct val="90000"/>
              </a:lnSpc>
              <a:spcBef>
                <a:spcPts val="400"/>
              </a:spcBef>
              <a:spcAft>
                <a:spcPts val="0"/>
              </a:spcAft>
              <a:buClr>
                <a:schemeClr val="dk1"/>
              </a:buClr>
              <a:buSzPts val="1500"/>
              <a:buNone/>
              <a:defRPr sz="1500"/>
            </a:lvl4pPr>
            <a:lvl5pPr lvl="4" rtl="0" algn="ctr">
              <a:lnSpc>
                <a:spcPct val="90000"/>
              </a:lnSpc>
              <a:spcBef>
                <a:spcPts val="400"/>
              </a:spcBef>
              <a:spcAft>
                <a:spcPts val="0"/>
              </a:spcAft>
              <a:buClr>
                <a:schemeClr val="dk1"/>
              </a:buClr>
              <a:buSzPts val="1500"/>
              <a:buNone/>
              <a:defRPr sz="1500"/>
            </a:lvl5pPr>
            <a:lvl6pPr lvl="5" rtl="0" algn="ctr">
              <a:spcBef>
                <a:spcPts val="300"/>
              </a:spcBef>
              <a:spcAft>
                <a:spcPts val="0"/>
              </a:spcAft>
              <a:buClr>
                <a:schemeClr val="dk1"/>
              </a:buClr>
              <a:buSzPts val="1500"/>
              <a:buNone/>
              <a:defRPr sz="1500"/>
            </a:lvl6pPr>
            <a:lvl7pPr lvl="6" rtl="0" algn="ctr">
              <a:spcBef>
                <a:spcPts val="300"/>
              </a:spcBef>
              <a:spcAft>
                <a:spcPts val="0"/>
              </a:spcAft>
              <a:buClr>
                <a:schemeClr val="dk1"/>
              </a:buClr>
              <a:buSzPts val="1500"/>
              <a:buNone/>
              <a:defRPr sz="1500"/>
            </a:lvl7pPr>
            <a:lvl8pPr lvl="7" rtl="0" algn="ctr">
              <a:spcBef>
                <a:spcPts val="300"/>
              </a:spcBef>
              <a:spcAft>
                <a:spcPts val="0"/>
              </a:spcAft>
              <a:buClr>
                <a:schemeClr val="dk1"/>
              </a:buClr>
              <a:buSzPts val="1500"/>
              <a:buNone/>
              <a:defRPr sz="1500"/>
            </a:lvl8pPr>
            <a:lvl9pPr lvl="8" rtl="0" algn="ctr">
              <a:spcBef>
                <a:spcPts val="300"/>
              </a:spcBef>
              <a:spcAft>
                <a:spcPts val="0"/>
              </a:spcAft>
              <a:buClr>
                <a:schemeClr val="dk1"/>
              </a:buClr>
              <a:buSzPts val="1500"/>
              <a:buNone/>
              <a:defRPr sz="1500"/>
            </a:lvl9pPr>
          </a:lstStyle>
          <a:p/>
        </p:txBody>
      </p:sp>
      <p:sp>
        <p:nvSpPr>
          <p:cNvPr id="15" name="Google Shape;15;p2"/>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 name="Google Shape;16;p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91" name="Google Shape;91;p11"/>
          <p:cNvSpPr txBox="1"/>
          <p:nvPr>
            <p:ph idx="1" type="body"/>
          </p:nvPr>
        </p:nvSpPr>
        <p:spPr>
          <a:xfrm rot="5400000">
            <a:off x="2777496" y="-1107763"/>
            <a:ext cx="3599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92" name="Google Shape;92;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96" name="Google Shape;96;p1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0" name="Google Shape;100;p12"/>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1" name="Google Shape;10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1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07" name="Google Shape;107;p13"/>
          <p:cNvSpPr txBox="1"/>
          <p:nvPr>
            <p:ph idx="1" type="body"/>
          </p:nvPr>
        </p:nvSpPr>
        <p:spPr>
          <a:xfrm>
            <a:off x="685799" y="1035886"/>
            <a:ext cx="38343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8" name="Google Shape;108;p13"/>
          <p:cNvSpPr txBox="1"/>
          <p:nvPr>
            <p:ph idx="2" type="body"/>
          </p:nvPr>
        </p:nvSpPr>
        <p:spPr>
          <a:xfrm>
            <a:off x="4683577" y="1035886"/>
            <a:ext cx="38289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9" name="Google Shape;109;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1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13" name="Google Shape;113;p1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17" name="Google Shape;117;p14"/>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18" name="Google Shape;118;p14"/>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19" name="Google Shape;119;p14"/>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20" name="Google Shape;120;p14"/>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21" name="Google Shape;121;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1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1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25" name="Google Shape;125;p1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29" name="Google Shape;12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1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33" name="Google Shape;133;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37" name="Google Shape;137;p16"/>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38" name="Google Shape;138;p16"/>
          <p:cNvSpPr txBox="1"/>
          <p:nvPr>
            <p:ph idx="2"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39" name="Google Shape;13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1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16"/>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43" name="Google Shape;143;p16"/>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47" name="Google Shape;147;p17"/>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148" name="Google Shape;14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1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1" name="Google Shape;151;p17"/>
          <p:cNvSpPr txBox="1"/>
          <p:nvPr>
            <p:ph idx="1"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52" name="Google Shape;152;p17"/>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53" name="Google Shape;153;p17"/>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57" name="Google Shape;157;p18"/>
          <p:cNvSpPr txBox="1"/>
          <p:nvPr>
            <p:ph idx="1" type="body"/>
          </p:nvPr>
        </p:nvSpPr>
        <p:spPr>
          <a:xfrm rot="5400000">
            <a:off x="2786946" y="-1122314"/>
            <a:ext cx="3575400" cy="7891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58" name="Google Shape;158;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9" name="Google Shape;159;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0" name="Google Shape;160;p1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1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62" name="Google Shape;162;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type="twoObj">
  <p:cSld name="TWO_OBJECTS">
    <p:spTree>
      <p:nvGrpSpPr>
        <p:cNvPr id="164" name="Shape 164"/>
        <p:cNvGrpSpPr/>
        <p:nvPr/>
      </p:nvGrpSpPr>
      <p:grpSpPr>
        <a:xfrm>
          <a:off x="0" y="0"/>
          <a:ext cx="0" cy="0"/>
          <a:chOff x="0" y="0"/>
          <a:chExt cx="0" cy="0"/>
        </a:xfrm>
      </p:grpSpPr>
      <p:sp>
        <p:nvSpPr>
          <p:cNvPr id="165" name="Google Shape;165;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6" name="Google Shape;166;p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7" name="Google Shape;167;p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8" name="Google Shape;168;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9" name="Google Shape;169;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0" name="Google Shape;170;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1" type="twoTxTwoObj">
  <p:cSld name="TWO_OBJECTS_WITH_TEXT">
    <p:spTree>
      <p:nvGrpSpPr>
        <p:cNvPr id="171" name="Shape 171"/>
        <p:cNvGrpSpPr/>
        <p:nvPr/>
      </p:nvGrpSpPr>
      <p:grpSpPr>
        <a:xfrm>
          <a:off x="0" y="0"/>
          <a:ext cx="0" cy="0"/>
          <a:chOff x="0" y="0"/>
          <a:chExt cx="0" cy="0"/>
        </a:xfrm>
      </p:grpSpPr>
      <p:sp>
        <p:nvSpPr>
          <p:cNvPr id="172" name="Google Shape;172;p2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3" name="Google Shape;173;p2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74" name="Google Shape;174;p20"/>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5" name="Google Shape;175;p2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76" name="Google Shape;176;p20"/>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7" name="Google Shape;177;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8" name="Google Shape;178;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1" name="Google Shape;21;p3"/>
          <p:cNvSpPr txBox="1"/>
          <p:nvPr>
            <p:ph idx="1" type="body"/>
          </p:nvPr>
        </p:nvSpPr>
        <p:spPr>
          <a:xfrm>
            <a:off x="633845" y="1035886"/>
            <a:ext cx="38670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22" name="Google Shape;22;p3"/>
          <p:cNvSpPr txBox="1"/>
          <p:nvPr>
            <p:ph idx="2" type="body"/>
          </p:nvPr>
        </p:nvSpPr>
        <p:spPr>
          <a:xfrm>
            <a:off x="633845" y="1655160"/>
            <a:ext cx="38670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3" name="Google Shape;23;p3"/>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24" name="Google Shape;24;p3"/>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5" name="Google Shape;25;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 name="Google Shape;26;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 name="Google Shape;27;p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9" name="Google Shape;29;p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0" name="Google Shape;30;p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type="titleOnly">
  <p:cSld name="TITLE_ONLY">
    <p:spTree>
      <p:nvGrpSpPr>
        <p:cNvPr id="180" name="Shape 180"/>
        <p:cNvGrpSpPr/>
        <p:nvPr/>
      </p:nvGrpSpPr>
      <p:grpSpPr>
        <a:xfrm>
          <a:off x="0" y="0"/>
          <a:ext cx="0" cy="0"/>
          <a:chOff x="0" y="0"/>
          <a:chExt cx="0" cy="0"/>
        </a:xfrm>
      </p:grpSpPr>
      <p:sp>
        <p:nvSpPr>
          <p:cNvPr id="181" name="Google Shape;181;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2" name="Google Shape;18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3" name="Google Shape;18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4" name="Google Shape;18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5" name="Shape 185"/>
        <p:cNvGrpSpPr/>
        <p:nvPr/>
      </p:nvGrpSpPr>
      <p:grpSpPr>
        <a:xfrm>
          <a:off x="0" y="0"/>
          <a:ext cx="0" cy="0"/>
          <a:chOff x="0" y="0"/>
          <a:chExt cx="0" cy="0"/>
        </a:xfrm>
      </p:grpSpPr>
      <p:sp>
        <p:nvSpPr>
          <p:cNvPr id="186" name="Google Shape;186;p22"/>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7" name="Google Shape;187;p22"/>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300"/>
              </a:spcBef>
              <a:spcAft>
                <a:spcPts val="0"/>
              </a:spcAft>
              <a:buSzPts val="1400"/>
              <a:buChar char="⚫"/>
              <a:defRPr/>
            </a:lvl6pPr>
            <a:lvl7pPr indent="-317500" lvl="6" marL="3200400" rtl="0">
              <a:spcBef>
                <a:spcPts val="300"/>
              </a:spcBef>
              <a:spcAft>
                <a:spcPts val="0"/>
              </a:spcAft>
              <a:buSzPts val="1400"/>
              <a:buChar char="⚫"/>
              <a:defRPr/>
            </a:lvl7pPr>
            <a:lvl8pPr indent="-317500" lvl="7" marL="3657600" rtl="0">
              <a:spcBef>
                <a:spcPts val="300"/>
              </a:spcBef>
              <a:spcAft>
                <a:spcPts val="0"/>
              </a:spcAft>
              <a:buSzPts val="1400"/>
              <a:buChar char="⚫"/>
              <a:defRPr/>
            </a:lvl8pPr>
            <a:lvl9pPr indent="-317500" lvl="8" marL="4114800" rtl="0">
              <a:spcBef>
                <a:spcPts val="300"/>
              </a:spcBef>
              <a:spcAft>
                <a:spcPts val="0"/>
              </a:spcAft>
              <a:buSzPts val="1400"/>
              <a:buChar char="⚫"/>
              <a:defRPr/>
            </a:lvl9pPr>
          </a:lstStyle>
          <a:p/>
        </p:txBody>
      </p:sp>
      <p:sp>
        <p:nvSpPr>
          <p:cNvPr id="188" name="Google Shape;188;p22"/>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33" name="Google Shape;33;p4"/>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4500"/>
              <a:buFont typeface="Quattrocento Sans"/>
              <a:buNone/>
              <a:defRPr b="0"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4" name="Google Shape;34;p4"/>
          <p:cNvSpPr txBox="1"/>
          <p:nvPr>
            <p:ph idx="1" type="body"/>
          </p:nvPr>
        </p:nvSpPr>
        <p:spPr>
          <a:xfrm>
            <a:off x="623888" y="3414475"/>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3F3F3F"/>
              </a:buClr>
              <a:buSzPts val="1800"/>
              <a:buNone/>
              <a:defRPr sz="1800">
                <a:solidFill>
                  <a:srgbClr val="3F3F3F"/>
                </a:solidFill>
              </a:defRPr>
            </a:lvl1pPr>
            <a:lvl2pPr indent="-228600" lvl="1" marL="914400" rtl="0" algn="l">
              <a:lnSpc>
                <a:spcPct val="90000"/>
              </a:lnSpc>
              <a:spcBef>
                <a:spcPts val="400"/>
              </a:spcBef>
              <a:spcAft>
                <a:spcPts val="0"/>
              </a:spcAft>
              <a:buClr>
                <a:srgbClr val="888888"/>
              </a:buClr>
              <a:buSzPts val="1400"/>
              <a:buNone/>
              <a:defRPr sz="1400">
                <a:solidFill>
                  <a:srgbClr val="888888"/>
                </a:solidFill>
              </a:defRPr>
            </a:lvl2pPr>
            <a:lvl3pPr indent="-228600" lvl="2" marL="1371600" rtl="0" algn="l">
              <a:lnSpc>
                <a:spcPct val="90000"/>
              </a:lnSpc>
              <a:spcBef>
                <a:spcPts val="400"/>
              </a:spcBef>
              <a:spcAft>
                <a:spcPts val="0"/>
              </a:spcAft>
              <a:buClr>
                <a:srgbClr val="888888"/>
              </a:buClr>
              <a:buSzPts val="1200"/>
              <a:buNone/>
              <a:defRPr sz="1200">
                <a:solidFill>
                  <a:srgbClr val="888888"/>
                </a:solidFill>
              </a:defRPr>
            </a:lvl3pPr>
            <a:lvl4pPr indent="-228600" lvl="3" marL="1828800" rtl="0" algn="l">
              <a:lnSpc>
                <a:spcPct val="90000"/>
              </a:lnSpc>
              <a:spcBef>
                <a:spcPts val="400"/>
              </a:spcBef>
              <a:spcAft>
                <a:spcPts val="0"/>
              </a:spcAft>
              <a:buClr>
                <a:srgbClr val="888888"/>
              </a:buClr>
              <a:buSzPts val="1100"/>
              <a:buNone/>
              <a:defRPr sz="1100">
                <a:solidFill>
                  <a:srgbClr val="888888"/>
                </a:solidFill>
              </a:defRPr>
            </a:lvl4pPr>
            <a:lvl5pPr indent="-228600" lvl="4" marL="2286000" rtl="0" algn="l">
              <a:lnSpc>
                <a:spcPct val="90000"/>
              </a:lnSpc>
              <a:spcBef>
                <a:spcPts val="4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35" name="Google Shape;35;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6" name="Google Shape;36;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7" name="Google Shape;37;p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pic>
        <p:nvPicPr>
          <p:cNvPr id="39" name="Google Shape;39;p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40" name="Google Shape;40;p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1" name="Google Shape;41;p5"/>
          <p:cNvSpPr txBox="1"/>
          <p:nvPr>
            <p:ph idx="1" type="body"/>
          </p:nvPr>
        </p:nvSpPr>
        <p:spPr>
          <a:xfrm>
            <a:off x="633845" y="1035887"/>
            <a:ext cx="78867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42" name="Google Shape;42;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3" name="Google Shape;43;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4" name="Google Shape;44;p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45" name="Google Shape;45;p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46" name="Google Shape;46;p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7" name="Shape 47"/>
        <p:cNvGrpSpPr/>
        <p:nvPr/>
      </p:nvGrpSpPr>
      <p:grpSpPr>
        <a:xfrm>
          <a:off x="0" y="0"/>
          <a:ext cx="0" cy="0"/>
          <a:chOff x="0" y="0"/>
          <a:chExt cx="0" cy="0"/>
        </a:xfrm>
      </p:grpSpPr>
      <p:pic>
        <p:nvPicPr>
          <p:cNvPr id="48" name="Google Shape;48;p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49" name="Google Shape;49;p6"/>
          <p:cNvSpPr txBox="1"/>
          <p:nvPr>
            <p:ph idx="1" type="body"/>
          </p:nvPr>
        </p:nvSpPr>
        <p:spPr>
          <a:xfrm>
            <a:off x="633845"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0" name="Google Shape;50;p6"/>
          <p:cNvSpPr txBox="1"/>
          <p:nvPr>
            <p:ph idx="2" type="body"/>
          </p:nvPr>
        </p:nvSpPr>
        <p:spPr>
          <a:xfrm>
            <a:off x="4629150"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1" name="Google Shape;51;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2" name="Google Shape;52;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3" name="Google Shape;53;p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55" name="Google Shape;55;p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59" name="Google Shape;59;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63" name="Google Shape;63;p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71" name="Google Shape;71;p9"/>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9"/>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73" name="Google Shape;73;p9"/>
          <p:cNvSpPr txBox="1"/>
          <p:nvPr>
            <p:ph idx="2" type="body"/>
          </p:nvPr>
        </p:nvSpPr>
        <p:spPr>
          <a:xfrm>
            <a:off x="630936" y="1543049"/>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74" name="Google Shape;74;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81" name="Google Shape;81;p10"/>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0"/>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83" name="Google Shape;83;p10"/>
          <p:cNvSpPr txBox="1"/>
          <p:nvPr>
            <p:ph idx="1" type="body"/>
          </p:nvPr>
        </p:nvSpPr>
        <p:spPr>
          <a:xfrm>
            <a:off x="630936" y="1543050"/>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84" name="Google Shape;84;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 name="Google Shape;7;p1"/>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hyperlink" Target="https://aclanthology.org/2020.lrec-1.747.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hyperlink" Target="https://aclanthology.org/P17-2067.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hyperlink" Target="https://www.kaggle.com/datasets/clmentbisaillon/fake-and-real-news-dataset?datasetId=572515&amp;sortBy=voteCount&amp;select=True.cs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ctrTitle"/>
          </p:nvPr>
        </p:nvSpPr>
        <p:spPr>
          <a:xfrm>
            <a:off x="1143000" y="797753"/>
            <a:ext cx="7315200" cy="14064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lang="en" sz="4600"/>
              <a:t>Fake News Detector</a:t>
            </a:r>
            <a:endParaRPr sz="4600"/>
          </a:p>
        </p:txBody>
      </p:sp>
      <p:sp>
        <p:nvSpPr>
          <p:cNvPr id="194" name="Google Shape;194;p23"/>
          <p:cNvSpPr txBox="1"/>
          <p:nvPr/>
        </p:nvSpPr>
        <p:spPr>
          <a:xfrm>
            <a:off x="4269500" y="2762600"/>
            <a:ext cx="31446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Vatsal Chaudhary (2020549), Tanuj Khatri (2020578)</a:t>
            </a:r>
            <a:endParaRPr sz="1900">
              <a:solidFill>
                <a:schemeClr val="lt1"/>
              </a:solidFill>
              <a:latin typeface="Calibri"/>
              <a:ea typeface="Calibri"/>
              <a:cs typeface="Calibri"/>
              <a:sym typeface="Calibri"/>
            </a:endParaRPr>
          </a:p>
          <a:p>
            <a:pPr indent="0" lvl="0" marL="0" rtl="0" algn="l">
              <a:spcBef>
                <a:spcPts val="0"/>
              </a:spcBef>
              <a:spcAft>
                <a:spcPts val="0"/>
              </a:spcAft>
              <a:buNone/>
            </a:pPr>
            <a:r>
              <a:rPr lang="en" sz="1900">
                <a:solidFill>
                  <a:schemeClr val="lt1"/>
                </a:solidFill>
                <a:latin typeface="Calibri"/>
                <a:ea typeface="Calibri"/>
                <a:cs typeface="Calibri"/>
                <a:sym typeface="Calibri"/>
              </a:rPr>
              <a:t>Rajat (2020568)</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sz="19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633845" y="70620"/>
            <a:ext cx="7084200" cy="619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Methodology: Extracting Features</a:t>
            </a:r>
            <a:endParaRPr b="1"/>
          </a:p>
        </p:txBody>
      </p:sp>
      <p:sp>
        <p:nvSpPr>
          <p:cNvPr id="249" name="Google Shape;249;p32"/>
          <p:cNvSpPr txBox="1"/>
          <p:nvPr/>
        </p:nvSpPr>
        <p:spPr>
          <a:xfrm>
            <a:off x="0" y="947150"/>
            <a:ext cx="9144000" cy="4146600"/>
          </a:xfrm>
          <a:prstGeom prst="rect">
            <a:avLst/>
          </a:prstGeom>
          <a:noFill/>
          <a:ln>
            <a:noFill/>
          </a:ln>
        </p:spPr>
        <p:txBody>
          <a:bodyPr anchorCtr="0" anchor="t" bIns="91425" lIns="91425" spcFirstLastPara="1" rIns="91425" wrap="square" tIns="91425">
            <a:spAutoFit/>
          </a:bodyPr>
          <a:lstStyle/>
          <a:p>
            <a:pPr indent="-368300" lvl="0" marL="4572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ML models cannot use textual data for training. So we need a way to convert this textual data to quantitative data.</a:t>
            </a:r>
            <a:endParaRPr sz="2200">
              <a:solidFill>
                <a:schemeClr val="dk1"/>
              </a:solidFill>
              <a:latin typeface="Georgia"/>
              <a:ea typeface="Georgia"/>
              <a:cs typeface="Georgia"/>
              <a:sym typeface="Georgia"/>
            </a:endParaRPr>
          </a:p>
          <a:p>
            <a:pPr indent="0" lvl="0" marL="457200" rtl="0" algn="just">
              <a:lnSpc>
                <a:spcPct val="90000"/>
              </a:lnSpc>
              <a:spcBef>
                <a:spcPts val="0"/>
              </a:spcBef>
              <a:spcAft>
                <a:spcPts val="0"/>
              </a:spcAft>
              <a:buNone/>
            </a:pPr>
            <a:r>
              <a:t/>
            </a:r>
            <a:endParaRPr sz="2200">
              <a:solidFill>
                <a:schemeClr val="dk1"/>
              </a:solidFill>
              <a:latin typeface="Georgia"/>
              <a:ea typeface="Georgia"/>
              <a:cs typeface="Georgia"/>
              <a:sym typeface="Georgia"/>
            </a:endParaRPr>
          </a:p>
          <a:p>
            <a:pPr indent="-368300" lvl="0" marL="4572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We have used ‘TfidfVectorizer’ function of ‘feature_extraction’ library of sklearn for this conversion.</a:t>
            </a:r>
            <a:endParaRPr sz="2200">
              <a:solidFill>
                <a:schemeClr val="dk1"/>
              </a:solidFill>
              <a:latin typeface="Georgia"/>
              <a:ea typeface="Georgia"/>
              <a:cs typeface="Georgia"/>
              <a:sym typeface="Georgia"/>
            </a:endParaRPr>
          </a:p>
          <a:p>
            <a:pPr indent="0" lvl="0" marL="457200" rtl="0" algn="just">
              <a:lnSpc>
                <a:spcPct val="90000"/>
              </a:lnSpc>
              <a:spcBef>
                <a:spcPts val="0"/>
              </a:spcBef>
              <a:spcAft>
                <a:spcPts val="0"/>
              </a:spcAft>
              <a:buNone/>
            </a:pPr>
            <a:r>
              <a:t/>
            </a:r>
            <a:endParaRPr sz="2200">
              <a:solidFill>
                <a:schemeClr val="dk1"/>
              </a:solidFill>
              <a:latin typeface="Georgia"/>
              <a:ea typeface="Georgia"/>
              <a:cs typeface="Georgia"/>
              <a:sym typeface="Georgia"/>
            </a:endParaRPr>
          </a:p>
          <a:p>
            <a:pPr indent="-368300" lvl="0" marL="4572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Using ‘TfidfVectorizer’ whole text column is converted to term-document matrix.</a:t>
            </a:r>
            <a:endParaRPr sz="2200">
              <a:solidFill>
                <a:schemeClr val="dk1"/>
              </a:solidFill>
              <a:latin typeface="Georgia"/>
              <a:ea typeface="Georgia"/>
              <a:cs typeface="Georgia"/>
              <a:sym typeface="Georgia"/>
            </a:endParaRPr>
          </a:p>
          <a:p>
            <a:pPr indent="0" lvl="0" marL="457200" rtl="0" algn="just">
              <a:lnSpc>
                <a:spcPct val="90000"/>
              </a:lnSpc>
              <a:spcBef>
                <a:spcPts val="0"/>
              </a:spcBef>
              <a:spcAft>
                <a:spcPts val="0"/>
              </a:spcAft>
              <a:buNone/>
            </a:pPr>
            <a:r>
              <a:t/>
            </a:r>
            <a:endParaRPr sz="2200">
              <a:solidFill>
                <a:schemeClr val="dk1"/>
              </a:solidFill>
              <a:latin typeface="Georgia"/>
              <a:ea typeface="Georgia"/>
              <a:cs typeface="Georgia"/>
              <a:sym typeface="Georgia"/>
            </a:endParaRPr>
          </a:p>
          <a:p>
            <a:pPr indent="-368300" lvl="0" marL="4572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A term-document matrix represents texts using the frequency of terms or words that appear in a set of documents.</a:t>
            </a:r>
            <a:endParaRPr sz="2200">
              <a:solidFill>
                <a:schemeClr val="dk1"/>
              </a:solidFill>
              <a:latin typeface="Georgia"/>
              <a:ea typeface="Georgia"/>
              <a:cs typeface="Georgia"/>
              <a:sym typeface="Georgia"/>
            </a:endParaRPr>
          </a:p>
          <a:p>
            <a:pPr indent="0" lvl="0" marL="457200" rtl="0" algn="just">
              <a:lnSpc>
                <a:spcPct val="90000"/>
              </a:lnSpc>
              <a:spcBef>
                <a:spcPts val="0"/>
              </a:spcBef>
              <a:spcAft>
                <a:spcPts val="0"/>
              </a:spcAft>
              <a:buNone/>
            </a:pPr>
            <a:r>
              <a:t/>
            </a:r>
            <a:endParaRPr sz="2200">
              <a:solidFill>
                <a:schemeClr val="dk1"/>
              </a:solidFill>
              <a:latin typeface="Georgia"/>
              <a:ea typeface="Georgia"/>
              <a:cs typeface="Georgia"/>
              <a:sym typeface="Georgia"/>
            </a:endParaRPr>
          </a:p>
          <a:p>
            <a:pPr indent="-368300" lvl="0" marL="4572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This term-document matrix can be used by ML models.</a:t>
            </a:r>
            <a:endParaRPr sz="2200">
              <a:solidFill>
                <a:schemeClr val="dk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633845" y="70620"/>
            <a:ext cx="7084200" cy="619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Methodology</a:t>
            </a:r>
            <a:endParaRPr b="1"/>
          </a:p>
        </p:txBody>
      </p:sp>
      <p:sp>
        <p:nvSpPr>
          <p:cNvPr id="255" name="Google Shape;255;p33"/>
          <p:cNvSpPr txBox="1"/>
          <p:nvPr/>
        </p:nvSpPr>
        <p:spPr>
          <a:xfrm>
            <a:off x="0" y="1107900"/>
            <a:ext cx="9144000" cy="2622900"/>
          </a:xfrm>
          <a:prstGeom prst="rect">
            <a:avLst/>
          </a:prstGeom>
          <a:noFill/>
          <a:ln>
            <a:noFill/>
          </a:ln>
        </p:spPr>
        <p:txBody>
          <a:bodyPr anchorCtr="0" anchor="t" bIns="91425" lIns="91425" spcFirstLastPara="1" rIns="91425" wrap="square" tIns="91425">
            <a:spAutoFit/>
          </a:bodyPr>
          <a:lstStyle/>
          <a:p>
            <a:pPr indent="-368300" lvl="0" marL="4572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We split this term-document matrix and corresponding labels into </a:t>
            </a:r>
            <a:endParaRPr sz="2200">
              <a:solidFill>
                <a:schemeClr val="dk1"/>
              </a:solidFill>
              <a:latin typeface="Georgia"/>
              <a:ea typeface="Georgia"/>
              <a:cs typeface="Georgia"/>
              <a:sym typeface="Georgia"/>
            </a:endParaRPr>
          </a:p>
          <a:p>
            <a:pPr indent="0" lvl="0" marL="457200" rtl="0" algn="just">
              <a:lnSpc>
                <a:spcPct val="90000"/>
              </a:lnSpc>
              <a:spcBef>
                <a:spcPts val="0"/>
              </a:spcBef>
              <a:spcAft>
                <a:spcPts val="0"/>
              </a:spcAft>
              <a:buNone/>
            </a:pPr>
            <a:r>
              <a:rPr lang="en" sz="2200">
                <a:solidFill>
                  <a:schemeClr val="dk1"/>
                </a:solidFill>
                <a:latin typeface="Georgia"/>
                <a:ea typeface="Georgia"/>
                <a:cs typeface="Georgia"/>
                <a:sym typeface="Georgia"/>
              </a:rPr>
              <a:t>t</a:t>
            </a:r>
            <a:r>
              <a:rPr lang="en" sz="2200">
                <a:solidFill>
                  <a:schemeClr val="dk1"/>
                </a:solidFill>
                <a:latin typeface="Georgia"/>
                <a:ea typeface="Georgia"/>
                <a:cs typeface="Georgia"/>
                <a:sym typeface="Georgia"/>
              </a:rPr>
              <a:t>raining set and testing with test size of 0.25.</a:t>
            </a:r>
            <a:endParaRPr sz="2200">
              <a:solidFill>
                <a:schemeClr val="dk1"/>
              </a:solidFill>
              <a:latin typeface="Georgia"/>
              <a:ea typeface="Georgia"/>
              <a:cs typeface="Georgia"/>
              <a:sym typeface="Georgia"/>
            </a:endParaRPr>
          </a:p>
          <a:p>
            <a:pPr indent="0" lvl="0" marL="457200" rtl="0" algn="just">
              <a:lnSpc>
                <a:spcPct val="90000"/>
              </a:lnSpc>
              <a:spcBef>
                <a:spcPts val="0"/>
              </a:spcBef>
              <a:spcAft>
                <a:spcPts val="0"/>
              </a:spcAft>
              <a:buNone/>
            </a:pPr>
            <a:r>
              <a:t/>
            </a:r>
            <a:endParaRPr sz="2200">
              <a:solidFill>
                <a:schemeClr val="dk1"/>
              </a:solidFill>
              <a:latin typeface="Georgia"/>
              <a:ea typeface="Georgia"/>
              <a:cs typeface="Georgia"/>
              <a:sym typeface="Georgia"/>
            </a:endParaRPr>
          </a:p>
          <a:p>
            <a:pPr indent="-368300" lvl="0" marL="4572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As our problem is a classification problem, for now we are using multinomial naive bayes and binary logistic regression models.</a:t>
            </a:r>
            <a:endParaRPr sz="2200">
              <a:solidFill>
                <a:schemeClr val="dk1"/>
              </a:solidFill>
              <a:latin typeface="Georgia"/>
              <a:ea typeface="Georgia"/>
              <a:cs typeface="Georgia"/>
              <a:sym typeface="Georgia"/>
            </a:endParaRPr>
          </a:p>
          <a:p>
            <a:pPr indent="0" lvl="0" marL="457200" rtl="0" algn="just">
              <a:lnSpc>
                <a:spcPct val="90000"/>
              </a:lnSpc>
              <a:spcBef>
                <a:spcPts val="0"/>
              </a:spcBef>
              <a:spcAft>
                <a:spcPts val="0"/>
              </a:spcAft>
              <a:buNone/>
            </a:pPr>
            <a:r>
              <a:t/>
            </a:r>
            <a:endParaRPr sz="2200">
              <a:solidFill>
                <a:schemeClr val="dk1"/>
              </a:solidFill>
              <a:latin typeface="Georgia"/>
              <a:ea typeface="Georgia"/>
              <a:cs typeface="Georgia"/>
              <a:sym typeface="Georgia"/>
            </a:endParaRPr>
          </a:p>
          <a:p>
            <a:pPr indent="-368300" lvl="0" marL="4572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We are using frequency of top 350 words in the news texts as features for our ML model.</a:t>
            </a:r>
            <a:endParaRPr sz="2200">
              <a:solidFill>
                <a:schemeClr val="dk1"/>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633845" y="70620"/>
            <a:ext cx="7084200" cy="619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Results</a:t>
            </a:r>
            <a:endParaRPr b="1"/>
          </a:p>
        </p:txBody>
      </p:sp>
      <p:sp>
        <p:nvSpPr>
          <p:cNvPr id="261" name="Google Shape;261;p34"/>
          <p:cNvSpPr txBox="1"/>
          <p:nvPr/>
        </p:nvSpPr>
        <p:spPr>
          <a:xfrm>
            <a:off x="0" y="1107900"/>
            <a:ext cx="3987000" cy="4893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0"/>
              </a:spcBef>
              <a:spcAft>
                <a:spcPts val="0"/>
              </a:spcAft>
              <a:buNone/>
            </a:pPr>
            <a:r>
              <a:rPr lang="en" sz="2200">
                <a:solidFill>
                  <a:schemeClr val="dk1"/>
                </a:solidFill>
                <a:latin typeface="Georgia"/>
                <a:ea typeface="Georgia"/>
                <a:cs typeface="Georgia"/>
                <a:sym typeface="Georgia"/>
              </a:rPr>
              <a:t>Naive bias:                                                         </a:t>
            </a:r>
            <a:endParaRPr sz="2200">
              <a:solidFill>
                <a:schemeClr val="dk1"/>
              </a:solidFill>
              <a:latin typeface="Georgia"/>
              <a:ea typeface="Georgia"/>
              <a:cs typeface="Georgia"/>
              <a:sym typeface="Georgia"/>
            </a:endParaRPr>
          </a:p>
        </p:txBody>
      </p:sp>
      <p:pic>
        <p:nvPicPr>
          <p:cNvPr id="262" name="Google Shape;262;p34"/>
          <p:cNvPicPr preferRelativeResize="0"/>
          <p:nvPr/>
        </p:nvPicPr>
        <p:blipFill>
          <a:blip r:embed="rId3">
            <a:alphaModFix/>
          </a:blip>
          <a:stretch>
            <a:fillRect/>
          </a:stretch>
        </p:blipFill>
        <p:spPr>
          <a:xfrm>
            <a:off x="92125" y="1749922"/>
            <a:ext cx="3906150" cy="1333975"/>
          </a:xfrm>
          <a:prstGeom prst="rect">
            <a:avLst/>
          </a:prstGeom>
          <a:noFill/>
          <a:ln>
            <a:noFill/>
          </a:ln>
        </p:spPr>
      </p:pic>
      <p:pic>
        <p:nvPicPr>
          <p:cNvPr id="263" name="Google Shape;263;p34"/>
          <p:cNvPicPr preferRelativeResize="0"/>
          <p:nvPr/>
        </p:nvPicPr>
        <p:blipFill>
          <a:blip r:embed="rId4">
            <a:alphaModFix/>
          </a:blip>
          <a:stretch>
            <a:fillRect/>
          </a:stretch>
        </p:blipFill>
        <p:spPr>
          <a:xfrm>
            <a:off x="0" y="3809525"/>
            <a:ext cx="3986970" cy="1333975"/>
          </a:xfrm>
          <a:prstGeom prst="rect">
            <a:avLst/>
          </a:prstGeom>
          <a:noFill/>
          <a:ln>
            <a:noFill/>
          </a:ln>
        </p:spPr>
      </p:pic>
      <p:sp>
        <p:nvSpPr>
          <p:cNvPr id="264" name="Google Shape;264;p34"/>
          <p:cNvSpPr txBox="1"/>
          <p:nvPr/>
        </p:nvSpPr>
        <p:spPr>
          <a:xfrm>
            <a:off x="0" y="3202050"/>
            <a:ext cx="3987000" cy="4893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0"/>
              </a:spcBef>
              <a:spcAft>
                <a:spcPts val="0"/>
              </a:spcAft>
              <a:buNone/>
            </a:pPr>
            <a:r>
              <a:rPr lang="en" sz="2200">
                <a:solidFill>
                  <a:schemeClr val="dk1"/>
                </a:solidFill>
                <a:latin typeface="Georgia"/>
                <a:ea typeface="Georgia"/>
                <a:cs typeface="Georgia"/>
                <a:sym typeface="Georgia"/>
              </a:rPr>
              <a:t>Logistic Regression</a:t>
            </a:r>
            <a:r>
              <a:rPr lang="en" sz="2200">
                <a:solidFill>
                  <a:schemeClr val="dk1"/>
                </a:solidFill>
                <a:latin typeface="Georgia"/>
                <a:ea typeface="Georgia"/>
                <a:cs typeface="Georgia"/>
                <a:sym typeface="Georgia"/>
              </a:rPr>
              <a:t>:                                                         </a:t>
            </a:r>
            <a:endParaRPr sz="2200">
              <a:solidFill>
                <a:schemeClr val="dk1"/>
              </a:solidFill>
              <a:latin typeface="Georgia"/>
              <a:ea typeface="Georgia"/>
              <a:cs typeface="Georgia"/>
              <a:sym typeface="Georgia"/>
            </a:endParaRPr>
          </a:p>
        </p:txBody>
      </p:sp>
      <p:sp>
        <p:nvSpPr>
          <p:cNvPr id="265" name="Google Shape;265;p34"/>
          <p:cNvSpPr txBox="1"/>
          <p:nvPr/>
        </p:nvSpPr>
        <p:spPr>
          <a:xfrm>
            <a:off x="4058400" y="2053400"/>
            <a:ext cx="50856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As we can see from the results both the models show high accuracy over testing set.</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Also both the models have high precision and recall meaning</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w</a:t>
            </a:r>
            <a:r>
              <a:rPr lang="en">
                <a:latin typeface="Calibri"/>
                <a:ea typeface="Calibri"/>
                <a:cs typeface="Calibri"/>
                <a:sym typeface="Calibri"/>
              </a:rPr>
              <a:t>e will have low </a:t>
            </a:r>
            <a:r>
              <a:rPr lang="en">
                <a:latin typeface="Calibri"/>
                <a:ea typeface="Calibri"/>
                <a:cs typeface="Calibri"/>
                <a:sym typeface="Calibri"/>
              </a:rPr>
              <a:t>number</a:t>
            </a:r>
            <a:r>
              <a:rPr lang="en">
                <a:latin typeface="Calibri"/>
                <a:ea typeface="Calibri"/>
                <a:cs typeface="Calibri"/>
                <a:sym typeface="Calibri"/>
              </a:rPr>
              <a:t> of false positives and false negatives respectively.</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Here Logistic regression is more accuracy than Naive bias over the testing set.</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idx="1" type="body"/>
          </p:nvPr>
        </p:nvSpPr>
        <p:spPr>
          <a:xfrm>
            <a:off x="633850" y="893825"/>
            <a:ext cx="7833300" cy="3650100"/>
          </a:xfrm>
          <a:prstGeom prst="rect">
            <a:avLst/>
          </a:prstGeom>
        </p:spPr>
        <p:txBody>
          <a:bodyPr anchorCtr="0" anchor="t" bIns="34275" lIns="68575" spcFirstLastPara="1" rIns="68575" wrap="square" tIns="34275">
            <a:noAutofit/>
          </a:bodyPr>
          <a:lstStyle/>
          <a:p>
            <a:pPr indent="-355600" lvl="0" marL="457200" rtl="0" algn="l">
              <a:spcBef>
                <a:spcPts val="800"/>
              </a:spcBef>
              <a:spcAft>
                <a:spcPts val="0"/>
              </a:spcAft>
              <a:buSzPts val="2000"/>
              <a:buChar char="●"/>
            </a:pPr>
            <a:r>
              <a:rPr lang="en" sz="2000"/>
              <a:t>Accuracy of Some other ML models we used:</a:t>
            </a:r>
            <a:endParaRPr sz="2000"/>
          </a:p>
          <a:p>
            <a:pPr indent="0" lvl="0" marL="457200" rtl="0" algn="l">
              <a:spcBef>
                <a:spcPts val="800"/>
              </a:spcBef>
              <a:spcAft>
                <a:spcPts val="0"/>
              </a:spcAft>
              <a:buNone/>
            </a:pPr>
            <a:r>
              <a:t/>
            </a:r>
            <a:endParaRPr sz="2000"/>
          </a:p>
          <a:p>
            <a:pPr indent="-355600" lvl="1" marL="914400" rtl="0" algn="l">
              <a:spcBef>
                <a:spcPts val="400"/>
              </a:spcBef>
              <a:spcAft>
                <a:spcPts val="0"/>
              </a:spcAft>
              <a:buSzPts val="2000"/>
              <a:buChar char="○"/>
            </a:pPr>
            <a:r>
              <a:rPr lang="en" sz="2000"/>
              <a:t>SVM- 0.88</a:t>
            </a:r>
            <a:endParaRPr sz="2000"/>
          </a:p>
          <a:p>
            <a:pPr indent="0" lvl="0" marL="914400" rtl="0" algn="l">
              <a:spcBef>
                <a:spcPts val="800"/>
              </a:spcBef>
              <a:spcAft>
                <a:spcPts val="0"/>
              </a:spcAft>
              <a:buNone/>
            </a:pPr>
            <a:r>
              <a:t/>
            </a:r>
            <a:endParaRPr sz="2000"/>
          </a:p>
          <a:p>
            <a:pPr indent="-355600" lvl="1" marL="914400" rtl="0" algn="l">
              <a:spcBef>
                <a:spcPts val="400"/>
              </a:spcBef>
              <a:spcAft>
                <a:spcPts val="0"/>
              </a:spcAft>
              <a:buSzPts val="2000"/>
              <a:buChar char="○"/>
            </a:pPr>
            <a:r>
              <a:rPr lang="en" sz="2000"/>
              <a:t>Random Forest- 0.65</a:t>
            </a:r>
            <a:endParaRPr sz="2000"/>
          </a:p>
          <a:p>
            <a:pPr indent="0" lvl="0" marL="914400" rtl="0" algn="l">
              <a:spcBef>
                <a:spcPts val="800"/>
              </a:spcBef>
              <a:spcAft>
                <a:spcPts val="0"/>
              </a:spcAft>
              <a:buNone/>
            </a:pPr>
            <a:r>
              <a:t/>
            </a:r>
            <a:endParaRPr sz="2000"/>
          </a:p>
          <a:p>
            <a:pPr indent="-355600" lvl="1" marL="914400" rtl="0" algn="l">
              <a:spcBef>
                <a:spcPts val="400"/>
              </a:spcBef>
              <a:spcAft>
                <a:spcPts val="0"/>
              </a:spcAft>
              <a:buSzPts val="2000"/>
              <a:buChar char="○"/>
            </a:pPr>
            <a:r>
              <a:rPr lang="en" sz="2000"/>
              <a:t>Decision Tree- 0.47</a:t>
            </a:r>
            <a:endParaRPr sz="2000"/>
          </a:p>
        </p:txBody>
      </p:sp>
      <p:sp>
        <p:nvSpPr>
          <p:cNvPr id="271" name="Google Shape;271;p35"/>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idx="1" type="body"/>
          </p:nvPr>
        </p:nvSpPr>
        <p:spPr>
          <a:xfrm>
            <a:off x="633850" y="893825"/>
            <a:ext cx="7833300" cy="3650100"/>
          </a:xfrm>
          <a:prstGeom prst="rect">
            <a:avLst/>
          </a:prstGeom>
        </p:spPr>
        <p:txBody>
          <a:bodyPr anchorCtr="0" anchor="t" bIns="34275" lIns="68575" spcFirstLastPara="1" rIns="68575" wrap="square" tIns="34275">
            <a:noAutofit/>
          </a:bodyPr>
          <a:lstStyle/>
          <a:p>
            <a:pPr indent="-355600" lvl="0" marL="457200" rtl="0" algn="l">
              <a:spcBef>
                <a:spcPts val="800"/>
              </a:spcBef>
              <a:spcAft>
                <a:spcPts val="0"/>
              </a:spcAft>
              <a:buSzPts val="2000"/>
              <a:buChar char="●"/>
            </a:pPr>
            <a:r>
              <a:rPr lang="en" sz="2000"/>
              <a:t>We tried Ensembling several models by taking their average predictions and using sklearn’s VotingClassifier but it didn’t increase the accuracy.</a:t>
            </a:r>
            <a:endParaRPr sz="2000"/>
          </a:p>
          <a:p>
            <a:pPr indent="0" lvl="0" marL="457200" rtl="0" algn="l">
              <a:spcBef>
                <a:spcPts val="800"/>
              </a:spcBef>
              <a:spcAft>
                <a:spcPts val="0"/>
              </a:spcAft>
              <a:buNone/>
            </a:pPr>
            <a:r>
              <a:t/>
            </a:r>
            <a:endParaRPr sz="2000"/>
          </a:p>
          <a:p>
            <a:pPr indent="-355600" lvl="0" marL="457200" rtl="0" algn="l">
              <a:spcBef>
                <a:spcPts val="800"/>
              </a:spcBef>
              <a:spcAft>
                <a:spcPts val="0"/>
              </a:spcAft>
              <a:buSzPts val="2000"/>
              <a:buChar char="●"/>
            </a:pPr>
            <a:r>
              <a:rPr lang="en" sz="2000"/>
              <a:t>We also tried using MLP model with hyper parameters that were obtained by grid search but that also didn’t increase the accuracy.</a:t>
            </a:r>
            <a:endParaRPr sz="2000"/>
          </a:p>
          <a:p>
            <a:pPr indent="0" lvl="0" marL="457200" rtl="0" algn="l">
              <a:spcBef>
                <a:spcPts val="800"/>
              </a:spcBef>
              <a:spcAft>
                <a:spcPts val="0"/>
              </a:spcAft>
              <a:buNone/>
            </a:pPr>
            <a:r>
              <a:t/>
            </a:r>
            <a:endParaRPr sz="2000"/>
          </a:p>
          <a:p>
            <a:pPr indent="-355600" lvl="0" marL="457200" rtl="0" algn="l">
              <a:spcBef>
                <a:spcPts val="800"/>
              </a:spcBef>
              <a:spcAft>
                <a:spcPts val="0"/>
              </a:spcAft>
              <a:buSzPts val="2000"/>
              <a:buChar char="●"/>
            </a:pPr>
            <a:r>
              <a:rPr lang="en" sz="2000"/>
              <a:t>After trying every ML model taught in class for classification problem, Logistic regression gave the best results over the testing set.</a:t>
            </a:r>
            <a:endParaRPr sz="2000"/>
          </a:p>
        </p:txBody>
      </p:sp>
      <p:sp>
        <p:nvSpPr>
          <p:cNvPr id="277" name="Google Shape;277;p36"/>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633845" y="70620"/>
            <a:ext cx="7084200" cy="619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Contribution</a:t>
            </a:r>
            <a:endParaRPr b="1"/>
          </a:p>
        </p:txBody>
      </p:sp>
      <p:sp>
        <p:nvSpPr>
          <p:cNvPr id="283" name="Google Shape;283;p37"/>
          <p:cNvSpPr txBox="1"/>
          <p:nvPr/>
        </p:nvSpPr>
        <p:spPr>
          <a:xfrm>
            <a:off x="0" y="2464075"/>
            <a:ext cx="9144000" cy="7941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0"/>
              </a:spcBef>
              <a:spcAft>
                <a:spcPts val="0"/>
              </a:spcAft>
              <a:buNone/>
            </a:pPr>
            <a:r>
              <a:rPr lang="en" sz="2200">
                <a:solidFill>
                  <a:schemeClr val="dk1"/>
                </a:solidFill>
                <a:latin typeface="Georgia"/>
                <a:ea typeface="Georgia"/>
                <a:cs typeface="Georgia"/>
                <a:sym typeface="Georgia"/>
              </a:rPr>
              <a:t>Each member of group has contributed to each task and no task has been done entirely by one member.</a:t>
            </a:r>
            <a:endParaRPr sz="2200">
              <a:solidFill>
                <a:schemeClr val="dk1"/>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1029895" y="2322270"/>
            <a:ext cx="7084200" cy="619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rPr b="1" lang="en" sz="6600"/>
              <a:t>Thank You</a:t>
            </a:r>
            <a:endParaRPr b="1" sz="6600"/>
          </a:p>
        </p:txBody>
      </p:sp>
      <p:sp>
        <p:nvSpPr>
          <p:cNvPr id="289" name="Google Shape;289;p38"/>
          <p:cNvSpPr txBox="1"/>
          <p:nvPr/>
        </p:nvSpPr>
        <p:spPr>
          <a:xfrm>
            <a:off x="0" y="1107900"/>
            <a:ext cx="9144000" cy="489300"/>
          </a:xfrm>
          <a:prstGeom prst="rect">
            <a:avLst/>
          </a:prstGeom>
          <a:noFill/>
          <a:ln>
            <a:noFill/>
          </a:ln>
        </p:spPr>
        <p:txBody>
          <a:bodyPr anchorCtr="0" anchor="t" bIns="91425" lIns="91425" spcFirstLastPara="1" rIns="91425" wrap="square" tIns="91425">
            <a:spAutoFit/>
          </a:bodyPr>
          <a:lstStyle/>
          <a:p>
            <a:pPr indent="0" lvl="0" marL="457200" rtl="0" algn="just">
              <a:lnSpc>
                <a:spcPct val="90000"/>
              </a:lnSpc>
              <a:spcBef>
                <a:spcPts val="0"/>
              </a:spcBef>
              <a:spcAft>
                <a:spcPts val="0"/>
              </a:spcAft>
              <a:buNone/>
            </a:pPr>
            <a:r>
              <a:t/>
            </a:r>
            <a:endParaRPr sz="2200">
              <a:solidFill>
                <a:schemeClr val="dk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idx="1" type="body"/>
          </p:nvPr>
        </p:nvSpPr>
        <p:spPr>
          <a:xfrm>
            <a:off x="633850" y="893825"/>
            <a:ext cx="7833300" cy="3650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000"/>
              <a:t>Nowadays, social media platforms act as news sources, Anyone can post to these platforms and due to this independence there is a rise in fake news.  </a:t>
            </a:r>
            <a:endParaRPr sz="2000"/>
          </a:p>
          <a:p>
            <a:pPr indent="0" lvl="0" marL="0" rtl="0" algn="l">
              <a:spcBef>
                <a:spcPts val="800"/>
              </a:spcBef>
              <a:spcAft>
                <a:spcPts val="0"/>
              </a:spcAft>
              <a:buNone/>
            </a:pPr>
            <a:r>
              <a:rPr lang="en" sz="2000"/>
              <a:t>Fake news is a very serious issue as most of the people that are reading the news don’t check the source and authenticity of it, and then this fake news is shared via social media and it goes viral. </a:t>
            </a:r>
            <a:endParaRPr sz="2000"/>
          </a:p>
          <a:p>
            <a:pPr indent="0" lvl="0" marL="0" rtl="0" algn="l">
              <a:spcBef>
                <a:spcPts val="800"/>
              </a:spcBef>
              <a:spcAft>
                <a:spcPts val="0"/>
              </a:spcAft>
              <a:buNone/>
            </a:pPr>
            <a:r>
              <a:rPr lang="en" sz="2000"/>
              <a:t>If a controversial news goes viral, it could lead to unrest in public and distrust in social media.</a:t>
            </a:r>
            <a:endParaRPr sz="2000"/>
          </a:p>
          <a:p>
            <a:pPr indent="0" lvl="0" marL="0" rtl="0" algn="l">
              <a:spcBef>
                <a:spcPts val="800"/>
              </a:spcBef>
              <a:spcAft>
                <a:spcPts val="0"/>
              </a:spcAft>
              <a:buNone/>
            </a:pPr>
            <a:r>
              <a:rPr lang="en" sz="2000"/>
              <a:t>There are news channels that organize special programs just for checking the authenticity of the news, but as this process is manual and there is a lot of news going around the world this is not efficient. Therefore, we proposed for Fake News detection using Machine Learning.</a:t>
            </a:r>
            <a:endParaRPr sz="2000"/>
          </a:p>
        </p:txBody>
      </p:sp>
      <p:sp>
        <p:nvSpPr>
          <p:cNvPr id="200" name="Google Shape;200;p24"/>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Motivation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idx="1" type="body"/>
          </p:nvPr>
        </p:nvSpPr>
        <p:spPr>
          <a:xfrm>
            <a:off x="633850" y="893825"/>
            <a:ext cx="7887900" cy="38247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000"/>
              <a:t>In the paper </a:t>
            </a:r>
            <a:r>
              <a:rPr lang="en" sz="2000"/>
              <a:t>entitled</a:t>
            </a:r>
            <a:r>
              <a:rPr lang="en" sz="2000"/>
              <a:t> “A survey on Natural Language Processing For Fake News Detection”, Fake News </a:t>
            </a:r>
            <a:r>
              <a:rPr lang="en" sz="2000"/>
              <a:t>detection</a:t>
            </a:r>
            <a:r>
              <a:rPr lang="en" sz="2000"/>
              <a:t> is a critical problem. The rapid rise of social media platforms yielded a vast increase in information accessibility and </a:t>
            </a:r>
            <a:r>
              <a:rPr lang="en" sz="2000"/>
              <a:t>accelerated</a:t>
            </a:r>
            <a:r>
              <a:rPr lang="en" sz="2000"/>
              <a:t> the spread of fake news, and thus threatening public safety. In this paper we introduced the challenges in the detection of fake news and how researchers formulate the ML solutions to </a:t>
            </a:r>
            <a:r>
              <a:rPr lang="en" sz="2000"/>
              <a:t>tackle</a:t>
            </a:r>
            <a:r>
              <a:rPr lang="en" sz="2000"/>
              <a:t> this problem.</a:t>
            </a:r>
            <a:endParaRPr sz="2000"/>
          </a:p>
          <a:p>
            <a:pPr indent="0" lvl="0" marL="0" rtl="0" algn="l">
              <a:spcBef>
                <a:spcPts val="800"/>
              </a:spcBef>
              <a:spcAft>
                <a:spcPts val="0"/>
              </a:spcAft>
              <a:buNone/>
            </a:pPr>
            <a:r>
              <a:rPr lang="en" sz="2000"/>
              <a:t>In this paper, Machine Learning models that are used are, Non - Neural Network models, like Support Vector Machine (SVM) and Naive Bayes Classifier are some of the frequently used classification models. Both of these structures are basically used in baseline models. Decision Tree </a:t>
            </a:r>
            <a:r>
              <a:rPr lang="en" sz="2000"/>
              <a:t>Such as Random Forest Classifier and Logistic regression are also used occasionally.</a:t>
            </a:r>
            <a:endParaRPr sz="2000"/>
          </a:p>
        </p:txBody>
      </p:sp>
      <p:sp>
        <p:nvSpPr>
          <p:cNvPr id="206" name="Google Shape;206;p25"/>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Literature Review - 1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idx="1" type="body"/>
          </p:nvPr>
        </p:nvSpPr>
        <p:spPr>
          <a:xfrm>
            <a:off x="633850" y="893825"/>
            <a:ext cx="7931400" cy="3922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000"/>
              <a:t>In this </a:t>
            </a:r>
            <a:r>
              <a:rPr lang="en" sz="2000"/>
              <a:t>survey, initially they discussed on the definitions of fake news detection. Then they discussed about some datasets and experimental results for the different methods. </a:t>
            </a:r>
            <a:endParaRPr sz="2000"/>
          </a:p>
          <a:p>
            <a:pPr indent="0" lvl="0" marL="0" rtl="0" algn="l">
              <a:spcBef>
                <a:spcPts val="800"/>
              </a:spcBef>
              <a:spcAft>
                <a:spcPts val="0"/>
              </a:spcAft>
              <a:buNone/>
            </a:pPr>
            <a:r>
              <a:rPr lang="en" sz="2000"/>
              <a:t>Then they talked about some of the Machine Learning algorithms like,</a:t>
            </a:r>
            <a:endParaRPr sz="2000"/>
          </a:p>
          <a:p>
            <a:pPr indent="0" lvl="0" marL="0" rtl="0" algn="l">
              <a:spcBef>
                <a:spcPts val="800"/>
              </a:spcBef>
              <a:spcAft>
                <a:spcPts val="0"/>
              </a:spcAft>
              <a:buNone/>
            </a:pPr>
            <a:r>
              <a:rPr lang="en" sz="2000"/>
              <a:t>Logistic regression, Decision trees, Support Vector Machines(SVM) and Naive Bayes Classification etc used in the task of Fake News Detection.</a:t>
            </a:r>
            <a:endParaRPr sz="2000"/>
          </a:p>
          <a:p>
            <a:pPr indent="0" lvl="0" marL="0" rtl="0" algn="l">
              <a:spcBef>
                <a:spcPts val="800"/>
              </a:spcBef>
              <a:spcAft>
                <a:spcPts val="0"/>
              </a:spcAft>
              <a:buNone/>
            </a:pPr>
            <a:r>
              <a:rPr lang="en" sz="2000"/>
              <a:t>Link to the Research Paper.</a:t>
            </a:r>
            <a:endParaRPr sz="2000"/>
          </a:p>
          <a:p>
            <a:pPr indent="0" lvl="0" marL="0" rtl="0" algn="l">
              <a:spcBef>
                <a:spcPts val="800"/>
              </a:spcBef>
              <a:spcAft>
                <a:spcPts val="0"/>
              </a:spcAft>
              <a:buNone/>
            </a:pPr>
            <a:r>
              <a:rPr lang="en" sz="2000" u="sng">
                <a:solidFill>
                  <a:schemeClr val="hlink"/>
                </a:solidFill>
                <a:hlinkClick r:id="rId3"/>
              </a:rPr>
              <a:t>https://aclanthology.org/2020.lrec-1.747.pdf</a:t>
            </a:r>
            <a:endParaRPr sz="2000"/>
          </a:p>
          <a:p>
            <a:pPr indent="0" lvl="0" marL="0" rtl="0" algn="l">
              <a:spcBef>
                <a:spcPts val="800"/>
              </a:spcBef>
              <a:spcAft>
                <a:spcPts val="0"/>
              </a:spcAft>
              <a:buNone/>
            </a:pPr>
            <a:r>
              <a:t/>
            </a:r>
            <a:endParaRPr sz="2000"/>
          </a:p>
        </p:txBody>
      </p:sp>
      <p:sp>
        <p:nvSpPr>
          <p:cNvPr id="212" name="Google Shape;212;p26"/>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Literature Review - 1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idx="1" type="body"/>
          </p:nvPr>
        </p:nvSpPr>
        <p:spPr>
          <a:xfrm>
            <a:off x="633850" y="893825"/>
            <a:ext cx="7887900" cy="3738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000"/>
              <a:t>In the paper entitled “Liar, Liar Pants on Fire”: A New Benchmark Dataset for Fake News Detection. William Yang Wang, Says that automatic Fake News detection is a challenging problem and has a huge real world political and social impacts. </a:t>
            </a:r>
            <a:endParaRPr sz="2000"/>
          </a:p>
          <a:p>
            <a:pPr indent="0" lvl="0" marL="0" rtl="0" algn="l">
              <a:spcBef>
                <a:spcPts val="800"/>
              </a:spcBef>
              <a:spcAft>
                <a:spcPts val="0"/>
              </a:spcAft>
              <a:buNone/>
            </a:pPr>
            <a:r>
              <a:rPr lang="en" sz="2000"/>
              <a:t>As in this past election for 45th president for United States, the world witnessed a epidemic of fake news. Fake news not only poses threats to journalism but also effects the political world, and also it also seems to create real like fears.</a:t>
            </a:r>
            <a:endParaRPr sz="2000"/>
          </a:p>
          <a:p>
            <a:pPr indent="0" lvl="0" marL="0" rtl="0" algn="l">
              <a:spcBef>
                <a:spcPts val="800"/>
              </a:spcBef>
              <a:spcAft>
                <a:spcPts val="0"/>
              </a:spcAft>
              <a:buNone/>
            </a:pPr>
            <a:r>
              <a:rPr lang="en" sz="2000"/>
              <a:t>LIAR - A new benchmark dataset, one of the most obvious application of the dataset is to help in development of the Machine Learning models for Fake News detection. We used baselines like , Regularized Logistic Regression (LR), A support vector machine classifier (SVM), </a:t>
            </a:r>
            <a:endParaRPr sz="2000"/>
          </a:p>
        </p:txBody>
      </p:sp>
      <p:sp>
        <p:nvSpPr>
          <p:cNvPr id="218" name="Google Shape;218;p27"/>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Literature Review - 2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idx="1" type="body"/>
          </p:nvPr>
        </p:nvSpPr>
        <p:spPr>
          <a:xfrm>
            <a:off x="633850" y="893825"/>
            <a:ext cx="7869900" cy="33117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000"/>
              <a:t>A bi-directional long short term memory model, Convolutional Neural Network Model (CNN).</a:t>
            </a:r>
            <a:endParaRPr sz="2000"/>
          </a:p>
          <a:p>
            <a:pPr indent="0" lvl="0" marL="0" rtl="0" algn="l">
              <a:spcBef>
                <a:spcPts val="800"/>
              </a:spcBef>
              <a:spcAft>
                <a:spcPts val="0"/>
              </a:spcAft>
              <a:buNone/>
            </a:pPr>
            <a:r>
              <a:rPr lang="en" sz="2000"/>
              <a:t>As a conclusion, We introduced LIAR a new dataset for automatic fake news detection, LIAR is </a:t>
            </a:r>
            <a:r>
              <a:rPr lang="en" sz="2000"/>
              <a:t>larger in magnitude enabling the development of</a:t>
            </a:r>
            <a:endParaRPr sz="2000"/>
          </a:p>
          <a:p>
            <a:pPr indent="0" lvl="0" marL="0" rtl="0" algn="l">
              <a:spcBef>
                <a:spcPts val="800"/>
              </a:spcBef>
              <a:spcAft>
                <a:spcPts val="0"/>
              </a:spcAft>
              <a:buNone/>
            </a:pPr>
            <a:r>
              <a:rPr lang="en" sz="2000"/>
              <a:t>Statistical and computational approach for the Fake News detection.</a:t>
            </a:r>
            <a:endParaRPr sz="2000"/>
          </a:p>
          <a:p>
            <a:pPr indent="0" lvl="0" marL="0" rtl="0" algn="l">
              <a:spcBef>
                <a:spcPts val="800"/>
              </a:spcBef>
              <a:spcAft>
                <a:spcPts val="0"/>
              </a:spcAft>
              <a:buNone/>
            </a:pPr>
            <a:r>
              <a:rPr lang="en" sz="2000"/>
              <a:t>Link to Research Paper :</a:t>
            </a:r>
            <a:endParaRPr sz="2000"/>
          </a:p>
          <a:p>
            <a:pPr indent="0" lvl="0" marL="0" rtl="0" algn="l">
              <a:spcBef>
                <a:spcPts val="800"/>
              </a:spcBef>
              <a:spcAft>
                <a:spcPts val="0"/>
              </a:spcAft>
              <a:buNone/>
            </a:pPr>
            <a:r>
              <a:rPr lang="en" sz="2000" u="sng">
                <a:solidFill>
                  <a:schemeClr val="hlink"/>
                </a:solidFill>
                <a:hlinkClick r:id="rId3"/>
              </a:rPr>
              <a:t>https://aclanthology.org/P17-2067.pdf</a:t>
            </a:r>
            <a:endParaRPr sz="2000"/>
          </a:p>
          <a:p>
            <a:pPr indent="0" lvl="0" marL="0" rtl="0" algn="l">
              <a:spcBef>
                <a:spcPts val="800"/>
              </a:spcBef>
              <a:spcAft>
                <a:spcPts val="0"/>
              </a:spcAft>
              <a:buNone/>
            </a:pPr>
            <a:r>
              <a:t/>
            </a:r>
            <a:endParaRPr sz="2000"/>
          </a:p>
        </p:txBody>
      </p:sp>
      <p:sp>
        <p:nvSpPr>
          <p:cNvPr id="224" name="Google Shape;224;p28"/>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Literature Review - 2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633845" y="70620"/>
            <a:ext cx="7084200" cy="619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Dataset Description</a:t>
            </a:r>
            <a:endParaRPr b="1"/>
          </a:p>
        </p:txBody>
      </p:sp>
      <p:sp>
        <p:nvSpPr>
          <p:cNvPr id="230" name="Google Shape;230;p29"/>
          <p:cNvSpPr txBox="1"/>
          <p:nvPr/>
        </p:nvSpPr>
        <p:spPr>
          <a:xfrm>
            <a:off x="0" y="1107900"/>
            <a:ext cx="9144000" cy="3232500"/>
          </a:xfrm>
          <a:prstGeom prst="rect">
            <a:avLst/>
          </a:prstGeom>
          <a:noFill/>
          <a:ln>
            <a:noFill/>
          </a:ln>
        </p:spPr>
        <p:txBody>
          <a:bodyPr anchorCtr="0" anchor="t" bIns="91425" lIns="91425" spcFirstLastPara="1" rIns="91425" wrap="square" tIns="91425">
            <a:spAutoFit/>
          </a:bodyPr>
          <a:lstStyle/>
          <a:p>
            <a:pPr indent="-368300" lvl="0" marL="4572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We are using “fake and real news dataset” from  kaggle.(</a:t>
            </a:r>
            <a:r>
              <a:rPr lang="en" sz="2200" u="sng">
                <a:solidFill>
                  <a:schemeClr val="hlink"/>
                </a:solidFill>
                <a:latin typeface="Georgia"/>
                <a:ea typeface="Georgia"/>
                <a:cs typeface="Georgia"/>
                <a:sym typeface="Georgia"/>
                <a:hlinkClick r:id="rId3"/>
              </a:rPr>
              <a:t>link</a:t>
            </a:r>
            <a:r>
              <a:rPr lang="en" sz="2200">
                <a:solidFill>
                  <a:schemeClr val="dk1"/>
                </a:solidFill>
                <a:latin typeface="Georgia"/>
                <a:ea typeface="Georgia"/>
                <a:cs typeface="Georgia"/>
                <a:sym typeface="Georgia"/>
              </a:rPr>
              <a:t>)</a:t>
            </a:r>
            <a:endParaRPr sz="2200">
              <a:solidFill>
                <a:schemeClr val="dk1"/>
              </a:solidFill>
              <a:latin typeface="Georgia"/>
              <a:ea typeface="Georgia"/>
              <a:cs typeface="Georgia"/>
              <a:sym typeface="Georgia"/>
            </a:endParaRPr>
          </a:p>
          <a:p>
            <a:pPr indent="0" lvl="0" marL="914400" rtl="0" algn="just">
              <a:lnSpc>
                <a:spcPct val="90000"/>
              </a:lnSpc>
              <a:spcBef>
                <a:spcPts val="0"/>
              </a:spcBef>
              <a:spcAft>
                <a:spcPts val="0"/>
              </a:spcAft>
              <a:buNone/>
            </a:pPr>
            <a:r>
              <a:t/>
            </a:r>
            <a:endParaRPr sz="2200">
              <a:solidFill>
                <a:schemeClr val="dk1"/>
              </a:solidFill>
              <a:latin typeface="Georgia"/>
              <a:ea typeface="Georgia"/>
              <a:cs typeface="Georgia"/>
              <a:sym typeface="Georgia"/>
            </a:endParaRPr>
          </a:p>
          <a:p>
            <a:pPr indent="-368300" lvl="0" marL="4572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It contains data of fake and real news in two </a:t>
            </a:r>
            <a:r>
              <a:rPr lang="en" sz="2200">
                <a:solidFill>
                  <a:schemeClr val="dk1"/>
                </a:solidFill>
                <a:latin typeface="Georgia"/>
                <a:ea typeface="Georgia"/>
                <a:cs typeface="Georgia"/>
                <a:sym typeface="Georgia"/>
              </a:rPr>
              <a:t>separate csv files with approximately 21 k news entries each.</a:t>
            </a:r>
            <a:endParaRPr sz="2200">
              <a:solidFill>
                <a:schemeClr val="dk1"/>
              </a:solidFill>
              <a:latin typeface="Georgia"/>
              <a:ea typeface="Georgia"/>
              <a:cs typeface="Georgia"/>
              <a:sym typeface="Georgia"/>
            </a:endParaRPr>
          </a:p>
          <a:p>
            <a:pPr indent="0" lvl="0" marL="914400" rtl="0" algn="just">
              <a:lnSpc>
                <a:spcPct val="90000"/>
              </a:lnSpc>
              <a:spcBef>
                <a:spcPts val="0"/>
              </a:spcBef>
              <a:spcAft>
                <a:spcPts val="0"/>
              </a:spcAft>
              <a:buNone/>
            </a:pPr>
            <a:r>
              <a:t/>
            </a:r>
            <a:endParaRPr sz="2200">
              <a:solidFill>
                <a:schemeClr val="dk1"/>
              </a:solidFill>
              <a:latin typeface="Georgia"/>
              <a:ea typeface="Georgia"/>
              <a:cs typeface="Georgia"/>
              <a:sym typeface="Georgia"/>
            </a:endParaRPr>
          </a:p>
          <a:p>
            <a:pPr indent="-368300" lvl="0" marL="4572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Both files have 4 columns or attributes:</a:t>
            </a:r>
            <a:endParaRPr sz="2200">
              <a:solidFill>
                <a:schemeClr val="dk1"/>
              </a:solidFill>
              <a:latin typeface="Georgia"/>
              <a:ea typeface="Georgia"/>
              <a:cs typeface="Georgia"/>
              <a:sym typeface="Georgia"/>
            </a:endParaRPr>
          </a:p>
          <a:p>
            <a:pPr indent="-368300" lvl="1" marL="13716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Title (of article)</a:t>
            </a:r>
            <a:endParaRPr sz="2200">
              <a:solidFill>
                <a:schemeClr val="dk1"/>
              </a:solidFill>
              <a:latin typeface="Georgia"/>
              <a:ea typeface="Georgia"/>
              <a:cs typeface="Georgia"/>
              <a:sym typeface="Georgia"/>
            </a:endParaRPr>
          </a:p>
          <a:p>
            <a:pPr indent="-368300" lvl="1" marL="13716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Text (article)</a:t>
            </a:r>
            <a:endParaRPr sz="2200">
              <a:solidFill>
                <a:schemeClr val="dk1"/>
              </a:solidFill>
              <a:latin typeface="Georgia"/>
              <a:ea typeface="Georgia"/>
              <a:cs typeface="Georgia"/>
              <a:sym typeface="Georgia"/>
            </a:endParaRPr>
          </a:p>
          <a:p>
            <a:pPr indent="-368300" lvl="1" marL="13716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Subject (like political news, world news)</a:t>
            </a:r>
            <a:endParaRPr sz="2200">
              <a:solidFill>
                <a:schemeClr val="dk1"/>
              </a:solidFill>
              <a:latin typeface="Georgia"/>
              <a:ea typeface="Georgia"/>
              <a:cs typeface="Georgia"/>
              <a:sym typeface="Georgia"/>
            </a:endParaRPr>
          </a:p>
          <a:p>
            <a:pPr indent="-368300" lvl="1" marL="13716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Date</a:t>
            </a:r>
            <a:endParaRPr sz="2200">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633845" y="70620"/>
            <a:ext cx="7084200" cy="619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Data Preprocessing</a:t>
            </a:r>
            <a:endParaRPr b="1"/>
          </a:p>
        </p:txBody>
      </p:sp>
      <p:sp>
        <p:nvSpPr>
          <p:cNvPr id="236" name="Google Shape;236;p30"/>
          <p:cNvSpPr txBox="1"/>
          <p:nvPr/>
        </p:nvSpPr>
        <p:spPr>
          <a:xfrm>
            <a:off x="0" y="1110800"/>
            <a:ext cx="9144000" cy="2927700"/>
          </a:xfrm>
          <a:prstGeom prst="rect">
            <a:avLst/>
          </a:prstGeom>
          <a:noFill/>
          <a:ln>
            <a:noFill/>
          </a:ln>
        </p:spPr>
        <p:txBody>
          <a:bodyPr anchorCtr="0" anchor="t" bIns="91425" lIns="91425" spcFirstLastPara="1" rIns="91425" wrap="square" tIns="91425">
            <a:spAutoFit/>
          </a:bodyPr>
          <a:lstStyle/>
          <a:p>
            <a:pPr indent="-368300" lvl="0" marL="4572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A new column “label” is added to both dataframes(real and fake news) such that label is ‘0’ for fake news and ‘1’ for real news.</a:t>
            </a:r>
            <a:endParaRPr sz="2200">
              <a:solidFill>
                <a:schemeClr val="dk1"/>
              </a:solidFill>
              <a:latin typeface="Georgia"/>
              <a:ea typeface="Georgia"/>
              <a:cs typeface="Georgia"/>
              <a:sym typeface="Georgia"/>
            </a:endParaRPr>
          </a:p>
          <a:p>
            <a:pPr indent="0" lvl="0" marL="457200" rtl="0" algn="just">
              <a:lnSpc>
                <a:spcPct val="90000"/>
              </a:lnSpc>
              <a:spcBef>
                <a:spcPts val="0"/>
              </a:spcBef>
              <a:spcAft>
                <a:spcPts val="0"/>
              </a:spcAft>
              <a:buNone/>
            </a:pPr>
            <a:r>
              <a:t/>
            </a:r>
            <a:endParaRPr sz="2200">
              <a:solidFill>
                <a:schemeClr val="dk1"/>
              </a:solidFill>
              <a:latin typeface="Georgia"/>
              <a:ea typeface="Georgia"/>
              <a:cs typeface="Georgia"/>
              <a:sym typeface="Georgia"/>
            </a:endParaRPr>
          </a:p>
          <a:p>
            <a:pPr indent="-368300" lvl="0" marL="4572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Both the dataframes of fake news and real news are merged and shuffled to form a new dataframe.</a:t>
            </a:r>
            <a:endParaRPr sz="2200">
              <a:solidFill>
                <a:schemeClr val="dk1"/>
              </a:solidFill>
              <a:latin typeface="Georgia"/>
              <a:ea typeface="Georgia"/>
              <a:cs typeface="Georgia"/>
              <a:sym typeface="Georgia"/>
            </a:endParaRPr>
          </a:p>
          <a:p>
            <a:pPr indent="0" lvl="0" marL="457200" rtl="0" algn="just">
              <a:lnSpc>
                <a:spcPct val="90000"/>
              </a:lnSpc>
              <a:spcBef>
                <a:spcPts val="0"/>
              </a:spcBef>
              <a:spcAft>
                <a:spcPts val="0"/>
              </a:spcAft>
              <a:buNone/>
            </a:pPr>
            <a:r>
              <a:t/>
            </a:r>
            <a:endParaRPr sz="2200">
              <a:solidFill>
                <a:schemeClr val="dk1"/>
              </a:solidFill>
              <a:latin typeface="Georgia"/>
              <a:ea typeface="Georgia"/>
              <a:cs typeface="Georgia"/>
              <a:sym typeface="Georgia"/>
            </a:endParaRPr>
          </a:p>
          <a:p>
            <a:pPr indent="-368300" lvl="0" marL="4572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As you can see in the given figure, the </a:t>
            </a:r>
            <a:endParaRPr sz="2200">
              <a:solidFill>
                <a:schemeClr val="dk1"/>
              </a:solidFill>
              <a:latin typeface="Georgia"/>
              <a:ea typeface="Georgia"/>
              <a:cs typeface="Georgia"/>
              <a:sym typeface="Georgia"/>
            </a:endParaRPr>
          </a:p>
          <a:p>
            <a:pPr indent="0" lvl="0" marL="0" rtl="0" algn="just">
              <a:lnSpc>
                <a:spcPct val="90000"/>
              </a:lnSpc>
              <a:spcBef>
                <a:spcPts val="0"/>
              </a:spcBef>
              <a:spcAft>
                <a:spcPts val="0"/>
              </a:spcAft>
              <a:buNone/>
            </a:pPr>
            <a:r>
              <a:rPr lang="en" sz="2200">
                <a:solidFill>
                  <a:schemeClr val="dk1"/>
                </a:solidFill>
                <a:latin typeface="Georgia"/>
                <a:ea typeface="Georgia"/>
                <a:cs typeface="Georgia"/>
                <a:sym typeface="Georgia"/>
              </a:rPr>
              <a:t> 	</a:t>
            </a:r>
            <a:r>
              <a:rPr lang="en" sz="2200">
                <a:solidFill>
                  <a:schemeClr val="dk1"/>
                </a:solidFill>
                <a:latin typeface="Georgia"/>
                <a:ea typeface="Georgia"/>
                <a:cs typeface="Georgia"/>
                <a:sym typeface="Georgia"/>
              </a:rPr>
              <a:t>n</a:t>
            </a:r>
            <a:r>
              <a:rPr lang="en" sz="2200">
                <a:solidFill>
                  <a:schemeClr val="dk1"/>
                </a:solidFill>
                <a:latin typeface="Georgia"/>
                <a:ea typeface="Georgia"/>
                <a:cs typeface="Georgia"/>
                <a:sym typeface="Georgia"/>
              </a:rPr>
              <a:t>umber of fake news and real news</a:t>
            </a:r>
            <a:endParaRPr sz="2200">
              <a:solidFill>
                <a:schemeClr val="dk1"/>
              </a:solidFill>
              <a:latin typeface="Georgia"/>
              <a:ea typeface="Georgia"/>
              <a:cs typeface="Georgia"/>
              <a:sym typeface="Georgia"/>
            </a:endParaRPr>
          </a:p>
          <a:p>
            <a:pPr indent="0" lvl="0" marL="0" rtl="0" algn="just">
              <a:lnSpc>
                <a:spcPct val="90000"/>
              </a:lnSpc>
              <a:spcBef>
                <a:spcPts val="0"/>
              </a:spcBef>
              <a:spcAft>
                <a:spcPts val="0"/>
              </a:spcAft>
              <a:buNone/>
            </a:pPr>
            <a:r>
              <a:rPr lang="en" sz="2200">
                <a:solidFill>
                  <a:schemeClr val="dk1"/>
                </a:solidFill>
                <a:latin typeface="Georgia"/>
                <a:ea typeface="Georgia"/>
                <a:cs typeface="Georgia"/>
                <a:sym typeface="Georgia"/>
              </a:rPr>
              <a:t>	</a:t>
            </a:r>
            <a:r>
              <a:rPr lang="en" sz="2200">
                <a:solidFill>
                  <a:schemeClr val="dk1"/>
                </a:solidFill>
                <a:latin typeface="Georgia"/>
                <a:ea typeface="Georgia"/>
                <a:cs typeface="Georgia"/>
                <a:sym typeface="Georgia"/>
              </a:rPr>
              <a:t>a</a:t>
            </a:r>
            <a:r>
              <a:rPr lang="en" sz="2200">
                <a:solidFill>
                  <a:schemeClr val="dk1"/>
                </a:solidFill>
                <a:latin typeface="Georgia"/>
                <a:ea typeface="Georgia"/>
                <a:cs typeface="Georgia"/>
                <a:sym typeface="Georgia"/>
              </a:rPr>
              <a:t>re equal in our data.</a:t>
            </a:r>
            <a:endParaRPr sz="2200">
              <a:solidFill>
                <a:schemeClr val="dk1"/>
              </a:solidFill>
              <a:latin typeface="Georgia"/>
              <a:ea typeface="Georgia"/>
              <a:cs typeface="Georgia"/>
              <a:sym typeface="Georgia"/>
            </a:endParaRPr>
          </a:p>
        </p:txBody>
      </p:sp>
      <p:pic>
        <p:nvPicPr>
          <p:cNvPr id="237" name="Google Shape;237;p30"/>
          <p:cNvPicPr preferRelativeResize="0"/>
          <p:nvPr/>
        </p:nvPicPr>
        <p:blipFill>
          <a:blip r:embed="rId3">
            <a:alphaModFix/>
          </a:blip>
          <a:stretch>
            <a:fillRect/>
          </a:stretch>
        </p:blipFill>
        <p:spPr>
          <a:xfrm>
            <a:off x="5623725" y="2571750"/>
            <a:ext cx="3520280" cy="232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633845" y="70620"/>
            <a:ext cx="7084200" cy="619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Data Preprocessing</a:t>
            </a:r>
            <a:endParaRPr b="1"/>
          </a:p>
        </p:txBody>
      </p:sp>
      <p:sp>
        <p:nvSpPr>
          <p:cNvPr id="243" name="Google Shape;243;p31"/>
          <p:cNvSpPr txBox="1"/>
          <p:nvPr/>
        </p:nvSpPr>
        <p:spPr>
          <a:xfrm>
            <a:off x="0" y="1421050"/>
            <a:ext cx="9144000" cy="2927700"/>
          </a:xfrm>
          <a:prstGeom prst="rect">
            <a:avLst/>
          </a:prstGeom>
          <a:noFill/>
          <a:ln>
            <a:noFill/>
          </a:ln>
        </p:spPr>
        <p:txBody>
          <a:bodyPr anchorCtr="0" anchor="t" bIns="91425" lIns="91425" spcFirstLastPara="1" rIns="91425" wrap="square" tIns="91425">
            <a:spAutoFit/>
          </a:bodyPr>
          <a:lstStyle/>
          <a:p>
            <a:pPr indent="-368300" lvl="0" marL="4572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For now we will just be using the ‘text’ column for training our ML models.</a:t>
            </a:r>
            <a:endParaRPr sz="2200">
              <a:solidFill>
                <a:schemeClr val="dk1"/>
              </a:solidFill>
              <a:latin typeface="Georgia"/>
              <a:ea typeface="Georgia"/>
              <a:cs typeface="Georgia"/>
              <a:sym typeface="Georgia"/>
            </a:endParaRPr>
          </a:p>
          <a:p>
            <a:pPr indent="0" lvl="0" marL="457200" rtl="0" algn="just">
              <a:lnSpc>
                <a:spcPct val="90000"/>
              </a:lnSpc>
              <a:spcBef>
                <a:spcPts val="0"/>
              </a:spcBef>
              <a:spcAft>
                <a:spcPts val="0"/>
              </a:spcAft>
              <a:buNone/>
            </a:pPr>
            <a:r>
              <a:t/>
            </a:r>
            <a:endParaRPr sz="2200">
              <a:solidFill>
                <a:schemeClr val="dk1"/>
              </a:solidFill>
              <a:latin typeface="Georgia"/>
              <a:ea typeface="Georgia"/>
              <a:cs typeface="Georgia"/>
              <a:sym typeface="Georgia"/>
            </a:endParaRPr>
          </a:p>
          <a:p>
            <a:pPr indent="-368300" lvl="0" marL="4572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We made following changes to the text in ‘text’ column to improve performance of our ML models:</a:t>
            </a:r>
            <a:endParaRPr sz="2200">
              <a:solidFill>
                <a:schemeClr val="dk1"/>
              </a:solidFill>
              <a:latin typeface="Georgia"/>
              <a:ea typeface="Georgia"/>
              <a:cs typeface="Georgia"/>
              <a:sym typeface="Georgia"/>
            </a:endParaRPr>
          </a:p>
          <a:p>
            <a:pPr indent="-368300" lvl="1" marL="9144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Removing Stop Words also known as un-informative words such as (so, and, or, the).</a:t>
            </a:r>
            <a:endParaRPr sz="2200">
              <a:solidFill>
                <a:schemeClr val="dk1"/>
              </a:solidFill>
              <a:latin typeface="Georgia"/>
              <a:ea typeface="Georgia"/>
              <a:cs typeface="Georgia"/>
              <a:sym typeface="Georgia"/>
            </a:endParaRPr>
          </a:p>
          <a:p>
            <a:pPr indent="-368300" lvl="1" marL="9144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Converting all the text to </a:t>
            </a:r>
            <a:r>
              <a:rPr lang="en" sz="2200">
                <a:solidFill>
                  <a:schemeClr val="dk1"/>
                </a:solidFill>
                <a:latin typeface="Georgia"/>
                <a:ea typeface="Georgia"/>
                <a:cs typeface="Georgia"/>
                <a:sym typeface="Georgia"/>
              </a:rPr>
              <a:t>lowercase</a:t>
            </a:r>
            <a:r>
              <a:rPr lang="en" sz="2200">
                <a:solidFill>
                  <a:schemeClr val="dk1"/>
                </a:solidFill>
                <a:latin typeface="Georgia"/>
                <a:ea typeface="Georgia"/>
                <a:cs typeface="Georgia"/>
                <a:sym typeface="Georgia"/>
              </a:rPr>
              <a:t>.</a:t>
            </a:r>
            <a:endParaRPr sz="2200">
              <a:solidFill>
                <a:schemeClr val="dk1"/>
              </a:solidFill>
              <a:latin typeface="Georgia"/>
              <a:ea typeface="Georgia"/>
              <a:cs typeface="Georgia"/>
              <a:sym typeface="Georgia"/>
            </a:endParaRPr>
          </a:p>
          <a:p>
            <a:pPr indent="-368300" lvl="1" marL="914400" rtl="0" algn="just">
              <a:lnSpc>
                <a:spcPct val="90000"/>
              </a:lnSpc>
              <a:spcBef>
                <a:spcPts val="0"/>
              </a:spcBef>
              <a:spcAft>
                <a:spcPts val="0"/>
              </a:spcAft>
              <a:buClr>
                <a:schemeClr val="dk1"/>
              </a:buClr>
              <a:buSzPts val="2200"/>
              <a:buFont typeface="Georgia"/>
              <a:buChar char="○"/>
            </a:pPr>
            <a:r>
              <a:rPr lang="en" sz="2200">
                <a:solidFill>
                  <a:schemeClr val="dk1"/>
                </a:solidFill>
                <a:latin typeface="Georgia"/>
                <a:ea typeface="Georgia"/>
                <a:cs typeface="Georgia"/>
                <a:sym typeface="Georgia"/>
              </a:rPr>
              <a:t>Removing numbers, punctuations and symbols from text.</a:t>
            </a:r>
            <a:endParaRPr sz="2200">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