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9" r:id="rId2"/>
    <p:sldId id="257" r:id="rId3"/>
    <p:sldId id="270" r:id="rId4"/>
    <p:sldId id="266" r:id="rId5"/>
    <p:sldId id="271" r:id="rId6"/>
    <p:sldId id="272" r:id="rId7"/>
    <p:sldId id="277" r:id="rId8"/>
    <p:sldId id="274" r:id="rId9"/>
    <p:sldId id="275" r:id="rId10"/>
    <p:sldId id="276" r:id="rId11"/>
    <p:sldId id="263" r:id="rId12"/>
    <p:sldId id="273" r:id="rId13"/>
    <p:sldId id="265" r:id="rId14"/>
    <p:sldId id="264" r:id="rId15"/>
    <p:sldId id="258" r:id="rId16"/>
    <p:sldId id="278" r:id="rId17"/>
    <p:sldId id="279" r:id="rId18"/>
    <p:sldId id="262" r:id="rId19"/>
    <p:sldId id="261" r:id="rId20"/>
    <p:sldId id="25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7" autoAdjust="0"/>
    <p:restoredTop sz="94660"/>
  </p:normalViewPr>
  <p:slideViewPr>
    <p:cSldViewPr snapToGrid="0">
      <p:cViewPr varScale="1">
        <p:scale>
          <a:sx n="74" d="100"/>
          <a:sy n="74" d="100"/>
        </p:scale>
        <p:origin x="48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7/14/2024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7/14/2024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711" y="423713"/>
            <a:ext cx="10131425" cy="2886157"/>
          </a:xfrm>
        </p:spPr>
        <p:txBody>
          <a:bodyPr>
            <a:normAutofit/>
          </a:bodyPr>
          <a:lstStyle/>
          <a:p>
            <a:r>
              <a:rPr lang="en-US" sz="4400" b="1" u="sng" dirty="0">
                <a:solidFill>
                  <a:schemeClr val="bg1"/>
                </a:solidFill>
                <a:latin typeface="Arial" panose="020B0604020202020204" pitchFamily="34" charset="0"/>
                <a:cs typeface="Arial" panose="020B0604020202020204" pitchFamily="34" charset="0"/>
              </a:rPr>
              <a:t>Feature Extraction and Price Prediction for Mobile Phones</a:t>
            </a:r>
            <a:r>
              <a:rPr lang="en-US" dirty="0">
                <a:solidFill>
                  <a:schemeClr val="tx1">
                    <a:lumMod val="85000"/>
                  </a:schemeClr>
                </a:solidFill>
              </a:rPr>
              <a:t/>
            </a:r>
            <a:br>
              <a:rPr lang="en-US" dirty="0">
                <a:solidFill>
                  <a:schemeClr val="tx1">
                    <a:lumMod val="85000"/>
                  </a:schemeClr>
                </a:solidFill>
              </a:rPr>
            </a:br>
            <a:r>
              <a:rPr lang="en-US" dirty="0">
                <a:solidFill>
                  <a:schemeClr val="tx1">
                    <a:lumMod val="85000"/>
                  </a:schemeClr>
                </a:solidFill>
              </a:rPr>
              <a:t/>
            </a:r>
            <a:br>
              <a:rPr lang="en-US" dirty="0">
                <a:solidFill>
                  <a:schemeClr val="tx1">
                    <a:lumMod val="85000"/>
                  </a:schemeClr>
                </a:solidFill>
              </a:rPr>
            </a:br>
            <a:endParaRPr lang="en-US" dirty="0">
              <a:solidFill>
                <a:schemeClr val="tx1">
                  <a:lumMod val="85000"/>
                </a:schemeClr>
              </a:solidFill>
            </a:endParaRPr>
          </a:p>
        </p:txBody>
      </p:sp>
      <p:sp>
        <p:nvSpPr>
          <p:cNvPr id="3" name="Text Placeholder 2"/>
          <p:cNvSpPr>
            <a:spLocks noGrp="1"/>
          </p:cNvSpPr>
          <p:nvPr>
            <p:ph type="body" idx="1"/>
          </p:nvPr>
        </p:nvSpPr>
        <p:spPr>
          <a:xfrm>
            <a:off x="-193182" y="2859111"/>
            <a:ext cx="12260686" cy="3998890"/>
          </a:xfrm>
        </p:spPr>
        <p:txBody>
          <a:bodyPr>
            <a:normAutofit/>
          </a:bodyPr>
          <a:lstStyle/>
          <a:p>
            <a:r>
              <a:rPr lang="en-US" sz="2400" dirty="0">
                <a:solidFill>
                  <a:schemeClr val="bg1"/>
                </a:solidFill>
                <a:latin typeface="Arial" panose="020B0604020202020204" pitchFamily="34" charset="0"/>
                <a:cs typeface="Arial" panose="020B0604020202020204" pitchFamily="34" charset="0"/>
              </a:rPr>
              <a:t> </a:t>
            </a:r>
            <a:r>
              <a:rPr lang="en-US" sz="2400" dirty="0" smtClean="0">
                <a:solidFill>
                  <a:schemeClr val="bg1"/>
                </a:solidFill>
                <a:latin typeface="Arial" panose="020B0604020202020204" pitchFamily="34" charset="0"/>
                <a:cs typeface="Arial" panose="020B0604020202020204" pitchFamily="34" charset="0"/>
              </a:rPr>
              <a:t>                                 </a:t>
            </a:r>
          </a:p>
          <a:p>
            <a:endParaRPr lang="en-US" sz="2400" dirty="0">
              <a:solidFill>
                <a:schemeClr val="bg1"/>
              </a:solidFill>
              <a:latin typeface="Arial" panose="020B0604020202020204" pitchFamily="34" charset="0"/>
              <a:cs typeface="Arial" panose="020B0604020202020204" pitchFamily="34" charset="0"/>
            </a:endParaRPr>
          </a:p>
          <a:p>
            <a:endParaRPr lang="en-US" sz="2400" dirty="0" smtClean="0">
              <a:solidFill>
                <a:schemeClr val="bg1"/>
              </a:solidFill>
              <a:latin typeface="Arial" panose="020B0604020202020204" pitchFamily="34" charset="0"/>
              <a:cs typeface="Arial" panose="020B0604020202020204" pitchFamily="34" charset="0"/>
            </a:endParaRPr>
          </a:p>
          <a:p>
            <a:endParaRPr lang="en-US" sz="2400" dirty="0">
              <a:solidFill>
                <a:schemeClr val="bg1"/>
              </a:solidFill>
              <a:latin typeface="Arial" panose="020B0604020202020204" pitchFamily="34" charset="0"/>
              <a:cs typeface="Arial" panose="020B0604020202020204" pitchFamily="34" charset="0"/>
            </a:endParaRPr>
          </a:p>
          <a:p>
            <a:r>
              <a:rPr lang="en-US" sz="2400" dirty="0" smtClean="0">
                <a:solidFill>
                  <a:schemeClr val="bg1"/>
                </a:solidFill>
                <a:latin typeface="Arial" panose="020B0604020202020204" pitchFamily="34" charset="0"/>
                <a:cs typeface="Arial" panose="020B0604020202020204" pitchFamily="34" charset="0"/>
              </a:rPr>
              <a:t>                                                                             </a:t>
            </a:r>
            <a:r>
              <a:rPr lang="en-US" sz="2400" b="1" dirty="0" smtClean="0">
                <a:solidFill>
                  <a:schemeClr val="bg1"/>
                </a:solidFill>
                <a:latin typeface="Arial" panose="020B0604020202020204" pitchFamily="34" charset="0"/>
                <a:cs typeface="Arial" panose="020B0604020202020204" pitchFamily="34" charset="0"/>
              </a:rPr>
              <a:t>Presented </a:t>
            </a:r>
            <a:r>
              <a:rPr lang="en-US" sz="2400" b="1" dirty="0">
                <a:solidFill>
                  <a:schemeClr val="bg1"/>
                </a:solidFill>
                <a:latin typeface="Arial" panose="020B0604020202020204" pitchFamily="34" charset="0"/>
                <a:cs typeface="Arial" panose="020B0604020202020204" pitchFamily="34" charset="0"/>
              </a:rPr>
              <a:t>By:-</a:t>
            </a:r>
            <a:r>
              <a:rPr lang="en-US" sz="2400" b="1" dirty="0">
                <a:solidFill>
                  <a:schemeClr val="bg1"/>
                </a:solidFill>
                <a:latin typeface="Arial" panose="020B0604020202020204" pitchFamily="34" charset="0"/>
                <a:cs typeface="Arial" panose="020B0604020202020204" pitchFamily="34" charset="0"/>
              </a:rPr>
              <a:t>Tanuja</a:t>
            </a:r>
            <a:r>
              <a:rPr lang="en-US" sz="2400" b="1" dirty="0">
                <a:solidFill>
                  <a:schemeClr val="bg1"/>
                </a:solidFill>
                <a:latin typeface="Arial" panose="020B0604020202020204" pitchFamily="34" charset="0"/>
                <a:cs typeface="Arial" panose="020B0604020202020204" pitchFamily="34" charset="0"/>
              </a:rPr>
              <a:t> Sharma </a:t>
            </a:r>
          </a:p>
          <a:p>
            <a:r>
              <a:rPr lang="en-US" sz="2400" b="1" dirty="0">
                <a:solidFill>
                  <a:schemeClr val="bg1"/>
                </a:solidFill>
                <a:latin typeface="Arial" panose="020B0604020202020204" pitchFamily="34" charset="0"/>
                <a:cs typeface="Arial" panose="020B0604020202020204" pitchFamily="34" charset="0"/>
              </a:rPr>
              <a:t>                                 </a:t>
            </a:r>
            <a:r>
              <a:rPr lang="en-US" sz="2400" b="1" dirty="0" smtClean="0">
                <a:solidFill>
                  <a:schemeClr val="bg1"/>
                </a:solidFill>
                <a:latin typeface="Arial" panose="020B0604020202020204" pitchFamily="34" charset="0"/>
                <a:cs typeface="Arial" panose="020B0604020202020204" pitchFamily="34" charset="0"/>
              </a:rPr>
              <a:t>                          </a:t>
            </a:r>
            <a:r>
              <a:rPr lang="en-US" sz="2400" b="1" dirty="0">
                <a:solidFill>
                  <a:schemeClr val="bg1"/>
                </a:solidFill>
                <a:latin typeface="Arial" panose="020B0604020202020204" pitchFamily="34" charset="0"/>
                <a:cs typeface="Arial" panose="020B0604020202020204" pitchFamily="34" charset="0"/>
              </a:rPr>
              <a:t>Affiliated BY: -DIGICROME ACADEMY(Nexthikes)</a:t>
            </a:r>
          </a:p>
          <a:p>
            <a:r>
              <a:rPr lang="en-US" sz="2400" b="1" dirty="0">
                <a:solidFill>
                  <a:schemeClr val="bg1"/>
                </a:solidFill>
                <a:latin typeface="Arial" panose="020B0604020202020204" pitchFamily="34" charset="0"/>
                <a:cs typeface="Arial" panose="020B0604020202020204" pitchFamily="34" charset="0"/>
              </a:rPr>
              <a:t>                         </a:t>
            </a:r>
            <a:r>
              <a:rPr lang="en-US" sz="2400" b="1" dirty="0" smtClean="0">
                <a:solidFill>
                  <a:schemeClr val="bg1"/>
                </a:solidFill>
                <a:latin typeface="Arial" panose="020B0604020202020204" pitchFamily="34" charset="0"/>
                <a:cs typeface="Arial" panose="020B0604020202020204" pitchFamily="34" charset="0"/>
              </a:rPr>
              <a:t>                            Github </a:t>
            </a:r>
            <a:r>
              <a:rPr lang="en-US" sz="2400" b="1" dirty="0">
                <a:solidFill>
                  <a:schemeClr val="bg1"/>
                </a:solidFill>
                <a:latin typeface="Arial" panose="020B0604020202020204" pitchFamily="34" charset="0"/>
                <a:cs typeface="Arial" panose="020B0604020202020204" pitchFamily="34" charset="0"/>
              </a:rPr>
              <a:t>Repository</a:t>
            </a:r>
            <a:r>
              <a:rPr lang="en-US" sz="2400" b="1" dirty="0" smtClean="0">
                <a:solidFill>
                  <a:schemeClr val="bg1"/>
                </a:solidFill>
                <a:latin typeface="Arial" panose="020B0604020202020204" pitchFamily="34" charset="0"/>
                <a:cs typeface="Arial" panose="020B0604020202020204" pitchFamily="34" charset="0"/>
              </a:rPr>
              <a:t>:- https</a:t>
            </a:r>
            <a:r>
              <a:rPr lang="en-US" sz="2400" b="1" dirty="0">
                <a:solidFill>
                  <a:schemeClr val="bg1"/>
                </a:solidFill>
                <a:latin typeface="Arial" panose="020B0604020202020204" pitchFamily="34" charset="0"/>
                <a:cs typeface="Arial" panose="020B0604020202020204" pitchFamily="34" charset="0"/>
              </a:rPr>
              <a:t>://github.com/Tanuja13894</a:t>
            </a:r>
          </a:p>
          <a:p>
            <a:r>
              <a:rPr lang="en-US" b="1" dirty="0"/>
              <a:t>                            </a:t>
            </a:r>
          </a:p>
        </p:txBody>
      </p:sp>
    </p:spTree>
    <p:extLst>
      <p:ext uri="{BB962C8B-B14F-4D97-AF65-F5344CB8AC3E}">
        <p14:creationId xmlns:p14="http://schemas.microsoft.com/office/powerpoint/2010/main" val="2919842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778600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67" y="180303"/>
            <a:ext cx="10131425" cy="720535"/>
          </a:xfrm>
        </p:spPr>
        <p:txBody>
          <a:bodyPr>
            <a:normAutofit fontScale="90000"/>
          </a:bodyPr>
          <a:lstStyle/>
          <a:p>
            <a:r>
              <a:rPr lang="en-US" sz="4400" dirty="0" smtClean="0">
                <a:solidFill>
                  <a:schemeClr val="bg1"/>
                </a:solidFill>
                <a:latin typeface="Arial" panose="020B0604020202020204" pitchFamily="34" charset="0"/>
                <a:cs typeface="Arial" panose="020B0604020202020204" pitchFamily="34" charset="0"/>
              </a:rPr>
              <a:t>SOLUTION:-</a:t>
            </a:r>
            <a:endParaRPr lang="en-US" sz="4400" dirty="0">
              <a:solidFill>
                <a:schemeClr val="bg1"/>
              </a:solidFill>
              <a:latin typeface="Arial" panose="020B0604020202020204" pitchFamily="34" charset="0"/>
              <a:cs typeface="Arial" panose="020B0604020202020204" pitchFamily="34" charset="0"/>
            </a:endParaRPr>
          </a:p>
        </p:txBody>
      </p:sp>
      <p:sp>
        <p:nvSpPr>
          <p:cNvPr id="4" name="Rectangle 1"/>
          <p:cNvSpPr>
            <a:spLocks noGrp="1" noChangeArrowheads="1"/>
          </p:cNvSpPr>
          <p:nvPr>
            <p:ph type="body" idx="1"/>
          </p:nvPr>
        </p:nvSpPr>
        <p:spPr bwMode="auto">
          <a:xfrm>
            <a:off x="141667" y="1004120"/>
            <a:ext cx="10533892"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buFontTx/>
              <a:buChar char="•"/>
            </a:pPr>
            <a:r>
              <a:rPr lang="en-US" sz="1800" b="1" dirty="0">
                <a:solidFill>
                  <a:schemeClr val="bg1"/>
                </a:solidFill>
                <a:latin typeface="Arial" panose="020B0604020202020204" pitchFamily="34" charset="0"/>
              </a:rPr>
              <a:t>Data Collection:</a:t>
            </a:r>
            <a:endParaRPr lang="en-US" sz="18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bg1"/>
                </a:solidFill>
                <a:effectLst/>
                <a:latin typeface="Arial" panose="020B0604020202020204" pitchFamily="34" charset="0"/>
              </a:rPr>
              <a:t>Sources:</a:t>
            </a:r>
            <a:r>
              <a:rPr kumimoji="0" lang="en-US" sz="1800" b="0" i="0" u="none" strike="noStrike" cap="none" normalizeH="0" baseline="0" dirty="0" smtClean="0">
                <a:ln>
                  <a:noFill/>
                </a:ln>
                <a:solidFill>
                  <a:schemeClr val="bg1"/>
                </a:solidFill>
                <a:effectLst/>
                <a:latin typeface="Arial" panose="020B0604020202020204" pitchFamily="34" charset="0"/>
              </a:rPr>
              <a:t> E-commerce websites, mobile phone databases.</a:t>
            </a:r>
          </a:p>
          <a:p>
            <a:pPr defTabSz="914400" eaLnBrk="0" fontAlgn="base" hangingPunct="0">
              <a:spcBef>
                <a:spcPct val="0"/>
              </a:spcBef>
              <a:spcAft>
                <a:spcPct val="0"/>
              </a:spcAft>
              <a:buClrTx/>
              <a:buSzTx/>
              <a:buFontTx/>
              <a:buChar char="•"/>
            </a:pPr>
            <a:r>
              <a:rPr kumimoji="0" lang="en-US" sz="1800" b="1" i="0" u="none" strike="noStrike" cap="none" normalizeH="0" baseline="0" dirty="0" smtClean="0">
                <a:ln>
                  <a:noFill/>
                </a:ln>
                <a:solidFill>
                  <a:schemeClr val="bg1"/>
                </a:solidFill>
                <a:effectLst/>
                <a:latin typeface="Arial" panose="020B0604020202020204" pitchFamily="34" charset="0"/>
              </a:rPr>
              <a:t>Attributes:</a:t>
            </a:r>
            <a:r>
              <a:rPr kumimoji="0" lang="en-US" sz="1800" b="0" i="0" u="none" strike="noStrike" cap="none" normalizeH="0" baseline="0" dirty="0" smtClean="0">
                <a:ln>
                  <a:noFill/>
                </a:ln>
                <a:solidFill>
                  <a:schemeClr val="bg1"/>
                </a:solidFill>
                <a:effectLst/>
                <a:latin typeface="Arial" panose="020B0604020202020204" pitchFamily="34" charset="0"/>
              </a:rPr>
              <a:t> RAM, storage, battery life, brand, camera quality, price.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bg1"/>
                </a:solidFill>
                <a:effectLst/>
                <a:latin typeface="Arial" panose="020B0604020202020204" pitchFamily="34" charset="0"/>
              </a:rPr>
              <a:t>Data Preprocessing:</a:t>
            </a:r>
            <a:endParaRPr kumimoji="0" lang="en-US" sz="18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bg1"/>
                </a:solidFill>
                <a:effectLst/>
                <a:latin typeface="Arial" panose="020B0604020202020204" pitchFamily="34" charset="0"/>
              </a:rPr>
              <a:t>Cleaning:</a:t>
            </a:r>
            <a:r>
              <a:rPr kumimoji="0" lang="en-US" sz="1800" b="0" i="0" u="none" strike="noStrike" cap="none" normalizeH="0" baseline="0" dirty="0" smtClean="0">
                <a:ln>
                  <a:noFill/>
                </a:ln>
                <a:solidFill>
                  <a:schemeClr val="bg1"/>
                </a:solidFill>
                <a:effectLst/>
                <a:latin typeface="Arial" panose="020B0604020202020204" pitchFamily="34" charset="0"/>
              </a:rPr>
              <a:t> Removed duplicates, handled missing values, normalized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bg1"/>
                </a:solidFill>
                <a:effectLst/>
                <a:latin typeface="Arial" panose="020B0604020202020204" pitchFamily="34" charset="0"/>
              </a:rPr>
              <a:t>Encoding:</a:t>
            </a:r>
            <a:r>
              <a:rPr kumimoji="0" lang="en-US" sz="1800" b="0" i="0" u="none" strike="noStrike" cap="none" normalizeH="0" baseline="0" dirty="0" smtClean="0">
                <a:ln>
                  <a:noFill/>
                </a:ln>
                <a:solidFill>
                  <a:schemeClr val="bg1"/>
                </a:solidFill>
                <a:effectLst/>
                <a:latin typeface="Arial" panose="020B0604020202020204" pitchFamily="34" charset="0"/>
              </a:rPr>
              <a:t> Converted categorical features to numerical.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bg1"/>
                </a:solidFill>
                <a:effectLst/>
                <a:latin typeface="Arial" panose="020B0604020202020204" pitchFamily="34" charset="0"/>
              </a:rPr>
              <a:t>Feature Extraction:</a:t>
            </a:r>
            <a:endParaRPr kumimoji="0" lang="en-US" sz="18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bg1"/>
                </a:solidFill>
                <a:effectLst/>
                <a:latin typeface="Arial" panose="020B0604020202020204" pitchFamily="34" charset="0"/>
              </a:rPr>
              <a:t>Techniques Used:</a:t>
            </a:r>
            <a:r>
              <a:rPr kumimoji="0" lang="en-US" sz="1800" b="0" i="0" u="none" strike="noStrike" cap="none" normalizeH="0" baseline="0" dirty="0" smtClean="0">
                <a:ln>
                  <a:noFill/>
                </a:ln>
                <a:solidFill>
                  <a:schemeClr val="bg1"/>
                </a:solidFill>
                <a:effectLst/>
                <a:latin typeface="Arial" panose="020B0604020202020204" pitchFamily="34" charset="0"/>
              </a:rPr>
              <a:t> PCA, RFE.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bg1"/>
                </a:solidFill>
                <a:effectLst/>
                <a:latin typeface="Arial" panose="020B0604020202020204" pitchFamily="34" charset="0"/>
              </a:rPr>
              <a:t>Feature Selection:</a:t>
            </a:r>
            <a:r>
              <a:rPr kumimoji="0" lang="en-US" sz="1800" b="0" i="0" u="none" strike="noStrike" cap="none" normalizeH="0" baseline="0" dirty="0" smtClean="0">
                <a:ln>
                  <a:noFill/>
                </a:ln>
                <a:solidFill>
                  <a:schemeClr val="bg1"/>
                </a:solidFill>
                <a:effectLst/>
                <a:latin typeface="Arial" panose="020B0604020202020204" pitchFamily="34" charset="0"/>
              </a:rPr>
              <a:t> Key features impacting price: RAM, storage, brand, camera quality.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bg1"/>
                </a:solidFill>
                <a:effectLst/>
                <a:latin typeface="Arial" panose="020B0604020202020204" pitchFamily="34" charset="0"/>
              </a:rPr>
              <a:t>Model Building:</a:t>
            </a:r>
            <a:endParaRPr kumimoji="0" lang="en-US" sz="18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bg1"/>
                </a:solidFill>
                <a:effectLst/>
                <a:latin typeface="Arial" panose="020B0604020202020204" pitchFamily="34" charset="0"/>
              </a:rPr>
              <a:t>Algorithms:</a:t>
            </a:r>
            <a:r>
              <a:rPr kumimoji="0" lang="en-US" sz="1800" b="0" i="0" u="none" strike="noStrike" cap="none" normalizeH="0" baseline="0" dirty="0" smtClean="0">
                <a:ln>
                  <a:noFill/>
                </a:ln>
                <a:solidFill>
                  <a:schemeClr val="bg1"/>
                </a:solidFill>
                <a:effectLst/>
                <a:latin typeface="Arial" panose="020B0604020202020204" pitchFamily="34" charset="0"/>
              </a:rPr>
              <a:t> Linear Regression, Decision Trees, Random Forest, Gradient Boosting.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bg1"/>
                </a:solidFill>
                <a:effectLst/>
                <a:latin typeface="Arial" panose="020B0604020202020204" pitchFamily="34" charset="0"/>
              </a:rPr>
              <a:t>Training and Validation:</a:t>
            </a:r>
            <a:r>
              <a:rPr kumimoji="0" lang="en-US" sz="1800" b="0" i="0" u="none" strike="noStrike" cap="none" normalizeH="0" baseline="0" dirty="0" smtClean="0">
                <a:ln>
                  <a:noFill/>
                </a:ln>
                <a:solidFill>
                  <a:schemeClr val="bg1"/>
                </a:solidFill>
                <a:effectLst/>
                <a:latin typeface="Arial" panose="020B0604020202020204" pitchFamily="34" charset="0"/>
              </a:rPr>
              <a:t> 80/20 split, k-fold cross-validation (k=5).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bg1"/>
                </a:solidFill>
                <a:effectLst/>
                <a:latin typeface="Arial" panose="020B0604020202020204" pitchFamily="34" charset="0"/>
              </a:rPr>
              <a:t>Model Evaluation:</a:t>
            </a:r>
            <a:endParaRPr kumimoji="0" lang="en-US" sz="18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bg1"/>
                </a:solidFill>
                <a:effectLst/>
                <a:latin typeface="Arial" panose="020B0604020202020204" pitchFamily="34" charset="0"/>
              </a:rPr>
              <a:t>Metrics:</a:t>
            </a:r>
            <a:r>
              <a:rPr kumimoji="0" lang="en-US" sz="1800" b="0" i="0" u="none" strike="noStrike" cap="none" normalizeH="0" baseline="0" dirty="0" smtClean="0">
                <a:ln>
                  <a:noFill/>
                </a:ln>
                <a:solidFill>
                  <a:schemeClr val="bg1"/>
                </a:solidFill>
                <a:effectLst/>
                <a:latin typeface="Arial" panose="020B0604020202020204" pitchFamily="34" charset="0"/>
              </a:rPr>
              <a:t> RMSE, MAE, R².</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bg1"/>
                </a:solidFill>
                <a:effectLst/>
                <a:latin typeface="Arial" panose="020B0604020202020204" pitchFamily="34" charset="0"/>
              </a:rPr>
              <a:t>Best Model:</a:t>
            </a:r>
            <a:r>
              <a:rPr kumimoji="0" lang="en-US" sz="1800" b="0" i="0" u="none" strike="noStrike" cap="none" normalizeH="0" baseline="0" dirty="0" smtClean="0">
                <a:ln>
                  <a:noFill/>
                </a:ln>
                <a:solidFill>
                  <a:schemeClr val="bg1"/>
                </a:solidFill>
                <a:effectLst/>
                <a:latin typeface="Arial" panose="020B0604020202020204" pitchFamily="34" charset="0"/>
              </a:rPr>
              <a:t> Random Forest with RMSE of 300 and R² of 0.69.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bg1"/>
                </a:solidFill>
                <a:effectLst/>
                <a:latin typeface="Arial" panose="020B0604020202020204" pitchFamily="34" charset="0"/>
              </a:rPr>
              <a:t>Implementation:</a:t>
            </a:r>
            <a:endParaRPr kumimoji="0" lang="en-US" sz="18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bg1"/>
                </a:solidFill>
                <a:effectLst/>
                <a:latin typeface="Arial" panose="020B0604020202020204" pitchFamily="34" charset="0"/>
              </a:rPr>
              <a:t>Price Prediction Tool:</a:t>
            </a:r>
            <a:r>
              <a:rPr kumimoji="0" lang="en-US" sz="1800" b="0" i="0" u="none" strike="noStrike" cap="none" normalizeH="0" baseline="0" dirty="0" smtClean="0">
                <a:ln>
                  <a:noFill/>
                </a:ln>
                <a:solidFill>
                  <a:schemeClr val="bg1"/>
                </a:solidFill>
                <a:effectLst/>
                <a:latin typeface="Arial" panose="020B0604020202020204" pitchFamily="34" charset="0"/>
              </a:rPr>
              <a:t> Developed a tool for predicting mobile phone prices.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bg1"/>
                </a:solidFill>
                <a:effectLst/>
                <a:latin typeface="Arial" panose="020B0604020202020204" pitchFamily="34" charset="0"/>
              </a:rPr>
              <a:t>Deployment:</a:t>
            </a:r>
            <a:r>
              <a:rPr kumimoji="0" lang="en-US" sz="1800" b="0" i="0" u="none" strike="noStrike" cap="none" normalizeH="0" baseline="0" dirty="0" smtClean="0">
                <a:ln>
                  <a:noFill/>
                </a:ln>
                <a:solidFill>
                  <a:schemeClr val="bg1"/>
                </a:solidFill>
                <a:effectLst/>
                <a:latin typeface="Arial" panose="020B0604020202020204" pitchFamily="34" charset="0"/>
              </a:rPr>
              <a:t> Web interface for easy access.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190113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7425" y="476517"/>
            <a:ext cx="11423561" cy="5911403"/>
          </a:xfrm>
        </p:spPr>
        <p:txBody>
          <a:bodyPr>
            <a:normAutofit fontScale="85000" lnSpcReduction="20000"/>
          </a:bodyPr>
          <a:lstStyle/>
          <a:p>
            <a:r>
              <a:rPr lang="en-US" sz="3800" dirty="0" smtClean="0"/>
              <a:t>                                        [ Data </a:t>
            </a:r>
            <a:r>
              <a:rPr lang="en-US" sz="3800" dirty="0"/>
              <a:t>Collection </a:t>
            </a:r>
            <a:r>
              <a:rPr lang="en-US" sz="3800" dirty="0" smtClean="0"/>
              <a:t>]</a:t>
            </a:r>
          </a:p>
          <a:p>
            <a:r>
              <a:rPr lang="en-US" sz="3800" dirty="0" smtClean="0"/>
              <a:t>                                                    ↓</a:t>
            </a:r>
          </a:p>
          <a:p>
            <a:r>
              <a:rPr lang="en-US" sz="3800" dirty="0" smtClean="0"/>
              <a:t>                                       [ </a:t>
            </a:r>
            <a:r>
              <a:rPr lang="en-US" sz="3800" dirty="0"/>
              <a:t>Data Preprocessing ] </a:t>
            </a:r>
            <a:endParaRPr lang="en-US" sz="3800" dirty="0" smtClean="0"/>
          </a:p>
          <a:p>
            <a:r>
              <a:rPr lang="en-US" sz="3800" dirty="0" smtClean="0"/>
              <a:t>                                                    ↓</a:t>
            </a:r>
          </a:p>
          <a:p>
            <a:r>
              <a:rPr lang="en-US" sz="3800" dirty="0" smtClean="0"/>
              <a:t>                                        [ </a:t>
            </a:r>
            <a:r>
              <a:rPr lang="en-US" sz="3800" dirty="0"/>
              <a:t>Feature Extraction ] </a:t>
            </a:r>
            <a:endParaRPr lang="en-US" sz="3800" dirty="0" smtClean="0"/>
          </a:p>
          <a:p>
            <a:r>
              <a:rPr lang="en-US" sz="3800" dirty="0" smtClean="0"/>
              <a:t>                                                    ↓</a:t>
            </a:r>
          </a:p>
          <a:p>
            <a:r>
              <a:rPr lang="en-US" sz="3800" dirty="0" smtClean="0"/>
              <a:t>                                           [ </a:t>
            </a:r>
            <a:r>
              <a:rPr lang="en-US" sz="3800" dirty="0"/>
              <a:t>Model Building ] </a:t>
            </a:r>
            <a:endParaRPr lang="en-US" sz="3800" dirty="0" smtClean="0"/>
          </a:p>
          <a:p>
            <a:r>
              <a:rPr lang="en-US" sz="3800" dirty="0" smtClean="0"/>
              <a:t>                                                    ↓</a:t>
            </a:r>
          </a:p>
          <a:p>
            <a:r>
              <a:rPr lang="en-US" sz="3800" dirty="0" smtClean="0"/>
              <a:t>                                        [ </a:t>
            </a:r>
            <a:r>
              <a:rPr lang="en-US" sz="3800" dirty="0"/>
              <a:t>Model Evaluation ] </a:t>
            </a:r>
            <a:endParaRPr lang="en-US" sz="3800" dirty="0" smtClean="0"/>
          </a:p>
          <a:p>
            <a:r>
              <a:rPr lang="en-US" sz="3800" dirty="0" smtClean="0"/>
              <a:t>                                                    ↓ </a:t>
            </a:r>
          </a:p>
          <a:p>
            <a:r>
              <a:rPr lang="en-US" sz="3800" dirty="0" smtClean="0"/>
              <a:t>                                         [ </a:t>
            </a:r>
            <a:r>
              <a:rPr lang="en-US" sz="3800" dirty="0"/>
              <a:t>Implementation ]</a:t>
            </a:r>
          </a:p>
          <a:p>
            <a:endParaRPr lang="en-US" dirty="0"/>
          </a:p>
        </p:txBody>
      </p:sp>
    </p:spTree>
    <p:extLst>
      <p:ext uri="{BB962C8B-B14F-4D97-AF65-F5344CB8AC3E}">
        <p14:creationId xmlns:p14="http://schemas.microsoft.com/office/powerpoint/2010/main" val="1212334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89" y="-13560"/>
            <a:ext cx="10131425" cy="707657"/>
          </a:xfrm>
        </p:spPr>
        <p:txBody>
          <a:bodyPr>
            <a:normAutofit/>
          </a:bodyPr>
          <a:lstStyle/>
          <a:p>
            <a:r>
              <a:rPr lang="en-US" sz="2800" dirty="0" smtClean="0">
                <a:solidFill>
                  <a:schemeClr val="bg1"/>
                </a:solidFill>
                <a:latin typeface="Arial" panose="020B0604020202020204" pitchFamily="34" charset="0"/>
                <a:cs typeface="Arial" panose="020B0604020202020204" pitchFamily="34" charset="0"/>
              </a:rPr>
              <a:t>METHODOLOGY:-</a:t>
            </a:r>
            <a:endParaRPr lang="en-US" sz="2800" dirty="0">
              <a:solidFill>
                <a:schemeClr val="bg1"/>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0" y="539550"/>
            <a:ext cx="11925836" cy="6163903"/>
          </a:xfrm>
        </p:spPr>
        <p:txBody>
          <a:bodyPr>
            <a:noAutofit/>
          </a:bodyPr>
          <a:lstStyle/>
          <a:p>
            <a:pPr marL="342900" indent="-342900">
              <a:buFont typeface="Wingdings" panose="05000000000000000000" pitchFamily="2" charset="2"/>
              <a:buChar char="Ø"/>
            </a:pPr>
            <a:r>
              <a:rPr lang="en-US" sz="1400" b="1" dirty="0">
                <a:solidFill>
                  <a:schemeClr val="bg1"/>
                </a:solidFill>
              </a:rPr>
              <a:t>Data </a:t>
            </a:r>
            <a:r>
              <a:rPr lang="en-US" sz="1400" b="1" dirty="0" smtClean="0">
                <a:solidFill>
                  <a:schemeClr val="bg1"/>
                </a:solidFill>
              </a:rPr>
              <a:t>Collection:-</a:t>
            </a:r>
            <a:r>
              <a:rPr lang="en-US" sz="1400" dirty="0" smtClean="0">
                <a:solidFill>
                  <a:schemeClr val="bg1"/>
                </a:solidFill>
              </a:rPr>
              <a:t>Data </a:t>
            </a:r>
            <a:r>
              <a:rPr lang="en-US" sz="1400" dirty="0">
                <a:solidFill>
                  <a:schemeClr val="bg1"/>
                </a:solidFill>
              </a:rPr>
              <a:t>is collected from multiple sources including real estate listings, government databases, and market reports.    Ensuring data quality and consistency is paramount.</a:t>
            </a:r>
          </a:p>
          <a:p>
            <a:pPr marL="342900" indent="-342900">
              <a:buFont typeface="Wingdings" panose="05000000000000000000" pitchFamily="2" charset="2"/>
              <a:buChar char="Ø"/>
            </a:pPr>
            <a:r>
              <a:rPr lang="en-US" sz="1400" b="1" dirty="0">
                <a:solidFill>
                  <a:schemeClr val="bg1"/>
                </a:solidFill>
              </a:rPr>
              <a:t>Data Cleaning and Preparation</a:t>
            </a:r>
          </a:p>
          <a:p>
            <a:pPr marL="342900" indent="-342900">
              <a:buFont typeface="Wingdings" panose="05000000000000000000" pitchFamily="2" charset="2"/>
              <a:buChar char="§"/>
            </a:pPr>
            <a:r>
              <a:rPr lang="en-US" sz="1400" dirty="0">
                <a:solidFill>
                  <a:schemeClr val="bg1"/>
                </a:solidFill>
              </a:rPr>
              <a:t>Handle missing values and outliers.</a:t>
            </a:r>
          </a:p>
          <a:p>
            <a:pPr marL="342900" indent="-342900">
              <a:buFont typeface="Wingdings" panose="05000000000000000000" pitchFamily="2" charset="2"/>
              <a:buChar char="§"/>
            </a:pPr>
            <a:r>
              <a:rPr lang="en-US" sz="1400" dirty="0">
                <a:solidFill>
                  <a:schemeClr val="bg1"/>
                </a:solidFill>
              </a:rPr>
              <a:t>Normalize and standardize data.</a:t>
            </a:r>
          </a:p>
          <a:p>
            <a:pPr marL="342900" indent="-342900">
              <a:buFont typeface="Wingdings" panose="05000000000000000000" pitchFamily="2" charset="2"/>
              <a:buChar char="§"/>
            </a:pPr>
            <a:r>
              <a:rPr lang="en-US" sz="1400" dirty="0">
                <a:solidFill>
                  <a:schemeClr val="bg1"/>
                </a:solidFill>
              </a:rPr>
              <a:t>Create new features if necessary.</a:t>
            </a:r>
          </a:p>
          <a:p>
            <a:pPr marL="342900" indent="-342900">
              <a:buFont typeface="Wingdings" panose="05000000000000000000" pitchFamily="2" charset="2"/>
              <a:buChar char="Ø"/>
            </a:pPr>
            <a:r>
              <a:rPr lang="en-US" sz="1400" b="1" dirty="0">
                <a:solidFill>
                  <a:schemeClr val="bg1"/>
                </a:solidFill>
              </a:rPr>
              <a:t>Exploratory Data Analysis (EDA)</a:t>
            </a:r>
          </a:p>
          <a:p>
            <a:pPr marL="342900" indent="-342900">
              <a:buFont typeface="Wingdings" panose="05000000000000000000" pitchFamily="2" charset="2"/>
              <a:buChar char="§"/>
            </a:pPr>
            <a:r>
              <a:rPr lang="en-US" sz="1400" dirty="0">
                <a:solidFill>
                  <a:schemeClr val="bg1"/>
                </a:solidFill>
              </a:rPr>
              <a:t>Use statistical methods and visualization tools to explore data.</a:t>
            </a:r>
          </a:p>
          <a:p>
            <a:pPr marL="342900" indent="-342900">
              <a:buFont typeface="Wingdings" panose="05000000000000000000" pitchFamily="2" charset="2"/>
              <a:buChar char="§"/>
            </a:pPr>
            <a:r>
              <a:rPr lang="en-US" sz="1400" dirty="0">
                <a:solidFill>
                  <a:schemeClr val="bg1"/>
                </a:solidFill>
              </a:rPr>
              <a:t>Identify relationships and patterns among variables.</a:t>
            </a:r>
          </a:p>
          <a:p>
            <a:pPr marL="342900" indent="-342900">
              <a:buFont typeface="Wingdings" panose="05000000000000000000" pitchFamily="2" charset="2"/>
              <a:buChar char="Ø"/>
            </a:pPr>
            <a:r>
              <a:rPr lang="en-US" sz="1400" b="1" dirty="0" smtClean="0">
                <a:solidFill>
                  <a:schemeClr val="bg1"/>
                </a:solidFill>
              </a:rPr>
              <a:t>Modeling</a:t>
            </a:r>
          </a:p>
          <a:p>
            <a:pPr marL="285750" indent="-285750">
              <a:buFont typeface="Wingdings" panose="05000000000000000000" pitchFamily="2" charset="2"/>
              <a:buChar char="§"/>
            </a:pPr>
            <a:r>
              <a:rPr lang="en-US" sz="1400" dirty="0" smtClean="0">
                <a:solidFill>
                  <a:schemeClr val="bg1"/>
                </a:solidFill>
              </a:rPr>
              <a:t>Apply </a:t>
            </a:r>
            <a:r>
              <a:rPr lang="en-US" sz="1400" dirty="0">
                <a:solidFill>
                  <a:schemeClr val="bg1"/>
                </a:solidFill>
              </a:rPr>
              <a:t>machine learning algorithms such as linear regression, decision trees, or neural networks.</a:t>
            </a:r>
          </a:p>
          <a:p>
            <a:pPr marL="342900" indent="-342900">
              <a:buFont typeface="Wingdings" panose="05000000000000000000" pitchFamily="2" charset="2"/>
              <a:buChar char="§"/>
            </a:pPr>
            <a:r>
              <a:rPr lang="en-US" sz="1400" dirty="0">
                <a:solidFill>
                  <a:schemeClr val="bg1"/>
                </a:solidFill>
              </a:rPr>
              <a:t>Use cross-validation and hyperparameter tuning to improve model performance.</a:t>
            </a:r>
          </a:p>
          <a:p>
            <a:pPr marL="342900" indent="-342900">
              <a:buFont typeface="Wingdings" panose="05000000000000000000" pitchFamily="2" charset="2"/>
              <a:buChar char="§"/>
            </a:pPr>
            <a:r>
              <a:rPr lang="en-US" sz="1400" dirty="0">
                <a:solidFill>
                  <a:schemeClr val="bg1"/>
                </a:solidFill>
              </a:rPr>
              <a:t>Evaluate models using metrics like RMSE, MAE, and R-squared.</a:t>
            </a:r>
          </a:p>
          <a:p>
            <a:pPr marL="342900" indent="-342900">
              <a:buFont typeface="Wingdings" panose="05000000000000000000" pitchFamily="2" charset="2"/>
              <a:buChar char="Ø"/>
            </a:pPr>
            <a:r>
              <a:rPr lang="en-US" sz="1400" b="1" dirty="0">
                <a:solidFill>
                  <a:schemeClr val="bg1"/>
                </a:solidFill>
              </a:rPr>
              <a:t>Visualization</a:t>
            </a:r>
          </a:p>
          <a:p>
            <a:pPr marL="342900" indent="-342900">
              <a:buFont typeface="Wingdings" panose="05000000000000000000" pitchFamily="2" charset="2"/>
              <a:buChar char="§"/>
            </a:pPr>
            <a:r>
              <a:rPr lang="en-US" sz="1400" dirty="0">
                <a:solidFill>
                  <a:schemeClr val="bg1"/>
                </a:solidFill>
              </a:rPr>
              <a:t>Create interactive dashboards and static plots to visualize trends and predictions.</a:t>
            </a:r>
          </a:p>
          <a:p>
            <a:pPr marL="342900" indent="-342900">
              <a:buFont typeface="Wingdings" panose="05000000000000000000" pitchFamily="2" charset="2"/>
              <a:buChar char="§"/>
            </a:pPr>
            <a:r>
              <a:rPr lang="en-US" sz="1400" dirty="0">
                <a:solidFill>
                  <a:schemeClr val="bg1"/>
                </a:solidFill>
              </a:rPr>
              <a:t>Use tools like Matplotlib, Seaborn, for visualization.</a:t>
            </a:r>
          </a:p>
          <a:p>
            <a:pPr marL="342900" indent="-342900">
              <a:buFont typeface="Wingdings" panose="05000000000000000000" pitchFamily="2" charset="2"/>
              <a:buChar char="Ø"/>
            </a:pPr>
            <a:r>
              <a:rPr lang="en-US" sz="1400" b="1" dirty="0">
                <a:solidFill>
                  <a:schemeClr val="bg1"/>
                </a:solidFill>
              </a:rPr>
              <a:t>Reporting</a:t>
            </a:r>
          </a:p>
          <a:p>
            <a:pPr marL="342900" indent="-342900">
              <a:buFont typeface="Wingdings" panose="05000000000000000000" pitchFamily="2" charset="2"/>
              <a:buChar char="§"/>
            </a:pPr>
            <a:r>
              <a:rPr lang="en-US" sz="1400" dirty="0">
                <a:solidFill>
                  <a:schemeClr val="bg1"/>
                </a:solidFill>
              </a:rPr>
              <a:t>Compile findings into reports that highlight key insights.</a:t>
            </a:r>
          </a:p>
          <a:p>
            <a:pPr marL="342900" indent="-342900">
              <a:buFont typeface="Wingdings" panose="05000000000000000000" pitchFamily="2" charset="2"/>
              <a:buChar char="§"/>
            </a:pPr>
            <a:r>
              <a:rPr lang="en-US" sz="1400" dirty="0">
                <a:solidFill>
                  <a:schemeClr val="bg1"/>
                </a:solidFill>
              </a:rPr>
              <a:t>Provide actionable recommendations based on the analysis.</a:t>
            </a:r>
          </a:p>
          <a:p>
            <a:endParaRPr lang="en-US" sz="1800" dirty="0"/>
          </a:p>
        </p:txBody>
      </p:sp>
    </p:spTree>
    <p:extLst>
      <p:ext uri="{BB962C8B-B14F-4D97-AF65-F5344CB8AC3E}">
        <p14:creationId xmlns:p14="http://schemas.microsoft.com/office/powerpoint/2010/main" val="3443473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920" y="193185"/>
            <a:ext cx="10131425" cy="682580"/>
          </a:xfrm>
        </p:spPr>
        <p:txBody>
          <a:bodyPr>
            <a:normAutofit fontScale="90000"/>
          </a:bodyPr>
          <a:lstStyle/>
          <a:p>
            <a:r>
              <a:rPr lang="en-US" sz="4400" dirty="0">
                <a:solidFill>
                  <a:schemeClr val="bg1"/>
                </a:solidFill>
                <a:latin typeface="Arial" panose="020B0604020202020204" pitchFamily="34" charset="0"/>
                <a:cs typeface="Arial" panose="020B0604020202020204" pitchFamily="34" charset="0"/>
              </a:rPr>
              <a:t>KEY </a:t>
            </a:r>
            <a:r>
              <a:rPr lang="en-US" sz="4400" dirty="0" smtClean="0">
                <a:solidFill>
                  <a:schemeClr val="bg1"/>
                </a:solidFill>
                <a:latin typeface="Arial" panose="020B0604020202020204" pitchFamily="34" charset="0"/>
                <a:cs typeface="Arial" panose="020B0604020202020204" pitchFamily="34" charset="0"/>
              </a:rPr>
              <a:t>FEATURES:-</a:t>
            </a:r>
            <a:endParaRPr lang="en-US" sz="4400" dirty="0">
              <a:latin typeface="Arial" panose="020B0604020202020204" pitchFamily="34" charset="0"/>
              <a:cs typeface="Arial" panose="020B0604020202020204" pitchFamily="34" charset="0"/>
            </a:endParaRPr>
          </a:p>
        </p:txBody>
      </p:sp>
      <p:sp>
        <p:nvSpPr>
          <p:cNvPr id="4" name="Rectangle 1"/>
          <p:cNvSpPr>
            <a:spLocks noGrp="1" noChangeArrowheads="1"/>
          </p:cNvSpPr>
          <p:nvPr>
            <p:ph type="body" idx="1"/>
          </p:nvPr>
        </p:nvSpPr>
        <p:spPr bwMode="auto">
          <a:xfrm>
            <a:off x="351173" y="1074625"/>
            <a:ext cx="12120626"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bg1"/>
                </a:solidFill>
                <a:effectLst/>
                <a:latin typeface="Arial" panose="020B0604020202020204" pitchFamily="34" charset="0"/>
              </a:rPr>
              <a:t>Target Variable:</a:t>
            </a:r>
            <a:endParaRPr kumimoji="0" lang="en-US"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bg1"/>
                </a:solidFill>
                <a:effectLst/>
                <a:latin typeface="Arial" panose="020B0604020202020204" pitchFamily="34" charset="0"/>
              </a:rPr>
              <a:t>Define whether predicting continuous price or price range categories (e.g., budget, mid-range, premium).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bg1"/>
                </a:solidFill>
                <a:effectLst/>
                <a:latin typeface="Arial" panose="020B0604020202020204" pitchFamily="34" charset="0"/>
              </a:rPr>
              <a:t>Feature Importance:</a:t>
            </a:r>
            <a:endParaRPr kumimoji="0" lang="en-US"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bg1"/>
                </a:solidFill>
                <a:effectLst/>
                <a:latin typeface="Arial" panose="020B0604020202020204" pitchFamily="34" charset="0"/>
              </a:rPr>
              <a:t>Discuss which features are most influential in predicting price.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bg1"/>
                </a:solidFill>
                <a:effectLst/>
                <a:latin typeface="Arial" panose="020B0604020202020204" pitchFamily="34" charset="0"/>
              </a:rPr>
              <a:t>Highlight any feature engineering techniques used to enhance prediction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bg1"/>
                </a:solidFill>
                <a:effectLst/>
                <a:latin typeface="Arial" panose="020B0604020202020204" pitchFamily="34" charset="0"/>
              </a:rPr>
              <a:t>Model Selection:</a:t>
            </a:r>
            <a:endParaRPr kumimoji="0" lang="en-US"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bg1"/>
                </a:solidFill>
                <a:effectLst/>
                <a:latin typeface="Arial" panose="020B0604020202020204" pitchFamily="34" charset="0"/>
              </a:rPr>
              <a:t>Overview of regression models considered (e.g., Linear Regression, Random Forest).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bg1"/>
                </a:solidFill>
                <a:effectLst/>
                <a:latin typeface="Arial" panose="020B0604020202020204" pitchFamily="34" charset="0"/>
              </a:rPr>
              <a:t>Justification for the selected model(s) based on performance metrics and suitability for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bg1"/>
                </a:solidFill>
                <a:effectLst/>
                <a:latin typeface="Arial" panose="020B0604020202020204" pitchFamily="34" charset="0"/>
              </a:rPr>
              <a:t>Data Preprocessing:</a:t>
            </a:r>
            <a:endParaRPr kumimoji="0" lang="en-US"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bg1"/>
                </a:solidFill>
                <a:effectLst/>
                <a:latin typeface="Arial" panose="020B0604020202020204" pitchFamily="34" charset="0"/>
              </a:rPr>
              <a:t>Importance of data cleaning, handling missing values, and outlier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bg1"/>
                </a:solidFill>
                <a:effectLst/>
                <a:latin typeface="Arial" panose="020B0604020202020204" pitchFamily="34" charset="0"/>
              </a:rPr>
              <a:t>Methods used for feature scaling, normalization, or encoding categorical variables.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bg1"/>
                </a:solidFill>
                <a:effectLst/>
                <a:latin typeface="Arial" panose="020B0604020202020204" pitchFamily="34" charset="0"/>
              </a:rPr>
              <a:t>Model Evaluation:</a:t>
            </a:r>
            <a:endParaRPr kumimoji="0" lang="en-US"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bg1"/>
                </a:solidFill>
                <a:effectLst/>
                <a:latin typeface="Arial" panose="020B0604020202020204" pitchFamily="34" charset="0"/>
              </a:rPr>
              <a:t>Performance metrics used (e.g., MAE, RMSE) to evaluate model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bg1"/>
                </a:solidFill>
                <a:effectLst/>
                <a:latin typeface="Arial" panose="020B0604020202020204" pitchFamily="34" charset="0"/>
              </a:rPr>
              <a:t>Visualizations or tables showing model performance compared to baseline or other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bg1"/>
                </a:solidFill>
                <a:effectLst/>
                <a:latin typeface="Arial" panose="020B0604020202020204" pitchFamily="34" charset="0"/>
              </a:rPr>
              <a:t>Deployment Considerations:</a:t>
            </a:r>
            <a:endParaRPr kumimoji="0" lang="en-US"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bg1"/>
                </a:solidFill>
                <a:effectLst/>
                <a:latin typeface="Arial" panose="020B0604020202020204" pitchFamily="34" charset="0"/>
              </a:rPr>
              <a:t>Challenges and considerations for deploying the model in a real-world application.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bg1"/>
                </a:solidFill>
                <a:effectLst/>
                <a:latin typeface="Arial" panose="020B0604020202020204" pitchFamily="34" charset="0"/>
              </a:rPr>
              <a:t>Potential solutions or strategies for maintaining model performance over time.</a:t>
            </a:r>
          </a:p>
        </p:txBody>
      </p:sp>
    </p:spTree>
    <p:extLst>
      <p:ext uri="{BB962C8B-B14F-4D97-AF65-F5344CB8AC3E}">
        <p14:creationId xmlns:p14="http://schemas.microsoft.com/office/powerpoint/2010/main" val="2620259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799" y="450761"/>
            <a:ext cx="10131425" cy="399246"/>
          </a:xfrm>
        </p:spPr>
        <p:txBody>
          <a:bodyPr>
            <a:normAutofit fontScale="90000"/>
          </a:bodyPr>
          <a:lstStyle/>
          <a:p>
            <a:r>
              <a:rPr lang="en-US" sz="4400" dirty="0">
                <a:solidFill>
                  <a:schemeClr val="bg1"/>
                </a:solidFill>
                <a:latin typeface="Arial" panose="020B0604020202020204" pitchFamily="34" charset="0"/>
                <a:cs typeface="Arial" panose="020B0604020202020204" pitchFamily="34" charset="0"/>
              </a:rPr>
              <a:t>OUTPUT:-</a:t>
            </a:r>
            <a:endParaRPr lang="en-US" sz="4400"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350951" y="1622057"/>
            <a:ext cx="10131426" cy="860400"/>
          </a:xfrm>
        </p:spPr>
        <p:txBody>
          <a:bodyPr>
            <a:noAutofit/>
          </a:bodyPr>
          <a:lstStyle/>
          <a:p>
            <a:pPr marL="457200" indent="-457200">
              <a:buFont typeface="Wingdings" panose="05000000000000000000" pitchFamily="2" charset="2"/>
              <a:buChar char="§"/>
            </a:pPr>
            <a:r>
              <a:rPr lang="en-US" sz="2800" dirty="0" smtClean="0">
                <a:solidFill>
                  <a:schemeClr val="bg1"/>
                </a:solidFill>
                <a:latin typeface="Arial" panose="020B0604020202020204" pitchFamily="34" charset="0"/>
                <a:cs typeface="Arial" panose="020B0604020202020204" pitchFamily="34" charset="0"/>
              </a:rPr>
              <a:t>Data </a:t>
            </a:r>
            <a:r>
              <a:rPr lang="en-US" sz="2800" dirty="0">
                <a:solidFill>
                  <a:schemeClr val="bg1"/>
                </a:solidFill>
                <a:latin typeface="Arial" panose="020B0604020202020204" pitchFamily="34" charset="0"/>
                <a:cs typeface="Arial" panose="020B0604020202020204" pitchFamily="34" charset="0"/>
              </a:rPr>
              <a:t>Preprocessing and Feature Engineering</a:t>
            </a:r>
          </a:p>
          <a:p>
            <a:pPr marL="457200" indent="-457200">
              <a:buFont typeface="Wingdings" panose="05000000000000000000" pitchFamily="2" charset="2"/>
              <a:buChar char="§"/>
            </a:pPr>
            <a:r>
              <a:rPr lang="en-US" sz="2800" dirty="0">
                <a:solidFill>
                  <a:schemeClr val="bg1"/>
                </a:solidFill>
                <a:latin typeface="Arial" panose="020B0604020202020204" pitchFamily="34" charset="0"/>
                <a:cs typeface="Arial" panose="020B0604020202020204" pitchFamily="34" charset="0"/>
              </a:rPr>
              <a:t>Exploratory Data Analysis</a:t>
            </a:r>
          </a:p>
          <a:p>
            <a:pPr marL="457200" indent="-457200">
              <a:buFont typeface="Wingdings" panose="05000000000000000000" pitchFamily="2" charset="2"/>
              <a:buChar char="§"/>
            </a:pPr>
            <a:r>
              <a:rPr lang="en-US" sz="2800" dirty="0">
                <a:solidFill>
                  <a:schemeClr val="bg1"/>
                </a:solidFill>
                <a:latin typeface="Arial" panose="020B0604020202020204" pitchFamily="34" charset="0"/>
                <a:cs typeface="Arial" panose="020B0604020202020204" pitchFamily="34" charset="0"/>
              </a:rPr>
              <a:t>Model Selection and Training</a:t>
            </a:r>
          </a:p>
          <a:p>
            <a:pPr marL="457200" indent="-457200">
              <a:buFont typeface="Wingdings" panose="05000000000000000000" pitchFamily="2" charset="2"/>
              <a:buChar char="§"/>
            </a:pPr>
            <a:r>
              <a:rPr lang="en-US" sz="2800" dirty="0">
                <a:solidFill>
                  <a:schemeClr val="bg1"/>
                </a:solidFill>
                <a:latin typeface="Arial" panose="020B0604020202020204" pitchFamily="34" charset="0"/>
                <a:cs typeface="Arial" panose="020B0604020202020204" pitchFamily="34" charset="0"/>
              </a:rPr>
              <a:t>Model Evaluation and Validation</a:t>
            </a:r>
          </a:p>
          <a:p>
            <a:pPr marL="457200" indent="-457200">
              <a:buFont typeface="Wingdings" panose="05000000000000000000" pitchFamily="2" charset="2"/>
              <a:buChar char="§"/>
            </a:pPr>
            <a:r>
              <a:rPr lang="en-US" sz="2800" dirty="0">
                <a:solidFill>
                  <a:schemeClr val="bg1"/>
                </a:solidFill>
                <a:latin typeface="Arial" panose="020B0604020202020204" pitchFamily="34" charset="0"/>
                <a:cs typeface="Arial" panose="020B0604020202020204" pitchFamily="34" charset="0"/>
              </a:rPr>
              <a:t>Feature Importance Analysis</a:t>
            </a:r>
          </a:p>
          <a:p>
            <a:pPr marL="457200" indent="-457200">
              <a:buFont typeface="Wingdings" panose="05000000000000000000" pitchFamily="2" charset="2"/>
              <a:buChar char="§"/>
            </a:pPr>
            <a:r>
              <a:rPr lang="en-US" sz="2800" dirty="0">
                <a:solidFill>
                  <a:schemeClr val="bg1"/>
                </a:solidFill>
                <a:latin typeface="Arial" panose="020B0604020202020204" pitchFamily="34" charset="0"/>
                <a:cs typeface="Arial" panose="020B0604020202020204" pitchFamily="34" charset="0"/>
              </a:rPr>
              <a:t>Deployment Considerations</a:t>
            </a:r>
          </a:p>
          <a:p>
            <a:pPr marL="457200" indent="-457200">
              <a:buFont typeface="Wingdings" panose="05000000000000000000" pitchFamily="2" charset="2"/>
              <a:buChar char="§"/>
            </a:pPr>
            <a:r>
              <a:rPr lang="en-US" sz="2800" dirty="0">
                <a:solidFill>
                  <a:schemeClr val="bg1"/>
                </a:solidFill>
                <a:latin typeface="Arial" panose="020B0604020202020204" pitchFamily="34" charset="0"/>
                <a:cs typeface="Arial" panose="020B0604020202020204" pitchFamily="34" charset="0"/>
              </a:rPr>
              <a:t>Insights and Conclusions</a:t>
            </a:r>
          </a:p>
        </p:txBody>
      </p:sp>
    </p:spTree>
    <p:extLst>
      <p:ext uri="{BB962C8B-B14F-4D97-AF65-F5344CB8AC3E}">
        <p14:creationId xmlns:p14="http://schemas.microsoft.com/office/powerpoint/2010/main" val="3366556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44376" cy="6858000"/>
          </a:xfrm>
          <a:prstGeom prst="rect">
            <a:avLst/>
          </a:prstGeom>
        </p:spPr>
      </p:pic>
    </p:spTree>
    <p:extLst>
      <p:ext uri="{BB962C8B-B14F-4D97-AF65-F5344CB8AC3E}">
        <p14:creationId xmlns:p14="http://schemas.microsoft.com/office/powerpoint/2010/main" val="2257237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338230" cy="6967470"/>
          </a:xfrm>
          <a:prstGeom prst="rect">
            <a:avLst/>
          </a:prstGeom>
        </p:spPr>
      </p:pic>
    </p:spTree>
    <p:extLst>
      <p:ext uri="{BB962C8B-B14F-4D97-AF65-F5344CB8AC3E}">
        <p14:creationId xmlns:p14="http://schemas.microsoft.com/office/powerpoint/2010/main" val="1716195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647" y="154548"/>
            <a:ext cx="10131425" cy="566669"/>
          </a:xfrm>
        </p:spPr>
        <p:txBody>
          <a:bodyPr>
            <a:noAutofit/>
          </a:bodyPr>
          <a:lstStyle/>
          <a:p>
            <a:r>
              <a:rPr lang="en-US" sz="4400" dirty="0">
                <a:solidFill>
                  <a:schemeClr val="bg1"/>
                </a:solidFill>
                <a:latin typeface="Arial" panose="020B0604020202020204" pitchFamily="34" charset="0"/>
                <a:cs typeface="Arial" panose="020B0604020202020204" pitchFamily="34" charset="0"/>
              </a:rPr>
              <a:t>CHALLANGES FACED:-</a:t>
            </a:r>
            <a:endParaRPr lang="en-US" sz="4400" dirty="0">
              <a:latin typeface="Arial" panose="020B0604020202020204" pitchFamily="34" charset="0"/>
              <a:cs typeface="Arial" panose="020B0604020202020204" pitchFamily="34" charset="0"/>
            </a:endParaRPr>
          </a:p>
        </p:txBody>
      </p:sp>
      <p:sp>
        <p:nvSpPr>
          <p:cNvPr id="4" name="Rectangle 1"/>
          <p:cNvSpPr>
            <a:spLocks noGrp="1" noChangeArrowheads="1"/>
          </p:cNvSpPr>
          <p:nvPr>
            <p:ph type="body" idx="1"/>
          </p:nvPr>
        </p:nvSpPr>
        <p:spPr bwMode="auto">
          <a:xfrm>
            <a:off x="170647" y="882276"/>
            <a:ext cx="1172836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panose="020B0604020202020204" pitchFamily="34" charset="0"/>
              </a:rPr>
              <a:t>In a project involving feature extraction and price prediction for mobile phones, several challenges can arise: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800" b="1" i="0" u="none" strike="noStrike" cap="none" normalizeH="0" baseline="0" dirty="0" smtClean="0">
                <a:ln>
                  <a:noFill/>
                </a:ln>
                <a:solidFill>
                  <a:schemeClr val="bg1"/>
                </a:solidFill>
                <a:effectLst/>
                <a:latin typeface="Arial" panose="020B0604020202020204" pitchFamily="34" charset="0"/>
              </a:rPr>
              <a:t>Feature Selection</a:t>
            </a:r>
            <a:r>
              <a:rPr kumimoji="0" lang="en-US" sz="1800" b="0" i="0" u="none" strike="noStrike" cap="none" normalizeH="0" baseline="0" dirty="0" smtClean="0">
                <a:ln>
                  <a:noFill/>
                </a:ln>
                <a:solidFill>
                  <a:schemeClr val="bg1"/>
                </a:solidFill>
                <a:effectLst/>
                <a:latin typeface="Arial" panose="020B0604020202020204" pitchFamily="34" charset="0"/>
              </a:rPr>
              <a:t>: Choosing the right features (such as camera quality, RAM, processor speed, etc.) that significantly influence the price prediction without including irrelevant or redundant features.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800" b="1" i="0" u="none" strike="noStrike" cap="none" normalizeH="0" baseline="0" dirty="0" smtClean="0">
                <a:ln>
                  <a:noFill/>
                </a:ln>
                <a:solidFill>
                  <a:schemeClr val="bg1"/>
                </a:solidFill>
                <a:effectLst/>
                <a:latin typeface="Arial" panose="020B0604020202020204" pitchFamily="34" charset="0"/>
              </a:rPr>
              <a:t>Data Quality</a:t>
            </a:r>
            <a:r>
              <a:rPr kumimoji="0" lang="en-US" sz="1800" b="0" i="0" u="none" strike="noStrike" cap="none" normalizeH="0" baseline="0" dirty="0" smtClean="0">
                <a:ln>
                  <a:noFill/>
                </a:ln>
                <a:solidFill>
                  <a:schemeClr val="bg1"/>
                </a:solidFill>
                <a:effectLst/>
                <a:latin typeface="Arial" panose="020B0604020202020204" pitchFamily="34" charset="0"/>
              </a:rPr>
              <a:t>: Ensuring the data used for training the model is accurate, consistent, and representative of the market. This might involve cleaning data, handling missing values, and dealing with outliers.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dirty="0" smtClean="0">
                <a:ln>
                  <a:noFill/>
                </a:ln>
                <a:solidFill>
                  <a:schemeClr val="bg1"/>
                </a:solidFill>
                <a:effectLst/>
                <a:latin typeface="Arial" panose="020B0604020202020204" pitchFamily="34" charset="0"/>
              </a:rPr>
              <a:t>Feature Engineering</a:t>
            </a:r>
            <a:r>
              <a:rPr kumimoji="0" lang="en-US" sz="1800" b="0" i="0" u="none" strike="noStrike" cap="none" normalizeH="0" baseline="0" dirty="0" smtClean="0">
                <a:ln>
                  <a:noFill/>
                </a:ln>
                <a:solidFill>
                  <a:schemeClr val="bg1"/>
                </a:solidFill>
                <a:effectLst/>
                <a:latin typeface="Arial" panose="020B0604020202020204" pitchFamily="34" charset="0"/>
              </a:rPr>
              <a:t>: Creating new features or transforming existing ones that enhance the predictive power of the model. This could involve domain knowledge and creativity to extract meaningful insights from raw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800" b="1" i="0" u="none" strike="noStrike" cap="none" normalizeH="0" baseline="0" dirty="0" smtClean="0">
                <a:ln>
                  <a:noFill/>
                </a:ln>
                <a:solidFill>
                  <a:schemeClr val="bg1"/>
                </a:solidFill>
                <a:effectLst/>
                <a:latin typeface="Arial" panose="020B0604020202020204" pitchFamily="34" charset="0"/>
              </a:rPr>
              <a:t>Model Selection</a:t>
            </a:r>
            <a:r>
              <a:rPr kumimoji="0" lang="en-US" sz="1800" b="0" i="0" u="none" strike="noStrike" cap="none" normalizeH="0" baseline="0" dirty="0" smtClean="0">
                <a:ln>
                  <a:noFill/>
                </a:ln>
                <a:solidFill>
                  <a:schemeClr val="bg1"/>
                </a:solidFill>
                <a:effectLst/>
                <a:latin typeface="Arial" panose="020B0604020202020204" pitchFamily="34" charset="0"/>
              </a:rPr>
              <a:t>: Deciding on the appropriate machine learning model (linear regression, decision trees, neural networks, etc.) that suits the problem's complexity and the dataset's characteristics.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1800" b="1" i="0" u="none" strike="noStrike" cap="none" normalizeH="0" baseline="0" dirty="0" smtClean="0">
                <a:ln>
                  <a:noFill/>
                </a:ln>
                <a:solidFill>
                  <a:schemeClr val="bg1"/>
                </a:solidFill>
                <a:effectLst/>
                <a:latin typeface="Arial" panose="020B0604020202020204" pitchFamily="34" charset="0"/>
              </a:rPr>
              <a:t>Overfitting and Underfitting</a:t>
            </a:r>
            <a:r>
              <a:rPr kumimoji="0" lang="en-US" sz="1800" b="0" i="0" u="none" strike="noStrike" cap="none" normalizeH="0" baseline="0" dirty="0" smtClean="0">
                <a:ln>
                  <a:noFill/>
                </a:ln>
                <a:solidFill>
                  <a:schemeClr val="bg1"/>
                </a:solidFill>
                <a:effectLst/>
                <a:latin typeface="Arial" panose="020B0604020202020204" pitchFamily="34" charset="0"/>
              </a:rPr>
              <a:t>: Balancing the model's ability to generalize to unseen data (avoiding overfitting) while capturing the underlying patterns in the training data (avoiding underfitting).</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sz="1800" b="1" i="0" u="none" strike="noStrike" cap="none" normalizeH="0" baseline="0" dirty="0" smtClean="0">
                <a:ln>
                  <a:noFill/>
                </a:ln>
                <a:solidFill>
                  <a:schemeClr val="bg1"/>
                </a:solidFill>
                <a:effectLst/>
                <a:latin typeface="Arial" panose="020B0604020202020204" pitchFamily="34" charset="0"/>
              </a:rPr>
              <a:t>Interpretability</a:t>
            </a:r>
            <a:r>
              <a:rPr kumimoji="0" lang="en-US" sz="1800" b="0" i="0" u="none" strike="noStrike" cap="none" normalizeH="0" baseline="0" dirty="0" smtClean="0">
                <a:ln>
                  <a:noFill/>
                </a:ln>
                <a:solidFill>
                  <a:schemeClr val="bg1"/>
                </a:solidFill>
                <a:effectLst/>
                <a:latin typeface="Arial" panose="020B0604020202020204" pitchFamily="34" charset="0"/>
              </a:rPr>
              <a:t>: Ensuring that the model's predictions are interpretable, especially if the project requires explaining why certain mobile phones are predicted to have higher or lower prices based on their features.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sz="1800" b="1" i="0" u="none" strike="noStrike" cap="none" normalizeH="0" baseline="0" dirty="0" smtClean="0">
                <a:ln>
                  <a:noFill/>
                </a:ln>
                <a:solidFill>
                  <a:schemeClr val="bg1"/>
                </a:solidFill>
                <a:effectLst/>
                <a:latin typeface="Arial" panose="020B0604020202020204" pitchFamily="34" charset="0"/>
              </a:rPr>
              <a:t>Scalability</a:t>
            </a:r>
            <a:r>
              <a:rPr kumimoji="0" lang="en-US" sz="1800" b="0" i="0" u="none" strike="noStrike" cap="none" normalizeH="0" baseline="0" dirty="0" smtClean="0">
                <a:ln>
                  <a:noFill/>
                </a:ln>
                <a:solidFill>
                  <a:schemeClr val="bg1"/>
                </a:solidFill>
                <a:effectLst/>
                <a:latin typeface="Arial" panose="020B0604020202020204" pitchFamily="34" charset="0"/>
              </a:rPr>
              <a:t>: Handling large datasets efficiently, especially when dealing with feature extraction techniques that may involve complex algorithms or computational resources.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sz="1800" b="1" i="0" u="none" strike="noStrike" cap="none" normalizeH="0" baseline="0" dirty="0" smtClean="0">
                <a:ln>
                  <a:noFill/>
                </a:ln>
                <a:solidFill>
                  <a:schemeClr val="bg1"/>
                </a:solidFill>
                <a:effectLst/>
                <a:latin typeface="Arial" panose="020B0604020202020204" pitchFamily="34" charset="0"/>
              </a:rPr>
              <a:t>Evaluation Metrics</a:t>
            </a:r>
            <a:r>
              <a:rPr kumimoji="0" lang="en-US" sz="1800" b="0" i="0" u="none" strike="noStrike" cap="none" normalizeH="0" baseline="0" dirty="0" smtClean="0">
                <a:ln>
                  <a:noFill/>
                </a:ln>
                <a:solidFill>
                  <a:schemeClr val="bg1"/>
                </a:solidFill>
                <a:effectLst/>
                <a:latin typeface="Arial" panose="020B0604020202020204" pitchFamily="34" charset="0"/>
              </a:rPr>
              <a:t>: Choosing appropriate metrics to evaluate the model's performance. In price prediction, metrics like Mean Absolute Error (MAE), Mean Squared Error (MSE), or R-squared can be useful but might need adaptation depending on the specific goals of the project.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panose="020B0604020202020204" pitchFamily="34" charset="0"/>
              </a:rPr>
              <a:t>Addressing these challenges often requires a combination of domain expertise, data preprocessing techniques, and careful experimentation with different models and parameters</a:t>
            </a:r>
            <a:r>
              <a:rPr kumimoji="0" 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6580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283" y="0"/>
            <a:ext cx="10131425" cy="759853"/>
          </a:xfrm>
        </p:spPr>
        <p:txBody>
          <a:bodyPr>
            <a:noAutofit/>
          </a:bodyPr>
          <a:lstStyle/>
          <a:p>
            <a:r>
              <a:rPr lang="en-US" sz="4400" dirty="0">
                <a:solidFill>
                  <a:schemeClr val="bg1"/>
                </a:solidFill>
                <a:latin typeface="Arial" panose="020B0604020202020204" pitchFamily="34" charset="0"/>
                <a:cs typeface="Arial" panose="020B0604020202020204" pitchFamily="34" charset="0"/>
              </a:rPr>
              <a:t>CONCLUSION:-</a:t>
            </a:r>
          </a:p>
        </p:txBody>
      </p:sp>
      <p:sp>
        <p:nvSpPr>
          <p:cNvPr id="3" name="Text Placeholder 2"/>
          <p:cNvSpPr>
            <a:spLocks noGrp="1"/>
          </p:cNvSpPr>
          <p:nvPr>
            <p:ph type="body" idx="1"/>
          </p:nvPr>
        </p:nvSpPr>
        <p:spPr>
          <a:xfrm>
            <a:off x="0" y="984551"/>
            <a:ext cx="11925836" cy="5873449"/>
          </a:xfrm>
        </p:spPr>
        <p:txBody>
          <a:bodyPr>
            <a:normAutofit/>
          </a:bodyPr>
          <a:lstStyle/>
          <a:p>
            <a:r>
              <a:rPr lang="en-US" dirty="0">
                <a:solidFill>
                  <a:schemeClr val="bg1"/>
                </a:solidFill>
                <a:latin typeface="Arial" panose="020B0604020202020204" pitchFamily="34" charset="0"/>
                <a:cs typeface="Arial" panose="020B0604020202020204" pitchFamily="34" charset="0"/>
              </a:rPr>
              <a:t>In conclusion, the project of feature extraction and price prediction for mobile phones involves several critical challenges that need to be carefully addressed for successful implementation:</a:t>
            </a:r>
          </a:p>
          <a:p>
            <a:r>
              <a:rPr lang="en-US" b="1" dirty="0">
                <a:solidFill>
                  <a:schemeClr val="bg1"/>
                </a:solidFill>
                <a:latin typeface="Arial" panose="020B0604020202020204" pitchFamily="34" charset="0"/>
                <a:cs typeface="Arial" panose="020B0604020202020204" pitchFamily="34" charset="0"/>
              </a:rPr>
              <a:t>Feature Selection</a:t>
            </a:r>
            <a:r>
              <a:rPr lang="en-US" dirty="0">
                <a:solidFill>
                  <a:schemeClr val="bg1"/>
                </a:solidFill>
                <a:latin typeface="Arial" panose="020B0604020202020204" pitchFamily="34" charset="0"/>
                <a:cs typeface="Arial" panose="020B0604020202020204" pitchFamily="34" charset="0"/>
              </a:rPr>
              <a:t>: Choosing relevant features that significantly impact the price prediction while avoiding irrelevant or redundant ones is crucial for model accuracy.</a:t>
            </a:r>
          </a:p>
          <a:p>
            <a:r>
              <a:rPr lang="en-US" b="1" dirty="0">
                <a:solidFill>
                  <a:schemeClr val="bg1"/>
                </a:solidFill>
                <a:latin typeface="Arial" panose="020B0604020202020204" pitchFamily="34" charset="0"/>
                <a:cs typeface="Arial" panose="020B0604020202020204" pitchFamily="34" charset="0"/>
              </a:rPr>
              <a:t>Data Quality</a:t>
            </a:r>
            <a:r>
              <a:rPr lang="en-US" dirty="0">
                <a:solidFill>
                  <a:schemeClr val="bg1"/>
                </a:solidFill>
                <a:latin typeface="Arial" panose="020B0604020202020204" pitchFamily="34" charset="0"/>
                <a:cs typeface="Arial" panose="020B0604020202020204" pitchFamily="34" charset="0"/>
              </a:rPr>
              <a:t>: Ensuring the data used is clean, accurate, and representative of the market is essential to avoid biases and improve the model's predictive power.</a:t>
            </a:r>
          </a:p>
          <a:p>
            <a:r>
              <a:rPr lang="en-US" b="1" dirty="0">
                <a:solidFill>
                  <a:schemeClr val="bg1"/>
                </a:solidFill>
                <a:latin typeface="Arial" panose="020B0604020202020204" pitchFamily="34" charset="0"/>
                <a:cs typeface="Arial" panose="020B0604020202020204" pitchFamily="34" charset="0"/>
              </a:rPr>
              <a:t>Feature Engineering</a:t>
            </a:r>
            <a:r>
              <a:rPr lang="en-US" dirty="0">
                <a:solidFill>
                  <a:schemeClr val="bg1"/>
                </a:solidFill>
                <a:latin typeface="Arial" panose="020B0604020202020204" pitchFamily="34" charset="0"/>
                <a:cs typeface="Arial" panose="020B0604020202020204" pitchFamily="34" charset="0"/>
              </a:rPr>
              <a:t>: Creating and transforming features effectively can enhance the model's ability to capture meaningful patterns in the data.</a:t>
            </a:r>
          </a:p>
          <a:p>
            <a:r>
              <a:rPr lang="en-US" b="1" dirty="0">
                <a:solidFill>
                  <a:schemeClr val="bg1"/>
                </a:solidFill>
                <a:latin typeface="Arial" panose="020B0604020202020204" pitchFamily="34" charset="0"/>
                <a:cs typeface="Arial" panose="020B0604020202020204" pitchFamily="34" charset="0"/>
              </a:rPr>
              <a:t>Model Selection</a:t>
            </a:r>
            <a:r>
              <a:rPr lang="en-US" dirty="0">
                <a:solidFill>
                  <a:schemeClr val="bg1"/>
                </a:solidFill>
                <a:latin typeface="Arial" panose="020B0604020202020204" pitchFamily="34" charset="0"/>
                <a:cs typeface="Arial" panose="020B0604020202020204" pitchFamily="34" charset="0"/>
              </a:rPr>
              <a:t>: Selecting the appropriate machine learning model that suits the complexity of the problem and the characteristics of the dataset is essential for accurate predictions.</a:t>
            </a:r>
          </a:p>
          <a:p>
            <a:r>
              <a:rPr lang="en-US" b="1" dirty="0">
                <a:solidFill>
                  <a:schemeClr val="bg1"/>
                </a:solidFill>
                <a:latin typeface="Arial" panose="020B0604020202020204" pitchFamily="34" charset="0"/>
                <a:cs typeface="Arial" panose="020B0604020202020204" pitchFamily="34" charset="0"/>
              </a:rPr>
              <a:t>Evaluation and Interpretability</a:t>
            </a:r>
            <a:r>
              <a:rPr lang="en-US" dirty="0">
                <a:solidFill>
                  <a:schemeClr val="bg1"/>
                </a:solidFill>
                <a:latin typeface="Arial" panose="020B0604020202020204" pitchFamily="34" charset="0"/>
                <a:cs typeface="Arial" panose="020B0604020202020204" pitchFamily="34" charset="0"/>
              </a:rPr>
              <a:t>: Using appropriate metrics to evaluate the model's performance and ensuring the predictions are interpretable can provide insights into why certain mobile phones are priced higher or lower based on their features.</a:t>
            </a:r>
          </a:p>
          <a:p>
            <a:r>
              <a:rPr lang="en-US" dirty="0">
                <a:solidFill>
                  <a:schemeClr val="bg1"/>
                </a:solidFill>
                <a:latin typeface="Arial" panose="020B0604020202020204" pitchFamily="34" charset="0"/>
                <a:cs typeface="Arial" panose="020B0604020202020204" pitchFamily="34" charset="0"/>
              </a:rPr>
              <a:t>By addressing these challenges methodically, leveraging domain knowledge, and employing robust data science techniques, one can build reliable models for predicting mobile phone prices, contributing valuable insights to the industry.</a:t>
            </a:r>
          </a:p>
        </p:txBody>
      </p:sp>
    </p:spTree>
    <p:extLst>
      <p:ext uri="{BB962C8B-B14F-4D97-AF65-F5344CB8AC3E}">
        <p14:creationId xmlns:p14="http://schemas.microsoft.com/office/powerpoint/2010/main" val="520991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622" y="129470"/>
            <a:ext cx="10131425" cy="707657"/>
          </a:xfrm>
        </p:spPr>
        <p:txBody>
          <a:bodyPr>
            <a:normAutofit fontScale="90000"/>
          </a:bodyPr>
          <a:lstStyle/>
          <a:p>
            <a:r>
              <a:rPr lang="en-US" sz="4400" dirty="0" smtClean="0">
                <a:solidFill>
                  <a:schemeClr val="bg1"/>
                </a:solidFill>
                <a:latin typeface="Arial" panose="020B0604020202020204" pitchFamily="34" charset="0"/>
                <a:cs typeface="Arial" panose="020B0604020202020204" pitchFamily="34" charset="0"/>
              </a:rPr>
              <a:t>INTRODUCTION:-</a:t>
            </a:r>
            <a:endParaRPr lang="en-US" sz="4400" dirty="0">
              <a:solidFill>
                <a:schemeClr val="bg1"/>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199622" y="1281449"/>
            <a:ext cx="11613523" cy="5576551"/>
          </a:xfrm>
        </p:spPr>
        <p:txBody>
          <a:bodyPr/>
          <a:lstStyle/>
          <a:p>
            <a:r>
              <a:rPr lang="en-US" b="1" dirty="0">
                <a:solidFill>
                  <a:schemeClr val="bg1"/>
                </a:solidFill>
              </a:rPr>
              <a:t>Objective:</a:t>
            </a:r>
            <a:endParaRPr lang="en-US" dirty="0">
              <a:solidFill>
                <a:schemeClr val="bg1"/>
              </a:solidFill>
            </a:endParaRPr>
          </a:p>
          <a:p>
            <a:pPr>
              <a:buFont typeface="Arial" panose="020B0604020202020204" pitchFamily="34" charset="0"/>
              <a:buChar char="•"/>
            </a:pPr>
            <a:r>
              <a:rPr lang="en-US" dirty="0">
                <a:solidFill>
                  <a:schemeClr val="bg1"/>
                </a:solidFill>
              </a:rPr>
              <a:t>Develop a predictive model to estimate mobile phone prices based on features.</a:t>
            </a:r>
          </a:p>
          <a:p>
            <a:pPr>
              <a:buFont typeface="Arial" panose="020B0604020202020204" pitchFamily="34" charset="0"/>
              <a:buChar char="•"/>
            </a:pPr>
            <a:r>
              <a:rPr lang="en-US" dirty="0">
                <a:solidFill>
                  <a:schemeClr val="bg1"/>
                </a:solidFill>
              </a:rPr>
              <a:t>Utilize feature extraction techniques to identify key attributes influencing price.</a:t>
            </a:r>
          </a:p>
          <a:p>
            <a:r>
              <a:rPr lang="en-US" b="1" dirty="0">
                <a:solidFill>
                  <a:schemeClr val="bg1"/>
                </a:solidFill>
              </a:rPr>
              <a:t>Importance:</a:t>
            </a:r>
            <a:endParaRPr lang="en-US" dirty="0">
              <a:solidFill>
                <a:schemeClr val="bg1"/>
              </a:solidFill>
            </a:endParaRPr>
          </a:p>
          <a:p>
            <a:pPr>
              <a:buFont typeface="Arial" panose="020B0604020202020204" pitchFamily="34" charset="0"/>
              <a:buChar char="•"/>
            </a:pPr>
            <a:r>
              <a:rPr lang="en-US" b="1" dirty="0">
                <a:solidFill>
                  <a:schemeClr val="bg1"/>
                </a:solidFill>
              </a:rPr>
              <a:t>Consumer Benefit:</a:t>
            </a:r>
            <a:r>
              <a:rPr lang="en-US" dirty="0">
                <a:solidFill>
                  <a:schemeClr val="bg1"/>
                </a:solidFill>
              </a:rPr>
              <a:t> Enables consumers to make informed purchasing decisions by understanding price variations based on features.</a:t>
            </a:r>
          </a:p>
          <a:p>
            <a:pPr>
              <a:buFont typeface="Arial" panose="020B0604020202020204" pitchFamily="34" charset="0"/>
              <a:buChar char="•"/>
            </a:pPr>
            <a:r>
              <a:rPr lang="en-US" b="1" dirty="0">
                <a:solidFill>
                  <a:schemeClr val="bg1"/>
                </a:solidFill>
              </a:rPr>
              <a:t>Market Insight:</a:t>
            </a:r>
            <a:r>
              <a:rPr lang="en-US" dirty="0">
                <a:solidFill>
                  <a:schemeClr val="bg1"/>
                </a:solidFill>
              </a:rPr>
              <a:t> Assists manufacturers and retailers in setting competitive prices and strategizing marketing efforts.</a:t>
            </a:r>
          </a:p>
          <a:p>
            <a:pPr>
              <a:buFont typeface="Arial" panose="020B0604020202020204" pitchFamily="34" charset="0"/>
              <a:buChar char="•"/>
            </a:pPr>
            <a:r>
              <a:rPr lang="en-US" b="1" dirty="0">
                <a:solidFill>
                  <a:schemeClr val="bg1"/>
                </a:solidFill>
              </a:rPr>
              <a:t>Innovation:</a:t>
            </a:r>
            <a:r>
              <a:rPr lang="en-US" dirty="0">
                <a:solidFill>
                  <a:schemeClr val="bg1"/>
                </a:solidFill>
              </a:rPr>
              <a:t> Promotes the use of machine learning in price prediction, showcasing its potential in real-world applications.</a:t>
            </a:r>
          </a:p>
        </p:txBody>
      </p:sp>
    </p:spTree>
    <p:extLst>
      <p:ext uri="{BB962C8B-B14F-4D97-AF65-F5344CB8AC3E}">
        <p14:creationId xmlns:p14="http://schemas.microsoft.com/office/powerpoint/2010/main" val="2571714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441" y="3168203"/>
            <a:ext cx="10131425" cy="1068947"/>
          </a:xfrm>
        </p:spPr>
        <p:txBody>
          <a:bodyPr>
            <a:noAutofit/>
          </a:bodyPr>
          <a:lstStyle/>
          <a:p>
            <a:r>
              <a:rPr lang="en-US" sz="7200" dirty="0" smtClean="0">
                <a:solidFill>
                  <a:schemeClr val="tx1">
                    <a:lumMod val="85000"/>
                  </a:schemeClr>
                </a:solidFill>
              </a:rPr>
              <a:t>              </a:t>
            </a:r>
            <a:r>
              <a:rPr lang="en-US" sz="7200" dirty="0" smtClean="0">
                <a:solidFill>
                  <a:schemeClr val="bg1"/>
                </a:solidFill>
                <a:latin typeface="Arial" panose="020B0604020202020204" pitchFamily="34" charset="0"/>
                <a:cs typeface="Arial" panose="020B0604020202020204" pitchFamily="34" charset="0"/>
              </a:rPr>
              <a:t>THANKU</a:t>
            </a:r>
            <a:endParaRPr lang="en-US" sz="7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2670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131425" cy="707657"/>
          </a:xfrm>
        </p:spPr>
        <p:txBody>
          <a:bodyPr>
            <a:normAutofit fontScale="90000"/>
          </a:bodyPr>
          <a:lstStyle/>
          <a:p>
            <a:r>
              <a:rPr lang="en-US" sz="4400" dirty="0">
                <a:solidFill>
                  <a:schemeClr val="bg1"/>
                </a:solidFill>
                <a:latin typeface="Arial" panose="020B0604020202020204" pitchFamily="34" charset="0"/>
                <a:cs typeface="Arial" panose="020B0604020202020204" pitchFamily="34" charset="0"/>
              </a:rPr>
              <a:t>ABOUT THE </a:t>
            </a:r>
            <a:r>
              <a:rPr lang="en-US" sz="4400" dirty="0" smtClean="0">
                <a:solidFill>
                  <a:schemeClr val="bg1"/>
                </a:solidFill>
                <a:latin typeface="Arial" panose="020B0604020202020204" pitchFamily="34" charset="0"/>
                <a:cs typeface="Arial" panose="020B0604020202020204" pitchFamily="34" charset="0"/>
              </a:rPr>
              <a:t>PROJECT:-</a:t>
            </a:r>
            <a:endParaRPr lang="en-US" sz="4400" dirty="0">
              <a:solidFill>
                <a:schemeClr val="bg1"/>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0" y="707656"/>
            <a:ext cx="12041746" cy="6150343"/>
          </a:xfrm>
        </p:spPr>
        <p:txBody>
          <a:bodyPr>
            <a:normAutofit fontScale="92500" lnSpcReduction="20000"/>
          </a:bodyPr>
          <a:lstStyle/>
          <a:p>
            <a:r>
              <a:rPr lang="en-US" sz="2100" b="1" u="sng" dirty="0" smtClean="0">
                <a:solidFill>
                  <a:schemeClr val="bg1"/>
                </a:solidFill>
              </a:rPr>
              <a:t>Overview</a:t>
            </a:r>
            <a:r>
              <a:rPr lang="en-US" sz="2100" b="1" u="sng" dirty="0">
                <a:solidFill>
                  <a:schemeClr val="bg1"/>
                </a:solidFill>
              </a:rPr>
              <a:t>:</a:t>
            </a:r>
          </a:p>
          <a:p>
            <a:r>
              <a:rPr lang="en-US" sz="2100" b="1" dirty="0">
                <a:solidFill>
                  <a:schemeClr val="bg1"/>
                </a:solidFill>
              </a:rPr>
              <a:t>Goal:</a:t>
            </a:r>
            <a:r>
              <a:rPr lang="en-US" sz="2100" dirty="0">
                <a:solidFill>
                  <a:schemeClr val="bg1"/>
                </a:solidFill>
              </a:rPr>
              <a:t> The primary goal of this project is to predict the prices of mobile phones based on their features. This involves extracting relevant features from a dataset and building a machine learning model to make accurate predictions.</a:t>
            </a:r>
          </a:p>
          <a:p>
            <a:r>
              <a:rPr lang="en-US" sz="2100" b="1" dirty="0">
                <a:solidFill>
                  <a:schemeClr val="bg1"/>
                </a:solidFill>
              </a:rPr>
              <a:t>Scope:</a:t>
            </a:r>
            <a:r>
              <a:rPr lang="en-US" sz="2100" dirty="0">
                <a:solidFill>
                  <a:schemeClr val="bg1"/>
                </a:solidFill>
              </a:rPr>
              <a:t> The project covers data collection, preprocessing, feature extraction, model training, and evaluation.</a:t>
            </a:r>
          </a:p>
          <a:p>
            <a:r>
              <a:rPr lang="en-US" sz="2100" b="1" u="sng" dirty="0">
                <a:solidFill>
                  <a:schemeClr val="bg1"/>
                </a:solidFill>
              </a:rPr>
              <a:t>Key Objectives:</a:t>
            </a:r>
          </a:p>
          <a:p>
            <a:r>
              <a:rPr lang="en-US" sz="2100" b="1" dirty="0">
                <a:solidFill>
                  <a:schemeClr val="bg1"/>
                </a:solidFill>
              </a:rPr>
              <a:t>Data Collection:</a:t>
            </a:r>
            <a:r>
              <a:rPr lang="en-US" sz="2100" dirty="0">
                <a:solidFill>
                  <a:schemeClr val="bg1"/>
                </a:solidFill>
              </a:rPr>
              <a:t> Gather a comprehensive dataset of mobile phones, including various features and their corresponding prices.</a:t>
            </a:r>
          </a:p>
          <a:p>
            <a:r>
              <a:rPr lang="en-US" sz="2100" b="1" dirty="0">
                <a:solidFill>
                  <a:schemeClr val="bg1"/>
                </a:solidFill>
              </a:rPr>
              <a:t>Data Preprocessing:</a:t>
            </a:r>
            <a:r>
              <a:rPr lang="en-US" sz="2100" dirty="0">
                <a:solidFill>
                  <a:schemeClr val="bg1"/>
                </a:solidFill>
              </a:rPr>
              <a:t> Clean and prepare the data for analysis, ensuring it is suitable for machine learning.</a:t>
            </a:r>
          </a:p>
          <a:p>
            <a:r>
              <a:rPr lang="en-US" sz="2100" b="1" dirty="0">
                <a:solidFill>
                  <a:schemeClr val="bg1"/>
                </a:solidFill>
              </a:rPr>
              <a:t>Feature Extraction:</a:t>
            </a:r>
            <a:r>
              <a:rPr lang="en-US" sz="2100" dirty="0">
                <a:solidFill>
                  <a:schemeClr val="bg1"/>
                </a:solidFill>
              </a:rPr>
              <a:t> Identify and extract the most relevant features that influence the price of mobile phones.</a:t>
            </a:r>
          </a:p>
          <a:p>
            <a:r>
              <a:rPr lang="en-US" sz="2100" b="1" dirty="0">
                <a:solidFill>
                  <a:schemeClr val="bg1"/>
                </a:solidFill>
              </a:rPr>
              <a:t>Model Building:</a:t>
            </a:r>
            <a:r>
              <a:rPr lang="en-US" sz="2100" dirty="0">
                <a:solidFill>
                  <a:schemeClr val="bg1"/>
                </a:solidFill>
              </a:rPr>
              <a:t> Develop and train machine learning models to predict mobile phone prices.</a:t>
            </a:r>
          </a:p>
          <a:p>
            <a:r>
              <a:rPr lang="en-US" sz="2100" b="1" dirty="0">
                <a:solidFill>
                  <a:schemeClr val="bg1"/>
                </a:solidFill>
              </a:rPr>
              <a:t>Model Evaluation:</a:t>
            </a:r>
            <a:r>
              <a:rPr lang="en-US" sz="2100" dirty="0">
                <a:solidFill>
                  <a:schemeClr val="bg1"/>
                </a:solidFill>
              </a:rPr>
              <a:t> Assess the performance of the models using appropriate metrics and select the best-performing model.</a:t>
            </a:r>
          </a:p>
          <a:p>
            <a:r>
              <a:rPr lang="en-US" sz="2100" b="1" dirty="0">
                <a:solidFill>
                  <a:schemeClr val="bg1"/>
                </a:solidFill>
              </a:rPr>
              <a:t>Application:</a:t>
            </a:r>
            <a:r>
              <a:rPr lang="en-US" sz="2100" dirty="0">
                <a:solidFill>
                  <a:schemeClr val="bg1"/>
                </a:solidFill>
              </a:rPr>
              <a:t> Demonstrate the practical application of the model in predicting mobile phone prices.</a:t>
            </a:r>
          </a:p>
          <a:p>
            <a:r>
              <a:rPr lang="en-US" sz="2100" b="1" u="sng" dirty="0">
                <a:solidFill>
                  <a:schemeClr val="bg1"/>
                </a:solidFill>
              </a:rPr>
              <a:t>Importance of the Project:</a:t>
            </a:r>
          </a:p>
          <a:p>
            <a:r>
              <a:rPr lang="en-US" sz="2100" b="1" dirty="0">
                <a:solidFill>
                  <a:schemeClr val="bg1"/>
                </a:solidFill>
              </a:rPr>
              <a:t>Consumer Insights:</a:t>
            </a:r>
            <a:r>
              <a:rPr lang="en-US" sz="2100" dirty="0">
                <a:solidFill>
                  <a:schemeClr val="bg1"/>
                </a:solidFill>
              </a:rPr>
              <a:t> Provides consumers with insights into how different features affect mobile phone prices, aiding in purchasing decisions.</a:t>
            </a:r>
          </a:p>
          <a:p>
            <a:r>
              <a:rPr lang="en-US" sz="2100" b="1" dirty="0">
                <a:solidFill>
                  <a:schemeClr val="bg1"/>
                </a:solidFill>
              </a:rPr>
              <a:t>Market Trends:</a:t>
            </a:r>
            <a:r>
              <a:rPr lang="en-US" sz="2100" dirty="0">
                <a:solidFill>
                  <a:schemeClr val="bg1"/>
                </a:solidFill>
              </a:rPr>
              <a:t> Helps manufacturers and retailers understand market trends and set competitive prices.</a:t>
            </a:r>
          </a:p>
          <a:p>
            <a:r>
              <a:rPr lang="en-US" sz="2100" b="1" dirty="0">
                <a:solidFill>
                  <a:schemeClr val="bg1"/>
                </a:solidFill>
              </a:rPr>
              <a:t>Innovation in Pricing:</a:t>
            </a:r>
            <a:r>
              <a:rPr lang="en-US" sz="2100" dirty="0">
                <a:solidFill>
                  <a:schemeClr val="bg1"/>
                </a:solidFill>
              </a:rPr>
              <a:t> Showcases the use of advanced machine learning techniques in solving real-world pricing problems</a:t>
            </a:r>
            <a:r>
              <a:rPr lang="en-US" dirty="0"/>
              <a:t>.</a:t>
            </a:r>
          </a:p>
        </p:txBody>
      </p:sp>
    </p:spTree>
    <p:extLst>
      <p:ext uri="{BB962C8B-B14F-4D97-AF65-F5344CB8AC3E}">
        <p14:creationId xmlns:p14="http://schemas.microsoft.com/office/powerpoint/2010/main" val="724143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7" y="320682"/>
            <a:ext cx="10430861" cy="593718"/>
          </a:xfrm>
        </p:spPr>
        <p:txBody>
          <a:bodyPr>
            <a:normAutofit fontScale="90000"/>
          </a:bodyPr>
          <a:lstStyle/>
          <a:p>
            <a:r>
              <a:rPr lang="en-US" sz="4400" dirty="0" smtClean="0">
                <a:solidFill>
                  <a:schemeClr val="bg1"/>
                </a:solidFill>
                <a:latin typeface="Arial" panose="020B0604020202020204" pitchFamily="34" charset="0"/>
                <a:cs typeface="Arial" panose="020B0604020202020204" pitchFamily="34" charset="0"/>
              </a:rPr>
              <a:t>PROBLEM STATEMENT:-</a:t>
            </a:r>
            <a:endParaRPr lang="en-US" sz="4400" dirty="0">
              <a:solidFill>
                <a:schemeClr val="bg1"/>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0" y="1017431"/>
            <a:ext cx="12192000" cy="6136783"/>
          </a:xfrm>
        </p:spPr>
        <p:txBody>
          <a:bodyPr/>
          <a:lstStyle/>
          <a:p>
            <a:r>
              <a:rPr lang="en-US" b="1" u="sng" dirty="0">
                <a:solidFill>
                  <a:schemeClr val="bg1"/>
                </a:solidFill>
              </a:rPr>
              <a:t>The Challenge:</a:t>
            </a:r>
            <a:endParaRPr lang="en-US" u="sng" dirty="0">
              <a:solidFill>
                <a:schemeClr val="bg1"/>
              </a:solidFill>
            </a:endParaRPr>
          </a:p>
          <a:p>
            <a:pPr>
              <a:buFont typeface="Arial" panose="020B0604020202020204" pitchFamily="34" charset="0"/>
              <a:buChar char="•"/>
            </a:pPr>
            <a:r>
              <a:rPr lang="en-US" b="1" dirty="0">
                <a:solidFill>
                  <a:schemeClr val="bg1"/>
                </a:solidFill>
              </a:rPr>
              <a:t>Price Variability:</a:t>
            </a:r>
            <a:r>
              <a:rPr lang="en-US" dirty="0">
                <a:solidFill>
                  <a:schemeClr val="bg1"/>
                </a:solidFill>
              </a:rPr>
              <a:t> Mobile phone prices vary widely due to diverse features, brand reputation, and market trends.</a:t>
            </a:r>
          </a:p>
          <a:p>
            <a:r>
              <a:rPr lang="en-US" b="1" u="sng" dirty="0">
                <a:solidFill>
                  <a:schemeClr val="bg1"/>
                </a:solidFill>
              </a:rPr>
              <a:t>Specific Problems:</a:t>
            </a:r>
            <a:endParaRPr lang="en-US" u="sng" dirty="0">
              <a:solidFill>
                <a:schemeClr val="bg1"/>
              </a:solidFill>
            </a:endParaRPr>
          </a:p>
          <a:p>
            <a:pPr>
              <a:buFont typeface="+mj-lt"/>
              <a:buAutoNum type="arabicPeriod"/>
            </a:pPr>
            <a:r>
              <a:rPr lang="en-US" b="1" dirty="0">
                <a:solidFill>
                  <a:schemeClr val="bg1"/>
                </a:solidFill>
              </a:rPr>
              <a:t>Consumer Dilemma:</a:t>
            </a:r>
            <a:r>
              <a:rPr lang="en-US" dirty="0">
                <a:solidFill>
                  <a:schemeClr val="bg1"/>
                </a:solidFill>
              </a:rPr>
              <a:t> Difficulty in understanding which features influence the price and how to compare models.</a:t>
            </a:r>
          </a:p>
          <a:p>
            <a:pPr>
              <a:buFont typeface="+mj-lt"/>
              <a:buAutoNum type="arabicPeriod"/>
            </a:pPr>
            <a:r>
              <a:rPr lang="en-US" b="1" dirty="0">
                <a:solidFill>
                  <a:schemeClr val="bg1"/>
                </a:solidFill>
              </a:rPr>
              <a:t>Market Complexity:</a:t>
            </a:r>
            <a:r>
              <a:rPr lang="en-US" dirty="0">
                <a:solidFill>
                  <a:schemeClr val="bg1"/>
                </a:solidFill>
              </a:rPr>
              <a:t> Frequent release of new models complicates price prediction.</a:t>
            </a:r>
          </a:p>
          <a:p>
            <a:pPr>
              <a:buFont typeface="+mj-lt"/>
              <a:buAutoNum type="arabicPeriod"/>
            </a:pPr>
            <a:r>
              <a:rPr lang="en-US" b="1" dirty="0">
                <a:solidFill>
                  <a:schemeClr val="bg1"/>
                </a:solidFill>
              </a:rPr>
              <a:t>Lack of Transparency:</a:t>
            </a:r>
            <a:r>
              <a:rPr lang="en-US" dirty="0">
                <a:solidFill>
                  <a:schemeClr val="bg1"/>
                </a:solidFill>
              </a:rPr>
              <a:t> Unclear influence of individual features on overall price.</a:t>
            </a:r>
          </a:p>
          <a:p>
            <a:r>
              <a:rPr lang="en-US" b="1" u="sng" dirty="0">
                <a:solidFill>
                  <a:schemeClr val="bg1"/>
                </a:solidFill>
              </a:rPr>
              <a:t>Impact:</a:t>
            </a:r>
            <a:endParaRPr lang="en-US" u="sng" dirty="0">
              <a:solidFill>
                <a:schemeClr val="bg1"/>
              </a:solidFill>
            </a:endParaRPr>
          </a:p>
          <a:p>
            <a:pPr>
              <a:buFont typeface="Arial" panose="020B0604020202020204" pitchFamily="34" charset="0"/>
              <a:buChar char="•"/>
            </a:pPr>
            <a:r>
              <a:rPr lang="en-US" b="1" dirty="0">
                <a:solidFill>
                  <a:schemeClr val="bg1"/>
                </a:solidFill>
              </a:rPr>
              <a:t>For Consumers:</a:t>
            </a:r>
            <a:r>
              <a:rPr lang="en-US" dirty="0">
                <a:solidFill>
                  <a:schemeClr val="bg1"/>
                </a:solidFill>
              </a:rPr>
              <a:t> Risk of overpaying or missing out on better value options.</a:t>
            </a:r>
          </a:p>
          <a:p>
            <a:pPr>
              <a:buFont typeface="Arial" panose="020B0604020202020204" pitchFamily="34" charset="0"/>
              <a:buChar char="•"/>
            </a:pPr>
            <a:r>
              <a:rPr lang="en-US" b="1" dirty="0">
                <a:solidFill>
                  <a:schemeClr val="bg1"/>
                </a:solidFill>
              </a:rPr>
              <a:t>For Manufacturers/Retailers:</a:t>
            </a:r>
            <a:r>
              <a:rPr lang="en-US" dirty="0">
                <a:solidFill>
                  <a:schemeClr val="bg1"/>
                </a:solidFill>
              </a:rPr>
              <a:t> Mispricing can lead to lost sales, reduced profits, and ineffective market responses.</a:t>
            </a:r>
          </a:p>
          <a:p>
            <a:r>
              <a:rPr lang="en-US" b="1" u="sng" dirty="0">
                <a:solidFill>
                  <a:schemeClr val="bg1"/>
                </a:solidFill>
              </a:rPr>
              <a:t>Project Goals:</a:t>
            </a:r>
            <a:endParaRPr lang="en-US" u="sng" dirty="0">
              <a:solidFill>
                <a:schemeClr val="bg1"/>
              </a:solidFill>
            </a:endParaRPr>
          </a:p>
          <a:p>
            <a:pPr>
              <a:buFont typeface="Arial" panose="020B0604020202020204" pitchFamily="34" charset="0"/>
              <a:buChar char="•"/>
            </a:pPr>
            <a:r>
              <a:rPr lang="en-US" b="1" dirty="0">
                <a:solidFill>
                  <a:schemeClr val="bg1"/>
                </a:solidFill>
              </a:rPr>
              <a:t>Objective Analysis:</a:t>
            </a:r>
            <a:r>
              <a:rPr lang="en-US" dirty="0">
                <a:solidFill>
                  <a:schemeClr val="bg1"/>
                </a:solidFill>
              </a:rPr>
              <a:t> Analyze how features affect mobile phone prices.</a:t>
            </a:r>
          </a:p>
          <a:p>
            <a:pPr>
              <a:buFont typeface="Arial" panose="020B0604020202020204" pitchFamily="34" charset="0"/>
              <a:buChar char="•"/>
            </a:pPr>
            <a:r>
              <a:rPr lang="en-US" b="1" dirty="0">
                <a:solidFill>
                  <a:schemeClr val="bg1"/>
                </a:solidFill>
              </a:rPr>
              <a:t>Predictive Model:</a:t>
            </a:r>
            <a:r>
              <a:rPr lang="en-US" dirty="0">
                <a:solidFill>
                  <a:schemeClr val="bg1"/>
                </a:solidFill>
              </a:rPr>
              <a:t> Develop a model to estimate prices based on features.</a:t>
            </a:r>
          </a:p>
          <a:p>
            <a:pPr>
              <a:buFont typeface="Arial" panose="020B0604020202020204" pitchFamily="34" charset="0"/>
              <a:buChar char="•"/>
            </a:pPr>
            <a:r>
              <a:rPr lang="en-US" b="1" dirty="0">
                <a:solidFill>
                  <a:schemeClr val="bg1"/>
                </a:solidFill>
              </a:rPr>
              <a:t>Market Insights:</a:t>
            </a:r>
            <a:r>
              <a:rPr lang="en-US" dirty="0">
                <a:solidFill>
                  <a:schemeClr val="bg1"/>
                </a:solidFill>
              </a:rPr>
              <a:t> Provide insights for better decision-making by consumers and manufacturers</a:t>
            </a:r>
            <a:r>
              <a:rPr lang="en-US" dirty="0"/>
              <a:t>.</a:t>
            </a:r>
          </a:p>
        </p:txBody>
      </p:sp>
    </p:spTree>
    <p:extLst>
      <p:ext uri="{BB962C8B-B14F-4D97-AF65-F5344CB8AC3E}">
        <p14:creationId xmlns:p14="http://schemas.microsoft.com/office/powerpoint/2010/main" val="3100010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8788"/>
            <a:ext cx="10131425" cy="707657"/>
          </a:xfrm>
        </p:spPr>
        <p:txBody>
          <a:bodyPr>
            <a:noAutofit/>
          </a:bodyPr>
          <a:lstStyle/>
          <a:p>
            <a:r>
              <a:rPr lang="en-US" sz="4400" dirty="0">
                <a:solidFill>
                  <a:schemeClr val="bg1"/>
                </a:solidFill>
                <a:latin typeface="Arial" panose="020B0604020202020204" pitchFamily="34" charset="0"/>
                <a:cs typeface="Arial" panose="020B0604020202020204" pitchFamily="34" charset="0"/>
              </a:rPr>
              <a:t>DATA </a:t>
            </a:r>
            <a:r>
              <a:rPr lang="en-US" sz="4400" dirty="0" smtClean="0">
                <a:solidFill>
                  <a:schemeClr val="bg1"/>
                </a:solidFill>
                <a:latin typeface="Arial" panose="020B0604020202020204" pitchFamily="34" charset="0"/>
                <a:cs typeface="Arial" panose="020B0604020202020204" pitchFamily="34" charset="0"/>
              </a:rPr>
              <a:t>EXPLORATION:-</a:t>
            </a:r>
            <a:endParaRPr lang="en-US" sz="4400" dirty="0">
              <a:solidFill>
                <a:schemeClr val="bg1"/>
              </a:solidFill>
              <a:latin typeface="Arial" panose="020B0604020202020204" pitchFamily="34" charset="0"/>
              <a:cs typeface="Arial" panose="020B0604020202020204" pitchFamily="34" charset="0"/>
            </a:endParaRPr>
          </a:p>
        </p:txBody>
      </p:sp>
      <p:sp>
        <p:nvSpPr>
          <p:cNvPr id="4" name="Rectangle 1"/>
          <p:cNvSpPr>
            <a:spLocks noChangeArrowheads="1"/>
          </p:cNvSpPr>
          <p:nvPr/>
        </p:nvSpPr>
        <p:spPr bwMode="auto">
          <a:xfrm>
            <a:off x="0" y="972437"/>
            <a:ext cx="11835686"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2000" b="1" i="0" u="none" strike="noStrike" cap="none" normalizeH="0" baseline="0" dirty="0" smtClean="0">
                <a:ln>
                  <a:noFill/>
                </a:ln>
                <a:solidFill>
                  <a:schemeClr val="bg1"/>
                </a:solidFill>
                <a:effectLst/>
                <a:latin typeface="Arial" panose="020B0604020202020204" pitchFamily="34" charset="0"/>
              </a:rPr>
              <a:t>Objective:</a:t>
            </a:r>
            <a:r>
              <a:rPr kumimoji="0" lang="en-US" sz="2000" b="0" i="0" u="none" strike="noStrike" cap="none" normalizeH="0" baseline="0" dirty="0" smtClean="0">
                <a:ln>
                  <a:noFill/>
                </a:ln>
                <a:solidFill>
                  <a:schemeClr val="bg1"/>
                </a:solidFill>
                <a:effectLst/>
                <a:latin typeface="Arial" panose="020B0604020202020204" pitchFamily="34" charset="0"/>
              </a:rPr>
              <a:t> Understand the dataset structure and characteristics to guide feature selection and model building.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Arial" panose="020B0604020202020204" pitchFamily="34" charset="0"/>
              </a:rPr>
              <a:t>Dataset Description:</a:t>
            </a:r>
            <a:endParaRPr kumimoji="0" lang="en-US" sz="20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bg1"/>
                </a:solidFill>
                <a:effectLst/>
                <a:latin typeface="Arial" panose="020B0604020202020204" pitchFamily="34" charset="0"/>
              </a:rPr>
              <a:t>Source:</a:t>
            </a:r>
            <a:r>
              <a:rPr kumimoji="0" lang="en-US" sz="2000" b="0" i="0" u="none" strike="noStrike" cap="none" normalizeH="0" baseline="0" dirty="0" smtClean="0">
                <a:ln>
                  <a:noFill/>
                </a:ln>
                <a:solidFill>
                  <a:schemeClr val="bg1"/>
                </a:solidFill>
                <a:effectLst/>
                <a:latin typeface="Arial" panose="020B0604020202020204" pitchFamily="34" charset="0"/>
              </a:rPr>
              <a:t> E-commerce websites, mobile phone databases.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bg1"/>
                </a:solidFill>
                <a:effectLst/>
                <a:latin typeface="Arial" panose="020B0604020202020204" pitchFamily="34" charset="0"/>
              </a:rPr>
              <a:t>Size:</a:t>
            </a:r>
            <a:r>
              <a:rPr kumimoji="0" lang="en-US" sz="2000" b="0" i="0" u="none" strike="noStrike" cap="none" normalizeH="0" baseline="0" dirty="0" smtClean="0">
                <a:ln>
                  <a:noFill/>
                </a:ln>
                <a:solidFill>
                  <a:schemeClr val="bg1"/>
                </a:solidFill>
                <a:effectLst/>
                <a:latin typeface="Arial" panose="020B0604020202020204" pitchFamily="34" charset="0"/>
              </a:rPr>
              <a:t> 541records, 12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bg1"/>
                </a:solidFill>
                <a:effectLst/>
                <a:latin typeface="Arial" panose="020B0604020202020204" pitchFamily="34" charset="0"/>
              </a:rPr>
              <a:t>Features:</a:t>
            </a:r>
            <a:r>
              <a:rPr kumimoji="0" lang="en-US" sz="2000" b="0" i="0" u="none" strike="noStrike" cap="none" normalizeH="0" baseline="0" dirty="0" smtClean="0">
                <a:ln>
                  <a:noFill/>
                </a:ln>
                <a:solidFill>
                  <a:schemeClr val="bg1"/>
                </a:solidFill>
                <a:effectLst/>
                <a:latin typeface="Arial" panose="020B0604020202020204" pitchFamily="34" charset="0"/>
              </a:rPr>
              <a:t> RAM, storage, battery , brand, prize, etc.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Arial" panose="020B0604020202020204" pitchFamily="34" charset="0"/>
              </a:rPr>
              <a:t>Data Visualization:</a:t>
            </a:r>
            <a:endParaRPr kumimoji="0" lang="en-US" sz="20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000" b="1" i="0" u="none" strike="noStrike" cap="none" normalizeH="0" baseline="0" dirty="0" smtClean="0">
                <a:ln>
                  <a:noFill/>
                </a:ln>
                <a:solidFill>
                  <a:schemeClr val="bg1"/>
                </a:solidFill>
                <a:effectLst/>
                <a:latin typeface="Arial" panose="020B0604020202020204" pitchFamily="34" charset="0"/>
              </a:rPr>
              <a:t>Feature Distributions:</a:t>
            </a:r>
            <a:endParaRPr kumimoji="0" lang="en-US" sz="2000" b="0" i="0" u="none" strike="noStrike" cap="none" normalizeH="0" baseline="0" dirty="0" smtClean="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bg1"/>
                </a:solidFill>
                <a:effectLst/>
                <a:latin typeface="Arial" panose="020B0604020202020204" pitchFamily="34" charset="0"/>
              </a:rPr>
              <a:t>Histograms:</a:t>
            </a:r>
            <a:r>
              <a:rPr kumimoji="0" lang="en-US" sz="2000" b="0" i="0" u="none" strike="noStrike" cap="none" normalizeH="0" baseline="0" dirty="0" smtClean="0">
                <a:ln>
                  <a:noFill/>
                </a:ln>
                <a:solidFill>
                  <a:schemeClr val="bg1"/>
                </a:solidFill>
                <a:effectLst/>
                <a:latin typeface="Arial" panose="020B0604020202020204" pitchFamily="34" charset="0"/>
              </a:rPr>
              <a:t> Distribution of RAM, storage, battery capacity.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bg1"/>
                </a:solidFill>
                <a:effectLst/>
                <a:latin typeface="Arial" panose="020B0604020202020204" pitchFamily="34" charset="0"/>
              </a:rPr>
              <a:t>Bar Charts:</a:t>
            </a:r>
            <a:r>
              <a:rPr kumimoji="0" lang="en-US" sz="2000" b="0" i="0" u="none" strike="noStrike" cap="none" normalizeH="0" baseline="0" dirty="0" smtClean="0">
                <a:ln>
                  <a:noFill/>
                </a:ln>
                <a:solidFill>
                  <a:schemeClr val="bg1"/>
                </a:solidFill>
                <a:effectLst/>
                <a:latin typeface="Arial" panose="020B0604020202020204" pitchFamily="34" charset="0"/>
              </a:rPr>
              <a:t> Distribution of brands, operating systems.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2000" b="1" i="0" u="none" strike="noStrike" cap="none" normalizeH="0" baseline="0" dirty="0" smtClean="0">
                <a:ln>
                  <a:noFill/>
                </a:ln>
                <a:solidFill>
                  <a:schemeClr val="bg1"/>
                </a:solidFill>
                <a:effectLst/>
                <a:latin typeface="Arial" panose="020B0604020202020204" pitchFamily="34" charset="0"/>
              </a:rPr>
              <a:t>Correlation Matrix:</a:t>
            </a:r>
            <a:endParaRPr kumimoji="0" lang="en-US" sz="2000" b="0" i="0" u="none" strike="noStrike" cap="none" normalizeH="0" baseline="0" dirty="0" smtClean="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bg1"/>
                </a:solidFill>
                <a:effectLst/>
                <a:latin typeface="Arial" panose="020B0604020202020204" pitchFamily="34" charset="0"/>
              </a:rPr>
              <a:t>Heatmap:</a:t>
            </a:r>
            <a:r>
              <a:rPr kumimoji="0" lang="en-US" sz="2000" b="0" i="0" u="none" strike="noStrike" cap="none" normalizeH="0" baseline="0" dirty="0" smtClean="0">
                <a:ln>
                  <a:noFill/>
                </a:ln>
                <a:solidFill>
                  <a:schemeClr val="bg1"/>
                </a:solidFill>
                <a:effectLst/>
                <a:latin typeface="Arial" panose="020B0604020202020204" pitchFamily="34" charset="0"/>
              </a:rPr>
              <a:t> Correlations between features and prize.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2000" b="1" i="0" u="none" strike="noStrike" cap="none" normalizeH="0" baseline="0" dirty="0" smtClean="0">
                <a:ln>
                  <a:noFill/>
                </a:ln>
                <a:solidFill>
                  <a:schemeClr val="bg1"/>
                </a:solidFill>
                <a:effectLst/>
                <a:latin typeface="Arial" panose="020B0604020202020204" pitchFamily="34" charset="0"/>
              </a:rPr>
              <a:t>Pair Plots:</a:t>
            </a:r>
            <a:endParaRPr kumimoji="0" lang="en-US" sz="2000" b="0" i="0" u="none" strike="noStrike" cap="none" normalizeH="0" baseline="0" dirty="0" smtClean="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bg1"/>
                </a:solidFill>
                <a:effectLst/>
                <a:latin typeface="Arial" panose="020B0604020202020204" pitchFamily="34" charset="0"/>
              </a:rPr>
              <a:t>Scatter Plots:</a:t>
            </a:r>
            <a:r>
              <a:rPr kumimoji="0" lang="en-US" sz="2000" b="0" i="0" u="none" strike="noStrike" cap="none" normalizeH="0" baseline="0" dirty="0" smtClean="0">
                <a:ln>
                  <a:noFill/>
                </a:ln>
                <a:solidFill>
                  <a:schemeClr val="bg1"/>
                </a:solidFill>
                <a:effectLst/>
                <a:latin typeface="Arial" panose="020B0604020202020204" pitchFamily="34" charset="0"/>
              </a:rPr>
              <a:t> Relationships between pairs of features and price.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Arial" panose="020B0604020202020204" pitchFamily="34" charset="0"/>
              </a:rPr>
              <a:t>Key Insights:</a:t>
            </a:r>
            <a:endParaRPr kumimoji="0" lang="en-US" sz="20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000" b="1" i="0" u="none" strike="noStrike" cap="none" normalizeH="0" baseline="0" dirty="0" smtClean="0">
                <a:ln>
                  <a:noFill/>
                </a:ln>
                <a:solidFill>
                  <a:schemeClr val="bg1"/>
                </a:solidFill>
                <a:effectLst/>
                <a:latin typeface="Arial" panose="020B0604020202020204" pitchFamily="34" charset="0"/>
              </a:rPr>
              <a:t>Feature Importance:</a:t>
            </a:r>
            <a:endParaRPr kumimoji="0" lang="en-US" sz="2000" b="0" i="0" u="none" strike="noStrike" cap="none" normalizeH="0" baseline="0" dirty="0" smtClean="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bg1"/>
                </a:solidFill>
                <a:effectLst/>
                <a:latin typeface="Arial" panose="020B0604020202020204" pitchFamily="34" charset="0"/>
              </a:rPr>
              <a:t>Strong correlations between RAM,Model, brand, and prize.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bg1"/>
                </a:solidFill>
                <a:effectLst/>
                <a:latin typeface="Arial" panose="020B0604020202020204" pitchFamily="34" charset="0"/>
              </a:rPr>
              <a:t>Battery life has a moderate correlation with prize.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515844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8788"/>
            <a:ext cx="10131425" cy="707657"/>
          </a:xfrm>
        </p:spPr>
        <p:txBody>
          <a:bodyPr>
            <a:noAutofit/>
          </a:bodyPr>
          <a:lstStyle/>
          <a:p>
            <a:r>
              <a:rPr lang="en-US" sz="4400" dirty="0">
                <a:solidFill>
                  <a:schemeClr val="bg1"/>
                </a:solidFill>
                <a:latin typeface="Arial" panose="020B0604020202020204" pitchFamily="34" charset="0"/>
                <a:cs typeface="Arial" panose="020B0604020202020204" pitchFamily="34" charset="0"/>
              </a:rPr>
              <a:t>DATA </a:t>
            </a:r>
            <a:r>
              <a:rPr lang="en-US" sz="4400" dirty="0" smtClean="0">
                <a:solidFill>
                  <a:schemeClr val="bg1"/>
                </a:solidFill>
                <a:latin typeface="Arial" panose="020B0604020202020204" pitchFamily="34" charset="0"/>
                <a:cs typeface="Arial" panose="020B0604020202020204" pitchFamily="34" charset="0"/>
              </a:rPr>
              <a:t>EXPLORATION:-</a:t>
            </a:r>
            <a:endParaRPr lang="en-US" sz="4400" dirty="0">
              <a:solidFill>
                <a:schemeClr val="bg1"/>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193184" y="976833"/>
            <a:ext cx="817641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defTabSz="914400" eaLnBrk="0" fontAlgn="base" hangingPunct="0">
              <a:spcBef>
                <a:spcPct val="0"/>
              </a:spcBef>
              <a:spcAft>
                <a:spcPct val="0"/>
              </a:spcAft>
            </a:pPr>
            <a:r>
              <a:rPr lang="en-US" b="1" dirty="0">
                <a:solidFill>
                  <a:schemeClr val="bg1"/>
                </a:solidFill>
                <a:latin typeface="Arial" panose="020B0604020202020204" pitchFamily="34" charset="0"/>
              </a:rPr>
              <a:t>2</a:t>
            </a:r>
            <a:r>
              <a:rPr kumimoji="0" lang="en-US" b="1" i="0" u="none" strike="noStrike" cap="none" normalizeH="0" baseline="0" dirty="0" smtClean="0">
                <a:ln>
                  <a:noFill/>
                </a:ln>
                <a:solidFill>
                  <a:schemeClr val="bg1"/>
                </a:solidFill>
                <a:effectLst/>
                <a:latin typeface="Arial" panose="020B0604020202020204" pitchFamily="34" charset="0"/>
              </a:rPr>
              <a:t>.Outliers and Anomalies:</a:t>
            </a:r>
            <a:endParaRPr kumimoji="0" lang="en-US" b="0" i="0" u="none" strike="noStrike" cap="none" normalizeH="0" baseline="0" dirty="0" smtClean="0">
              <a:ln>
                <a:noFill/>
              </a:ln>
              <a:solidFill>
                <a:schemeClr val="bg1"/>
              </a:solidFill>
              <a:effectLst/>
              <a:latin typeface="Arial" panose="020B0604020202020204" pitchFamily="34" charset="0"/>
            </a:endParaRPr>
          </a:p>
          <a:p>
            <a:pPr lvl="1" defTabSz="914400" eaLnBrk="0" fontAlgn="base" hangingPunct="0">
              <a:spcBef>
                <a:spcPct val="0"/>
              </a:spcBef>
              <a:spcAft>
                <a:spcPct val="0"/>
              </a:spcAft>
              <a:buFontTx/>
              <a:buChar char="•"/>
            </a:pPr>
            <a:r>
              <a:rPr kumimoji="0" lang="en-US" b="0" i="0" u="none" strike="noStrike" cap="none" normalizeH="0" baseline="0" dirty="0" smtClean="0">
                <a:ln>
                  <a:noFill/>
                </a:ln>
                <a:solidFill>
                  <a:schemeClr val="bg1"/>
                </a:solidFill>
                <a:effectLst/>
                <a:latin typeface="Arial" panose="020B0604020202020204" pitchFamily="34" charset="0"/>
              </a:rPr>
              <a:t>Identified outliers in high-end models affecting price prediction.</a:t>
            </a:r>
          </a:p>
          <a:p>
            <a:pPr marL="0" marR="0" lvl="0" indent="0" algn="l" defTabSz="914400" rtl="0" eaLnBrk="0" fontAlgn="base" latinLnBrk="0" hangingPunct="0">
              <a:lnSpc>
                <a:spcPct val="100000"/>
              </a:lnSpc>
              <a:spcBef>
                <a:spcPct val="0"/>
              </a:spcBef>
              <a:spcAft>
                <a:spcPct val="0"/>
              </a:spcAft>
              <a:buClrTx/>
              <a:buSzTx/>
              <a:tabLst/>
            </a:pPr>
            <a:endParaRPr lang="en-US"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smtClean="0">
                <a:ln>
                  <a:noFill/>
                </a:ln>
                <a:solidFill>
                  <a:schemeClr val="bg1"/>
                </a:solidFill>
                <a:effectLst/>
                <a:latin typeface="Arial" panose="020B0604020202020204" pitchFamily="34" charset="0"/>
              </a:rPr>
              <a:t>3.Missing Values:</a:t>
            </a:r>
            <a:endParaRPr kumimoji="0" lang="en-US" sz="1800" b="0" i="0" u="none" strike="noStrike" cap="none" normalizeH="0" baseline="0" dirty="0" smtClean="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bg1"/>
                </a:solidFill>
                <a:effectLst/>
                <a:latin typeface="Arial" panose="020B0604020202020204" pitchFamily="34" charset="0"/>
              </a:rPr>
              <a:t>Few missing values in the battery life feature, handled by mean imputation</a:t>
            </a:r>
            <a:r>
              <a:rPr kumimoji="0" lang="en-US" sz="1800" b="0" i="0" u="none" strike="noStrike" cap="none" normalizeH="0" baseline="0" dirty="0" smtClean="0">
                <a:ln>
                  <a:noFill/>
                </a:ln>
                <a:solidFill>
                  <a:schemeClr val="tx1"/>
                </a:solidFill>
                <a:effectLst/>
                <a:latin typeface="Arial" panose="020B0604020202020204" pitchFamily="34" charset="0"/>
              </a:rPr>
              <a:t>.</a:t>
            </a:r>
          </a:p>
        </p:txBody>
      </p:sp>
      <p:sp>
        <p:nvSpPr>
          <p:cNvPr id="5" name="Rectangle 2"/>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Rectangle 3"/>
          <p:cNvSpPr>
            <a:spLocks noChangeArrowheads="1"/>
          </p:cNvSpPr>
          <p:nvPr/>
        </p:nvSpPr>
        <p:spPr bwMode="auto">
          <a:xfrm>
            <a:off x="193184" y="2869658"/>
            <a:ext cx="1080616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panose="020B0604020202020204" pitchFamily="34" charset="0"/>
              </a:rPr>
              <a:t>Visuals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Arial" panose="020B0604020202020204" pitchFamily="34" charset="0"/>
              </a:rPr>
              <a:t>1.Histograms and Bar Charts</a:t>
            </a:r>
            <a:r>
              <a:rPr kumimoji="0" lang="en-US" sz="1100" b="1" i="0" u="none" strike="noStrike" cap="none" normalizeH="0" baseline="0" dirty="0" smtClean="0">
                <a:ln>
                  <a:noFill/>
                </a:ln>
                <a:solidFill>
                  <a:schemeClr val="bg1"/>
                </a:solidFill>
                <a:effectLst/>
                <a:latin typeface="Arial" panose="020B0604020202020204" pitchFamily="34" charset="0"/>
              </a:rPr>
              <a:t>:</a:t>
            </a:r>
            <a:endParaRPr kumimoji="0" lang="en-US" sz="1800" b="0" i="0" u="none" strike="noStrike" cap="none" normalizeH="0" baseline="0" dirty="0" smtClean="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bg1"/>
                </a:solidFill>
                <a:effectLst/>
                <a:latin typeface="Arial" panose="020B0604020202020204" pitchFamily="34" charset="0"/>
              </a:rPr>
              <a:t>Add a few histograms showing the distribution of numerical features.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bg1"/>
                </a:solidFill>
                <a:effectLst/>
                <a:latin typeface="Arial" panose="020B0604020202020204" pitchFamily="34" charset="0"/>
              </a:rPr>
              <a:t>Include bar charts for categorical features.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800" b="1" i="0" u="none" strike="noStrike" cap="none" normalizeH="0" baseline="0" dirty="0" smtClean="0">
                <a:ln>
                  <a:noFill/>
                </a:ln>
                <a:solidFill>
                  <a:schemeClr val="bg1"/>
                </a:solidFill>
                <a:effectLst/>
                <a:latin typeface="Arial" panose="020B0604020202020204" pitchFamily="34" charset="0"/>
              </a:rPr>
              <a:t>Heatmap:</a:t>
            </a:r>
            <a:endParaRPr kumimoji="0" lang="en-US" sz="1800" b="0" i="0" u="none" strike="noStrike" cap="none" normalizeH="0" baseline="0" dirty="0" smtClean="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bg1"/>
                </a:solidFill>
                <a:effectLst/>
                <a:latin typeface="Arial" panose="020B0604020202020204" pitchFamily="34" charset="0"/>
              </a:rPr>
              <a:t>Insert a heatmap to show correlations between features.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dirty="0" smtClean="0">
                <a:ln>
                  <a:noFill/>
                </a:ln>
                <a:solidFill>
                  <a:schemeClr val="bg1"/>
                </a:solidFill>
                <a:effectLst/>
                <a:latin typeface="Arial" panose="020B0604020202020204" pitchFamily="34" charset="0"/>
              </a:rPr>
              <a:t>Scatter Plots:</a:t>
            </a:r>
            <a:endParaRPr kumimoji="0" lang="en-US" sz="1800" b="0" i="0" u="none" strike="noStrike" cap="none" normalizeH="0" baseline="0" dirty="0" smtClean="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bg1"/>
                </a:solidFill>
                <a:effectLst/>
                <a:latin typeface="Arial" panose="020B0604020202020204" pitchFamily="34" charset="0"/>
              </a:rPr>
              <a:t>Add scatter plots to visualize relationships between pairs of features and the target variable (price).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177812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0"/>
            <a:ext cx="12192000" cy="6849700"/>
          </a:xfrm>
          <a:prstGeom prst="rect">
            <a:avLst/>
          </a:prstGeom>
        </p:spPr>
      </p:pic>
    </p:spTree>
    <p:extLst>
      <p:ext uri="{BB962C8B-B14F-4D97-AF65-F5344CB8AC3E}">
        <p14:creationId xmlns:p14="http://schemas.microsoft.com/office/powerpoint/2010/main" val="2808419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4546"/>
            <a:ext cx="12192000" cy="6581559"/>
          </a:xfrm>
          <a:prstGeom prst="rect">
            <a:avLst/>
          </a:prstGeom>
        </p:spPr>
      </p:pic>
    </p:spTree>
    <p:extLst>
      <p:ext uri="{BB962C8B-B14F-4D97-AF65-F5344CB8AC3E}">
        <p14:creationId xmlns:p14="http://schemas.microsoft.com/office/powerpoint/2010/main" val="1192577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3335"/>
            <a:ext cx="12192000" cy="6574665"/>
          </a:xfrm>
          <a:prstGeom prst="rect">
            <a:avLst/>
          </a:prstGeom>
        </p:spPr>
      </p:pic>
    </p:spTree>
    <p:extLst>
      <p:ext uri="{BB962C8B-B14F-4D97-AF65-F5344CB8AC3E}">
        <p14:creationId xmlns:p14="http://schemas.microsoft.com/office/powerpoint/2010/main" val="2948268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Celestial</Template>
  <TotalTime>118</TotalTime>
  <Words>1771</Words>
  <Application>Microsoft Office PowerPoint</Application>
  <PresentationFormat>Widescreen</PresentationFormat>
  <Paragraphs>174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Celestial</vt:lpstr>
      <vt:lpstr>Feature Extraction and Price Prediction for Mobile Phones  </vt:lpstr>
      <vt:lpstr>INTRODUCTION:-</vt:lpstr>
      <vt:lpstr>ABOUT THE PROJECT:-</vt:lpstr>
      <vt:lpstr>PROBLEM STATEMENT:-</vt:lpstr>
      <vt:lpstr>DATA EXPLORATION:-</vt:lpstr>
      <vt:lpstr>DATA EXPLORATION:-</vt:lpstr>
      <vt:lpstr>PowerPoint Presentation</vt:lpstr>
      <vt:lpstr>PowerPoint Presentation</vt:lpstr>
      <vt:lpstr>PowerPoint Presentation</vt:lpstr>
      <vt:lpstr>PowerPoint Presentation</vt:lpstr>
      <vt:lpstr>SOLUTION:-</vt:lpstr>
      <vt:lpstr>PowerPoint Presentation</vt:lpstr>
      <vt:lpstr>METHODOLOGY:-</vt:lpstr>
      <vt:lpstr>KEY FEATURES:-</vt:lpstr>
      <vt:lpstr>OUTPUT:-</vt:lpstr>
      <vt:lpstr>PowerPoint Presentation</vt:lpstr>
      <vt:lpstr>PowerPoint Presentation</vt:lpstr>
      <vt:lpstr>CHALLANGES FACED:-</vt:lpstr>
      <vt:lpstr>CONCLUSION:-</vt:lpstr>
      <vt:lpstr>              THANKU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Extraction and Price Prediction for Mobile Phones</dc:title>
  <dc:creator>lenovo</dc:creator>
  <cp:lastModifiedBy>lenovo</cp:lastModifiedBy>
  <cp:revision>16</cp:revision>
  <dcterms:created xsi:type="dcterms:W3CDTF">2024-07-12T05:49:58Z</dcterms:created>
  <dcterms:modified xsi:type="dcterms:W3CDTF">2024-07-14T09:39:34Z</dcterms:modified>
</cp:coreProperties>
</file>