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6" r:id="rId6"/>
    <p:sldId id="259" r:id="rId7"/>
    <p:sldId id="261" r:id="rId8"/>
    <p:sldId id="262" r:id="rId9"/>
    <p:sldId id="263" r:id="rId10"/>
    <p:sldId id="260"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434" autoAdjust="0"/>
  </p:normalViewPr>
  <p:slideViewPr>
    <p:cSldViewPr snapToGrid="0">
      <p:cViewPr varScale="1">
        <p:scale>
          <a:sx n="42" d="100"/>
          <a:sy n="42" d="100"/>
        </p:scale>
        <p:origin x="9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8/library/tkinter.html"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13" y="682389"/>
            <a:ext cx="10007908" cy="1241946"/>
          </a:xfrm>
        </p:spPr>
        <p:txBody>
          <a:bodyPr/>
          <a:lstStyle/>
          <a:p>
            <a:r>
              <a:rPr lang="en-US" sz="4000" dirty="0" smtClean="0"/>
              <a:t>SIMPLE  GUI CALCULATOR USING Tkinter</a:t>
            </a:r>
            <a:endParaRPr lang="en-US" sz="4000" dirty="0"/>
          </a:p>
        </p:txBody>
      </p:sp>
      <p:sp>
        <p:nvSpPr>
          <p:cNvPr id="3" name="Subtitle 2"/>
          <p:cNvSpPr>
            <a:spLocks noGrp="1"/>
          </p:cNvSpPr>
          <p:nvPr>
            <p:ph type="subTitle" idx="1"/>
          </p:nvPr>
        </p:nvSpPr>
        <p:spPr>
          <a:xfrm>
            <a:off x="3120233" y="3084396"/>
            <a:ext cx="8825658" cy="2868304"/>
          </a:xfrm>
        </p:spPr>
        <p:txBody>
          <a:bodyPr>
            <a:normAutofit fontScale="92500"/>
          </a:bodyPr>
          <a:lstStyle/>
          <a:p>
            <a:endParaRPr lang="en-US" dirty="0" smtClean="0"/>
          </a:p>
          <a:p>
            <a:endParaRPr lang="en-US" dirty="0"/>
          </a:p>
          <a:p>
            <a:endParaRPr lang="en-US" dirty="0" smtClean="0"/>
          </a:p>
          <a:p>
            <a:endParaRPr lang="en-US" dirty="0"/>
          </a:p>
          <a:p>
            <a:r>
              <a:rPr lang="en-US" sz="2400" dirty="0" smtClean="0"/>
              <a:t>                                                    Presented </a:t>
            </a:r>
            <a:r>
              <a:rPr lang="en-US" sz="2400" dirty="0"/>
              <a:t>By:-Tanuja Sharma </a:t>
            </a:r>
          </a:p>
          <a:p>
            <a:r>
              <a:rPr lang="en-US" sz="2400" dirty="0" smtClean="0"/>
              <a:t>                                       Affiliated BY: -DIGICROME </a:t>
            </a:r>
            <a:r>
              <a:rPr lang="en-US" sz="2400" dirty="0"/>
              <a:t>ACADEMY</a:t>
            </a:r>
          </a:p>
        </p:txBody>
      </p:sp>
    </p:spTree>
    <p:extLst>
      <p:ext uri="{BB962C8B-B14F-4D97-AF65-F5344CB8AC3E}">
        <p14:creationId xmlns:p14="http://schemas.microsoft.com/office/powerpoint/2010/main" val="404413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87918" y="2411766"/>
            <a:ext cx="1700011" cy="1712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3" name="Rounded Rectangle 2"/>
          <p:cNvSpPr/>
          <p:nvPr/>
        </p:nvSpPr>
        <p:spPr>
          <a:xfrm>
            <a:off x="3889769" y="1213791"/>
            <a:ext cx="3090930" cy="114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expression</a:t>
            </a:r>
          </a:p>
        </p:txBody>
      </p:sp>
      <p:sp>
        <p:nvSpPr>
          <p:cNvPr id="4" name="Rounded Rectangle 3"/>
          <p:cNvSpPr/>
          <p:nvPr/>
        </p:nvSpPr>
        <p:spPr>
          <a:xfrm>
            <a:off x="3811407" y="2862526"/>
            <a:ext cx="3090930" cy="1262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previous result</a:t>
            </a:r>
            <a:endParaRPr lang="en-US" dirty="0"/>
          </a:p>
        </p:txBody>
      </p:sp>
      <p:sp>
        <p:nvSpPr>
          <p:cNvPr id="6" name="Oval 5"/>
          <p:cNvSpPr/>
          <p:nvPr/>
        </p:nvSpPr>
        <p:spPr>
          <a:xfrm>
            <a:off x="8525815" y="2642317"/>
            <a:ext cx="1815921" cy="1609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result</a:t>
            </a:r>
            <a:endParaRPr lang="en-US" dirty="0"/>
          </a:p>
        </p:txBody>
      </p:sp>
      <p:sp>
        <p:nvSpPr>
          <p:cNvPr id="7" name="Oval 6"/>
          <p:cNvSpPr/>
          <p:nvPr/>
        </p:nvSpPr>
        <p:spPr>
          <a:xfrm>
            <a:off x="4172016" y="4990564"/>
            <a:ext cx="2730321" cy="1249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result</a:t>
            </a:r>
            <a:endParaRPr lang="en-US" dirty="0"/>
          </a:p>
        </p:txBody>
      </p:sp>
      <p:cxnSp>
        <p:nvCxnSpPr>
          <p:cNvPr id="9" name="Straight Connector 8"/>
          <p:cNvCxnSpPr/>
          <p:nvPr/>
        </p:nvCxnSpPr>
        <p:spPr>
          <a:xfrm flipV="1">
            <a:off x="1964336" y="2087097"/>
            <a:ext cx="1911815" cy="849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90207" y="3628745"/>
            <a:ext cx="1869176" cy="6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 idx="5"/>
          </p:cNvCxnSpPr>
          <p:nvPr/>
        </p:nvCxnSpPr>
        <p:spPr>
          <a:xfrm>
            <a:off x="1938968" y="3873809"/>
            <a:ext cx="2306361" cy="150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80699" y="1955202"/>
            <a:ext cx="2034862" cy="1239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6" idx="2"/>
          </p:cNvCxnSpPr>
          <p:nvPr/>
        </p:nvCxnSpPr>
        <p:spPr>
          <a:xfrm flipV="1">
            <a:off x="6902337" y="3447247"/>
            <a:ext cx="1623478" cy="4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851562" y="3771903"/>
            <a:ext cx="2034862" cy="1677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4"/>
          </p:cNvCxnSpPr>
          <p:nvPr/>
        </p:nvCxnSpPr>
        <p:spPr>
          <a:xfrm flipH="1">
            <a:off x="365308" y="4124656"/>
            <a:ext cx="972616" cy="865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 idx="4"/>
          </p:cNvCxnSpPr>
          <p:nvPr/>
        </p:nvCxnSpPr>
        <p:spPr>
          <a:xfrm>
            <a:off x="1337924" y="4124656"/>
            <a:ext cx="850005" cy="865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Straight Connector 1024"/>
          <p:cNvCxnSpPr>
            <a:stCxn id="2" idx="4"/>
          </p:cNvCxnSpPr>
          <p:nvPr/>
        </p:nvCxnSpPr>
        <p:spPr>
          <a:xfrm>
            <a:off x="1337924" y="4124656"/>
            <a:ext cx="0" cy="1211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2" name="Straight Connector 1031"/>
          <p:cNvCxnSpPr/>
          <p:nvPr/>
        </p:nvCxnSpPr>
        <p:spPr>
          <a:xfrm flipH="1">
            <a:off x="487917" y="5335852"/>
            <a:ext cx="824620" cy="49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4" name="Straight Connector 1033"/>
          <p:cNvCxnSpPr/>
          <p:nvPr/>
        </p:nvCxnSpPr>
        <p:spPr>
          <a:xfrm>
            <a:off x="1337923" y="5335852"/>
            <a:ext cx="709645" cy="476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p:nvPr/>
        </p:nvCxnSpPr>
        <p:spPr>
          <a:xfrm>
            <a:off x="3168204" y="640846"/>
            <a:ext cx="25757" cy="6175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0" name="Straight Connector 1039"/>
          <p:cNvCxnSpPr/>
          <p:nvPr/>
        </p:nvCxnSpPr>
        <p:spPr>
          <a:xfrm>
            <a:off x="8306873" y="640846"/>
            <a:ext cx="0" cy="5975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2" name="Straight Connector 1041"/>
          <p:cNvCxnSpPr/>
          <p:nvPr/>
        </p:nvCxnSpPr>
        <p:spPr>
          <a:xfrm>
            <a:off x="3193961" y="682580"/>
            <a:ext cx="5112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flipV="1">
            <a:off x="3193961" y="6578007"/>
            <a:ext cx="5112912" cy="38637"/>
          </a:xfrm>
          <a:prstGeom prst="line">
            <a:avLst/>
          </a:prstGeom>
        </p:spPr>
        <p:style>
          <a:lnRef idx="1">
            <a:schemeClr val="accent1"/>
          </a:lnRef>
          <a:fillRef idx="0">
            <a:schemeClr val="accent1"/>
          </a:fillRef>
          <a:effectRef idx="0">
            <a:schemeClr val="accent1"/>
          </a:effectRef>
          <a:fontRef idx="minor">
            <a:schemeClr val="tx1"/>
          </a:fontRef>
        </p:style>
      </p:cxnSp>
      <p:sp>
        <p:nvSpPr>
          <p:cNvPr id="1045" name="Rectangle 1044"/>
          <p:cNvSpPr/>
          <p:nvPr/>
        </p:nvSpPr>
        <p:spPr>
          <a:xfrm>
            <a:off x="3092148" y="412004"/>
            <a:ext cx="2264724" cy="29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calculator</a:t>
            </a:r>
            <a:endParaRPr lang="en-US" dirty="0"/>
          </a:p>
        </p:txBody>
      </p:sp>
      <p:sp>
        <p:nvSpPr>
          <p:cNvPr id="1046" name="Rectangle 1045"/>
          <p:cNvSpPr/>
          <p:nvPr/>
        </p:nvSpPr>
        <p:spPr>
          <a:xfrm>
            <a:off x="5537176" y="167527"/>
            <a:ext cx="3632582" cy="44995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2">
                    <a:lumMod val="10000"/>
                  </a:schemeClr>
                </a:solidFill>
              </a:rPr>
              <a:t>Use case diagram </a:t>
            </a:r>
            <a:endParaRPr lang="en-US" sz="2800" dirty="0">
              <a:solidFill>
                <a:schemeClr val="tx2">
                  <a:lumMod val="10000"/>
                </a:schemeClr>
              </a:solidFill>
            </a:endParaRPr>
          </a:p>
        </p:txBody>
      </p:sp>
    </p:spTree>
    <p:extLst>
      <p:ext uri="{BB962C8B-B14F-4D97-AF65-F5344CB8AC3E}">
        <p14:creationId xmlns:p14="http://schemas.microsoft.com/office/powerpoint/2010/main" val="80760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19" y="192206"/>
            <a:ext cx="5382324" cy="722194"/>
          </a:xfrm>
        </p:spPr>
        <p:txBody>
          <a:bodyPr/>
          <a:lstStyle/>
          <a:p>
            <a:r>
              <a:rPr lang="en-US" sz="3600" dirty="0" smtClean="0">
                <a:solidFill>
                  <a:schemeClr val="accent1">
                    <a:lumMod val="60000"/>
                    <a:lumOff val="40000"/>
                  </a:schemeClr>
                </a:solidFill>
              </a:rPr>
              <a:t>CHALLANGES </a:t>
            </a:r>
            <a:r>
              <a:rPr lang="en-US" sz="3600" dirty="0" smtClean="0">
                <a:solidFill>
                  <a:schemeClr val="accent1">
                    <a:lumMod val="60000"/>
                    <a:lumOff val="40000"/>
                  </a:schemeClr>
                </a:solidFill>
              </a:rPr>
              <a:t>FACED:-</a:t>
            </a:r>
            <a:endParaRPr lang="en-US" sz="3600" dirty="0">
              <a:solidFill>
                <a:schemeClr val="accent1">
                  <a:lumMod val="60000"/>
                  <a:lumOff val="40000"/>
                </a:schemeClr>
              </a:solidFill>
            </a:endParaRPr>
          </a:p>
        </p:txBody>
      </p:sp>
      <p:sp>
        <p:nvSpPr>
          <p:cNvPr id="3" name="Text Placeholder 2"/>
          <p:cNvSpPr>
            <a:spLocks noGrp="1"/>
          </p:cNvSpPr>
          <p:nvPr>
            <p:ph type="body" sz="half" idx="2"/>
          </p:nvPr>
        </p:nvSpPr>
        <p:spPr>
          <a:xfrm>
            <a:off x="1651379" y="914400"/>
            <a:ext cx="8288290" cy="5636525"/>
          </a:xfrm>
        </p:spPr>
        <p:txBody>
          <a:bodyPr>
            <a:noAutofit/>
          </a:bodyPr>
          <a:lstStyle/>
          <a:p>
            <a:r>
              <a:rPr lang="en-US" sz="2800" dirty="0" smtClean="0"/>
              <a:t>There are many challenges facing in the project:-</a:t>
            </a:r>
          </a:p>
          <a:p>
            <a:pPr marL="285750" indent="-285750">
              <a:buFont typeface="Wingdings" panose="05000000000000000000" pitchFamily="2" charset="2"/>
              <a:buChar char="Ø"/>
            </a:pPr>
            <a:r>
              <a:rPr lang="en-US" sz="2800" dirty="0" smtClean="0"/>
              <a:t>Challenges related with syntax error.</a:t>
            </a:r>
          </a:p>
          <a:p>
            <a:pPr marL="285750" indent="-285750">
              <a:buFont typeface="Wingdings" panose="05000000000000000000" pitchFamily="2" charset="2"/>
              <a:buChar char="Ø"/>
            </a:pPr>
            <a:r>
              <a:rPr lang="en-US" sz="2800" dirty="0" err="1" smtClean="0"/>
              <a:t>Challanges</a:t>
            </a:r>
            <a:r>
              <a:rPr lang="en-US" sz="2800" dirty="0" smtClean="0"/>
              <a:t> related with codes .</a:t>
            </a:r>
          </a:p>
          <a:p>
            <a:pPr marL="285750" indent="-285750">
              <a:buFont typeface="Wingdings" panose="05000000000000000000" pitchFamily="2" charset="2"/>
              <a:buChar char="Ø"/>
            </a:pPr>
            <a:r>
              <a:rPr lang="en-US" sz="2800" dirty="0" smtClean="0"/>
              <a:t>Challenges relates with functionality and buttons.</a:t>
            </a:r>
          </a:p>
          <a:p>
            <a:pPr marL="285750" indent="-285750">
              <a:buFont typeface="Wingdings" panose="05000000000000000000" pitchFamily="2" charset="2"/>
              <a:buChar char="Ø"/>
            </a:pPr>
            <a:r>
              <a:rPr lang="en-US" sz="2800" dirty="0" smtClean="0"/>
              <a:t>Challenges relates with run codes in </a:t>
            </a:r>
            <a:r>
              <a:rPr lang="en-US" sz="2800" dirty="0" err="1" smtClean="0"/>
              <a:t>vs</a:t>
            </a:r>
            <a:r>
              <a:rPr lang="en-US" sz="2800" dirty="0" smtClean="0"/>
              <a:t> code , work on </a:t>
            </a:r>
            <a:r>
              <a:rPr lang="en-US" sz="2800" dirty="0" err="1" smtClean="0"/>
              <a:t>gui</a:t>
            </a:r>
            <a:r>
              <a:rPr lang="en-US" sz="2800" dirty="0" smtClean="0"/>
              <a:t> environment and in </a:t>
            </a:r>
            <a:r>
              <a:rPr lang="en-US" sz="2800" dirty="0" err="1" smtClean="0"/>
              <a:t>Tkinter</a:t>
            </a:r>
            <a:r>
              <a:rPr lang="en-US" sz="2800" dirty="0" smtClean="0"/>
              <a:t>.</a:t>
            </a:r>
          </a:p>
        </p:txBody>
      </p:sp>
    </p:spTree>
    <p:extLst>
      <p:ext uri="{BB962C8B-B14F-4D97-AF65-F5344CB8AC3E}">
        <p14:creationId xmlns:p14="http://schemas.microsoft.com/office/powerpoint/2010/main" val="210155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91" y="396922"/>
            <a:ext cx="8825659" cy="544773"/>
          </a:xfrm>
        </p:spPr>
        <p:txBody>
          <a:bodyPr/>
          <a:lstStyle/>
          <a:p>
            <a:r>
              <a:rPr lang="en-US" sz="4000" dirty="0" smtClean="0">
                <a:solidFill>
                  <a:schemeClr val="accent1">
                    <a:lumMod val="60000"/>
                    <a:lumOff val="40000"/>
                  </a:schemeClr>
                </a:solidFill>
              </a:rPr>
              <a:t>CONCLUSION:-</a:t>
            </a:r>
            <a:r>
              <a:rPr lang="en-US" dirty="0" smtClean="0"/>
              <a:t/>
            </a:r>
            <a:br>
              <a:rPr lang="en-US" dirty="0" smtClean="0"/>
            </a:br>
            <a:endParaRPr lang="en-US" dirty="0"/>
          </a:p>
        </p:txBody>
      </p:sp>
      <p:sp>
        <p:nvSpPr>
          <p:cNvPr id="4" name="Rectangle 1"/>
          <p:cNvSpPr>
            <a:spLocks noChangeArrowheads="1"/>
          </p:cNvSpPr>
          <p:nvPr/>
        </p:nvSpPr>
        <p:spPr bwMode="auto">
          <a:xfrm>
            <a:off x="313899" y="1315234"/>
            <a:ext cx="1162789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sz="2000" dirty="0">
                <a:solidFill>
                  <a:srgbClr val="212529"/>
                </a:solidFill>
                <a:latin typeface="system-ui"/>
              </a:rPr>
              <a:t>create a custom basic GUI calculator in Python using </a:t>
            </a:r>
            <a:r>
              <a:rPr lang="en-US" sz="2000" dirty="0" err="1">
                <a:solidFill>
                  <a:srgbClr val="212529"/>
                </a:solidFill>
                <a:latin typeface="system-ui"/>
              </a:rPr>
              <a:t>tkinter</a:t>
            </a:r>
            <a:r>
              <a:rPr lang="en-US" sz="2000" dirty="0">
                <a:solidFill>
                  <a:srgbClr val="212529"/>
                </a:solidFill>
                <a:latin typeface="system-ui"/>
              </a:rPr>
              <a:t> </a:t>
            </a:r>
            <a:r>
              <a:rPr lang="en-US" sz="2000" dirty="0" smtClean="0">
                <a:solidFill>
                  <a:srgbClr val="212529"/>
                </a:solidFill>
                <a:latin typeface="system-ui"/>
              </a:rPr>
              <a:t>library.</a:t>
            </a:r>
          </a:p>
          <a:p>
            <a:pPr lvl="0" defTabSz="914400"/>
            <a:endParaRPr lang="en-US" sz="2000" dirty="0">
              <a:solidFill>
                <a:srgbClr val="212529"/>
              </a:solidFill>
              <a:latin typeface="system-ui"/>
            </a:endParaRPr>
          </a:p>
          <a:p>
            <a:pPr lvl="0" defTabSz="914400"/>
            <a:r>
              <a:rPr lang="en-US" sz="2000" dirty="0" smtClean="0">
                <a:solidFill>
                  <a:srgbClr val="212529"/>
                </a:solidFill>
                <a:latin typeface="system-ui"/>
              </a:rPr>
              <a:t>Here </a:t>
            </a:r>
            <a:r>
              <a:rPr lang="en-US" sz="2000" dirty="0">
                <a:solidFill>
                  <a:srgbClr val="212529"/>
                </a:solidFill>
                <a:latin typeface="system-ui"/>
              </a:rPr>
              <a:t>is how our calculator will </a:t>
            </a:r>
            <a:r>
              <a:rPr lang="en-US" sz="2000" dirty="0" smtClean="0">
                <a:solidFill>
                  <a:srgbClr val="212529"/>
                </a:solidFill>
                <a:latin typeface="system-ui"/>
              </a:rPr>
              <a:t>look:- </a:t>
            </a:r>
            <a:r>
              <a:rPr lang="en-US" sz="2000" dirty="0">
                <a:solidFill>
                  <a:srgbClr val="212529"/>
                </a:solidFill>
                <a:latin typeface="system-ui"/>
              </a:rPr>
              <a:t>which is made by using the input field, buttons and for the calculation purpose we will use logic in our code defined in functions, like if you want to add two numbers then behind this there must be a logic for addition purpose, similarly for </a:t>
            </a:r>
            <a:r>
              <a:rPr lang="en-US" sz="2000" dirty="0" smtClean="0">
                <a:solidFill>
                  <a:srgbClr val="212529"/>
                </a:solidFill>
                <a:latin typeface="system-ui"/>
              </a:rPr>
              <a:t>subtraction, </a:t>
            </a:r>
            <a:r>
              <a:rPr lang="en-US" sz="2000" dirty="0">
                <a:solidFill>
                  <a:srgbClr val="212529"/>
                </a:solidFill>
                <a:latin typeface="system-ui"/>
              </a:rPr>
              <a:t>multiplication</a:t>
            </a:r>
            <a:r>
              <a:rPr lang="en-US" sz="2000" dirty="0" smtClean="0">
                <a:solidFill>
                  <a:srgbClr val="212529"/>
                </a:solidFill>
                <a:latin typeface="system-ui"/>
              </a:rPr>
              <a:t>, </a:t>
            </a:r>
            <a:r>
              <a:rPr lang="en-US" sz="2000" dirty="0">
                <a:solidFill>
                  <a:srgbClr val="212529"/>
                </a:solidFill>
                <a:latin typeface="system-ui"/>
              </a:rPr>
              <a:t>we have created functions whose task is to perform these operations.</a:t>
            </a:r>
          </a:p>
          <a:p>
            <a:pPr lvl="0" defTabSz="914400"/>
            <a:endParaRPr lang="en-US" sz="2000" dirty="0">
              <a:solidFill>
                <a:srgbClr val="212529"/>
              </a:solidFill>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12529"/>
                </a:solidFill>
                <a:effectLst/>
                <a:latin typeface="system-ui"/>
              </a:rPr>
              <a:t>Apart from the Tkinter widgets, we have defined the following functions in our code: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D63384"/>
                </a:solidFill>
                <a:effectLst/>
                <a:latin typeface="var(--bs-font-monospace)"/>
              </a:rPr>
              <a:t>btn_click()</a:t>
            </a:r>
            <a:r>
              <a:rPr kumimoji="0" lang="en-US" sz="2000" b="1" i="0" u="none" strike="noStrike" cap="none" normalizeH="0" baseline="0" dirty="0" smtClean="0">
                <a:ln>
                  <a:noFill/>
                </a:ln>
                <a:solidFill>
                  <a:srgbClr val="212529"/>
                </a:solidFill>
                <a:effectLst/>
                <a:latin typeface="system-ui"/>
              </a:rPr>
              <a:t> Function:</a:t>
            </a:r>
            <a:r>
              <a:rPr kumimoji="0" lang="en-US" sz="2000" b="0" i="0" u="none" strike="noStrike" cap="none" normalizeH="0" baseline="0" dirty="0" smtClean="0">
                <a:ln>
                  <a:noFill/>
                </a:ln>
                <a:solidFill>
                  <a:srgbClr val="212529"/>
                </a:solidFill>
                <a:effectLst/>
                <a:latin typeface="system-ui"/>
              </a:rPr>
              <a:t> This function handles the button click on various numeric buttons to add them to the operation.</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D63384"/>
                </a:solidFill>
                <a:effectLst/>
                <a:latin typeface="var(--bs-font-monospace)"/>
              </a:rPr>
              <a:t>bt_clear()</a:t>
            </a:r>
            <a:r>
              <a:rPr kumimoji="0" lang="en-US" sz="2000" b="1" i="0" u="none" strike="noStrike" cap="none" normalizeH="0" baseline="0" dirty="0" smtClean="0">
                <a:ln>
                  <a:noFill/>
                </a:ln>
                <a:solidFill>
                  <a:srgbClr val="212529"/>
                </a:solidFill>
                <a:effectLst/>
                <a:latin typeface="system-ui"/>
              </a:rPr>
              <a:t> Function:</a:t>
            </a:r>
            <a:r>
              <a:rPr kumimoji="0" lang="en-US" sz="2000" b="0" i="0" u="none" strike="noStrike" cap="none" normalizeH="0" baseline="0" dirty="0" smtClean="0">
                <a:ln>
                  <a:noFill/>
                </a:ln>
                <a:solidFill>
                  <a:srgbClr val="212529"/>
                </a:solidFill>
                <a:effectLst/>
                <a:latin typeface="system-ui"/>
              </a:rPr>
              <a:t> This function is used to handle the clear operation to clean the previous input in the Calculator application.</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D63384"/>
                </a:solidFill>
                <a:effectLst/>
                <a:latin typeface="var(--bs-font-monospace)"/>
              </a:rPr>
              <a:t>bt_equal()</a:t>
            </a:r>
            <a:r>
              <a:rPr kumimoji="0" lang="en-US" sz="2000" b="1" i="0" u="none" strike="noStrike" cap="none" normalizeH="0" baseline="0" dirty="0" smtClean="0">
                <a:ln>
                  <a:noFill/>
                </a:ln>
                <a:solidFill>
                  <a:srgbClr val="212529"/>
                </a:solidFill>
                <a:effectLst/>
                <a:latin typeface="system-ui"/>
              </a:rPr>
              <a:t> Function:</a:t>
            </a:r>
            <a:r>
              <a:rPr kumimoji="0" lang="en-US" sz="2000" b="0" i="0" u="none" strike="noStrike" cap="none" normalizeH="0" baseline="0" dirty="0" smtClean="0">
                <a:ln>
                  <a:noFill/>
                </a:ln>
                <a:solidFill>
                  <a:srgbClr val="212529"/>
                </a:solidFill>
                <a:effectLst/>
                <a:latin typeface="system-ui"/>
              </a:rPr>
              <a:t> This function is used to handle the equal button to execute the operation and show the result.</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4343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0447" y="2967335"/>
            <a:ext cx="405110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THANK YOU</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74596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21" y="1326523"/>
            <a:ext cx="8946541" cy="5125791"/>
          </a:xfrm>
        </p:spPr>
        <p:txBody>
          <a:bodyPr>
            <a:normAutofit fontScale="70000" lnSpcReduction="20000"/>
          </a:bodyPr>
          <a:lstStyle/>
          <a:p>
            <a:pPr>
              <a:buFont typeface="Wingdings" panose="05000000000000000000" pitchFamily="2" charset="2"/>
              <a:buChar char="Ø"/>
            </a:pPr>
            <a:r>
              <a:rPr lang="en-US" sz="2400" dirty="0" smtClean="0">
                <a:solidFill>
                  <a:schemeClr val="bg1"/>
                </a:solidFill>
              </a:rPr>
              <a:t>To make </a:t>
            </a:r>
            <a:r>
              <a:rPr lang="en-US" sz="2400" dirty="0">
                <a:solidFill>
                  <a:schemeClr val="bg1"/>
                </a:solidFill>
              </a:rPr>
              <a:t>a calculator program in Python, and now you want to learn how to build a GUI (graphic user interface) for such a program, so it’s more presentable and </a:t>
            </a:r>
            <a:r>
              <a:rPr lang="en-US" sz="2400" dirty="0" smtClean="0">
                <a:solidFill>
                  <a:schemeClr val="bg1"/>
                </a:solidFill>
              </a:rPr>
              <a:t>easily.</a:t>
            </a:r>
          </a:p>
          <a:p>
            <a:pPr>
              <a:buFont typeface="Wingdings" panose="05000000000000000000" pitchFamily="2" charset="2"/>
              <a:buChar char="Ø"/>
            </a:pPr>
            <a:r>
              <a:rPr lang="en-US" sz="2400" dirty="0" smtClean="0">
                <a:solidFill>
                  <a:schemeClr val="bg1"/>
                </a:solidFill>
              </a:rPr>
              <a:t>Python is a popular programming language. It was created by guido van rossum , and released in 1991.</a:t>
            </a:r>
          </a:p>
          <a:p>
            <a:pPr>
              <a:buFont typeface="Wingdings" panose="05000000000000000000" pitchFamily="2" charset="2"/>
              <a:buChar char="Ø"/>
            </a:pPr>
            <a:r>
              <a:rPr lang="en-US" sz="2400" dirty="0" smtClean="0">
                <a:solidFill>
                  <a:schemeClr val="bg1"/>
                </a:solidFill>
              </a:rPr>
              <a:t>It is used for:-</a:t>
            </a:r>
          </a:p>
          <a:p>
            <a:pPr>
              <a:buFont typeface="Wingdings" panose="05000000000000000000" pitchFamily="2" charset="2"/>
              <a:buChar char="§"/>
            </a:pPr>
            <a:r>
              <a:rPr lang="en-US" sz="2400" dirty="0" smtClean="0">
                <a:solidFill>
                  <a:schemeClr val="bg1"/>
                </a:solidFill>
              </a:rPr>
              <a:t>Web development(server-side),</a:t>
            </a:r>
          </a:p>
          <a:p>
            <a:pPr>
              <a:buFont typeface="Wingdings" panose="05000000000000000000" pitchFamily="2" charset="2"/>
              <a:buChar char="§"/>
            </a:pPr>
            <a:r>
              <a:rPr lang="en-US" sz="2400" dirty="0" smtClean="0">
                <a:solidFill>
                  <a:schemeClr val="bg1"/>
                </a:solidFill>
              </a:rPr>
              <a:t>Software Development</a:t>
            </a:r>
          </a:p>
          <a:p>
            <a:pPr>
              <a:buFont typeface="Wingdings" panose="05000000000000000000" pitchFamily="2" charset="2"/>
              <a:buChar char="§"/>
            </a:pPr>
            <a:r>
              <a:rPr lang="en-US" sz="2400" dirty="0" smtClean="0">
                <a:solidFill>
                  <a:schemeClr val="bg1"/>
                </a:solidFill>
              </a:rPr>
              <a:t>Mathematics</a:t>
            </a:r>
            <a:endParaRPr lang="en-US" sz="2400" dirty="0">
              <a:solidFill>
                <a:schemeClr val="bg1"/>
              </a:solidFill>
            </a:endParaRPr>
          </a:p>
          <a:p>
            <a:pPr>
              <a:buFont typeface="Wingdings" panose="05000000000000000000" pitchFamily="2" charset="2"/>
              <a:buChar char="§"/>
            </a:pPr>
            <a:r>
              <a:rPr lang="en-US" sz="2400" dirty="0" smtClean="0">
                <a:solidFill>
                  <a:schemeClr val="bg1"/>
                </a:solidFill>
              </a:rPr>
              <a:t>System Scripting</a:t>
            </a:r>
          </a:p>
          <a:p>
            <a:pPr>
              <a:buFont typeface="Wingdings" panose="05000000000000000000" pitchFamily="2" charset="2"/>
              <a:buChar char="Ø"/>
            </a:pPr>
            <a:r>
              <a:rPr lang="en-US" sz="2400" dirty="0" smtClean="0">
                <a:solidFill>
                  <a:schemeClr val="bg1"/>
                </a:solidFill>
              </a:rPr>
              <a:t>The biggest strength of the python is huge collection of standard libraries which can be use for the following gui applications(like kivy,tkinter,PYQT).</a:t>
            </a:r>
          </a:p>
          <a:p>
            <a:pPr>
              <a:buFont typeface="Arial" panose="020B0604020202020204" pitchFamily="34" charset="0"/>
              <a:buChar char="•"/>
            </a:pPr>
            <a:r>
              <a:rPr lang="en-US" sz="2400" dirty="0" smtClean="0">
                <a:solidFill>
                  <a:schemeClr val="bg1"/>
                </a:solidFill>
              </a:rPr>
              <a:t>Machine learning</a:t>
            </a:r>
          </a:p>
          <a:p>
            <a:pPr>
              <a:buFont typeface="Arial" panose="020B0604020202020204" pitchFamily="34" charset="0"/>
              <a:buChar char="•"/>
            </a:pPr>
            <a:r>
              <a:rPr lang="en-US" sz="2400" dirty="0" smtClean="0">
                <a:solidFill>
                  <a:schemeClr val="bg1"/>
                </a:solidFill>
              </a:rPr>
              <a:t>Web framework ,test framework</a:t>
            </a:r>
          </a:p>
          <a:p>
            <a:pPr>
              <a:buFont typeface="Arial" panose="020B0604020202020204" pitchFamily="34" charset="0"/>
              <a:buChar char="•"/>
            </a:pPr>
            <a:r>
              <a:rPr lang="en-US" sz="2400" dirty="0" smtClean="0">
                <a:solidFill>
                  <a:schemeClr val="bg1"/>
                </a:solidFill>
              </a:rPr>
              <a:t>Image processing, text processing</a:t>
            </a:r>
          </a:p>
          <a:p>
            <a:pPr>
              <a:buFont typeface="Arial" panose="020B0604020202020204" pitchFamily="34" charset="0"/>
              <a:buChar char="•"/>
            </a:pPr>
            <a:r>
              <a:rPr lang="en-US" sz="2400" dirty="0" smtClean="0">
                <a:solidFill>
                  <a:schemeClr val="bg1"/>
                </a:solidFill>
              </a:rPr>
              <a:t>Multimedia and many more.</a:t>
            </a:r>
          </a:p>
          <a:p>
            <a:pPr>
              <a:buFont typeface="Arial" panose="020B0604020202020204" pitchFamily="34" charset="0"/>
              <a:buChar char="•"/>
            </a:pPr>
            <a:endParaRPr lang="en-US" sz="2400" dirty="0" smtClean="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257099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8034"/>
            <a:ext cx="8825659" cy="1030310"/>
          </a:xfrm>
        </p:spPr>
        <p:txBody>
          <a:bodyPr/>
          <a:lstStyle/>
          <a:p>
            <a:r>
              <a:rPr lang="en-US" sz="4400" dirty="0" smtClean="0"/>
              <a:t>ABOUT THE PROJECT</a:t>
            </a:r>
            <a:br>
              <a:rPr lang="en-US" sz="4400" dirty="0" smtClean="0"/>
            </a:br>
            <a:endParaRPr lang="en-US" sz="4400" dirty="0"/>
          </a:p>
        </p:txBody>
      </p:sp>
      <p:sp>
        <p:nvSpPr>
          <p:cNvPr id="5" name="Rectangle 4"/>
          <p:cNvSpPr/>
          <p:nvPr/>
        </p:nvSpPr>
        <p:spPr>
          <a:xfrm>
            <a:off x="1316685" y="1421866"/>
            <a:ext cx="8663928" cy="4893647"/>
          </a:xfrm>
          <a:prstGeom prst="rect">
            <a:avLst/>
          </a:prstGeom>
        </p:spPr>
        <p:txBody>
          <a:bodyPr wrap="square">
            <a:spAutoFit/>
          </a:bodyPr>
          <a:lstStyle/>
          <a:p>
            <a:pPr marL="285750" indent="-285750">
              <a:buFont typeface="Wingdings" panose="05000000000000000000" pitchFamily="2" charset="2"/>
              <a:buChar char="Ø"/>
            </a:pPr>
            <a:r>
              <a:rPr lang="en-US" sz="2400" dirty="0">
                <a:solidFill>
                  <a:schemeClr val="bg1"/>
                </a:solidFill>
              </a:rPr>
              <a:t>For those who don’t </a:t>
            </a:r>
            <a:r>
              <a:rPr lang="en-US" sz="2400" dirty="0" smtClean="0">
                <a:solidFill>
                  <a:schemeClr val="bg1"/>
                </a:solidFill>
              </a:rPr>
              <a:t>know, a </a:t>
            </a:r>
            <a:r>
              <a:rPr lang="en-US" sz="2400" dirty="0">
                <a:solidFill>
                  <a:schemeClr val="bg1"/>
                </a:solidFill>
              </a:rPr>
              <a:t>calculator is basically a program on a computer that simulates the behavior of any hand-held calculator useful for performing  mathematical </a:t>
            </a:r>
            <a:r>
              <a:rPr lang="en-US" sz="2400" dirty="0" smtClean="0">
                <a:solidFill>
                  <a:schemeClr val="bg1"/>
                </a:solidFill>
              </a:rPr>
              <a:t>calculations . It </a:t>
            </a:r>
            <a:r>
              <a:rPr lang="en-US" sz="2400" dirty="0">
                <a:solidFill>
                  <a:schemeClr val="bg1"/>
                </a:solidFill>
              </a:rPr>
              <a:t>is a very basic device use in our everyday </a:t>
            </a:r>
            <a:r>
              <a:rPr lang="en-US" sz="2400" dirty="0" smtClean="0">
                <a:solidFill>
                  <a:schemeClr val="bg1"/>
                </a:solidFill>
              </a:rPr>
              <a:t>lives . Now </a:t>
            </a:r>
            <a:r>
              <a:rPr lang="en-US" sz="2400" dirty="0">
                <a:solidFill>
                  <a:schemeClr val="bg1"/>
                </a:solidFill>
              </a:rPr>
              <a:t>all the smartphones also have a calculator application in them</a:t>
            </a:r>
            <a:r>
              <a:rPr lang="en-US" sz="2400" dirty="0" smtClean="0">
                <a:solidFill>
                  <a:schemeClr val="bg1"/>
                </a:solidFill>
              </a:rPr>
              <a:t>.</a:t>
            </a:r>
            <a:r>
              <a:rPr lang="en-US" sz="2400" dirty="0">
                <a:solidFill>
                  <a:schemeClr val="bg1"/>
                </a:solidFill>
              </a:rPr>
              <a:t> </a:t>
            </a:r>
            <a:endParaRPr lang="en-US" sz="2400" dirty="0" smtClean="0">
              <a:solidFill>
                <a:schemeClr val="bg1"/>
              </a:solidFill>
            </a:endParaRPr>
          </a:p>
          <a:p>
            <a:pPr marL="285750" indent="-285750">
              <a:buFont typeface="Wingdings" panose="05000000000000000000" pitchFamily="2" charset="2"/>
              <a:buChar char="Ø"/>
            </a:pPr>
            <a:r>
              <a:rPr lang="en-US" sz="2400" dirty="0" smtClean="0">
                <a:solidFill>
                  <a:schemeClr val="bg1"/>
                </a:solidFill>
              </a:rPr>
              <a:t>we </a:t>
            </a:r>
            <a:r>
              <a:rPr lang="en-US" sz="2400" dirty="0">
                <a:solidFill>
                  <a:schemeClr val="bg1"/>
                </a:solidFill>
              </a:rPr>
              <a:t>will be working with </a:t>
            </a:r>
            <a:r>
              <a:rPr lang="en-US" sz="2400" dirty="0" err="1">
                <a:solidFill>
                  <a:schemeClr val="bg1"/>
                </a:solidFill>
                <a:hlinkClick r:id="rId2"/>
              </a:rPr>
              <a:t>tkinter</a:t>
            </a:r>
            <a:r>
              <a:rPr lang="en-US" sz="2400" dirty="0">
                <a:solidFill>
                  <a:schemeClr val="bg1"/>
                </a:solidFill>
              </a:rPr>
              <a:t>, which is the standard GUI library for Python. If you are interested in learning more about the library and its functionality,</a:t>
            </a:r>
          </a:p>
          <a:p>
            <a:endParaRPr lang="en-US" sz="2400" dirty="0" smtClean="0">
              <a:solidFill>
                <a:schemeClr val="bg1"/>
              </a:solidFill>
            </a:endParaRPr>
          </a:p>
          <a:p>
            <a:pPr marL="285750" indent="-285750">
              <a:buFont typeface="Wingdings" panose="05000000000000000000" pitchFamily="2" charset="2"/>
              <a:buChar char="Ø"/>
            </a:pPr>
            <a:r>
              <a:rPr lang="en-US" sz="2400" dirty="0" smtClean="0">
                <a:solidFill>
                  <a:schemeClr val="bg1"/>
                </a:solidFill>
              </a:rPr>
              <a:t>While </a:t>
            </a:r>
            <a:r>
              <a:rPr lang="en-US" sz="2400" dirty="0">
                <a:solidFill>
                  <a:schemeClr val="bg1"/>
                </a:solidFill>
              </a:rPr>
              <a:t>creating any </a:t>
            </a:r>
            <a:r>
              <a:rPr lang="en-US" sz="2400" dirty="0" smtClean="0">
                <a:solidFill>
                  <a:schemeClr val="bg1"/>
                </a:solidFill>
              </a:rPr>
              <a:t>GUI </a:t>
            </a:r>
            <a:r>
              <a:rPr lang="en-US" sz="2400" dirty="0">
                <a:solidFill>
                  <a:schemeClr val="bg1"/>
                </a:solidFill>
              </a:rPr>
              <a:t>there are two steps:-</a:t>
            </a:r>
          </a:p>
          <a:p>
            <a:pPr marL="457200" indent="-457200">
              <a:buFont typeface="Wingdings" panose="05000000000000000000" pitchFamily="2" charset="2"/>
              <a:buChar char="§"/>
            </a:pPr>
            <a:r>
              <a:rPr lang="en-US" sz="2400" dirty="0" smtClean="0">
                <a:solidFill>
                  <a:schemeClr val="bg1"/>
                </a:solidFill>
              </a:rPr>
              <a:t>First </a:t>
            </a:r>
            <a:r>
              <a:rPr lang="en-US" sz="2400" dirty="0">
                <a:solidFill>
                  <a:schemeClr val="bg1"/>
                </a:solidFill>
              </a:rPr>
              <a:t>step is to create a user interface.</a:t>
            </a:r>
          </a:p>
          <a:p>
            <a:pPr marL="285750" indent="-285750">
              <a:buFont typeface="Wingdings" panose="05000000000000000000" pitchFamily="2" charset="2"/>
              <a:buChar char="§"/>
            </a:pPr>
            <a:r>
              <a:rPr lang="en-US" sz="2400" dirty="0">
                <a:solidFill>
                  <a:schemeClr val="bg1"/>
                </a:solidFill>
              </a:rPr>
              <a:t>Second to add functionalities to the gui.</a:t>
            </a:r>
          </a:p>
        </p:txBody>
      </p:sp>
    </p:spTree>
    <p:extLst>
      <p:ext uri="{BB962C8B-B14F-4D97-AF65-F5344CB8AC3E}">
        <p14:creationId xmlns:p14="http://schemas.microsoft.com/office/powerpoint/2010/main" val="682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51262"/>
            <a:ext cx="11300347" cy="735842"/>
          </a:xfrm>
        </p:spPr>
        <p:txBody>
          <a:bodyPr/>
          <a:lstStyle/>
          <a:p>
            <a:r>
              <a:rPr lang="en-US" dirty="0" smtClean="0"/>
              <a:t>Problem statement:-</a:t>
            </a:r>
            <a:r>
              <a:rPr lang="en-US" dirty="0"/>
              <a:t/>
            </a:r>
            <a:br>
              <a:rPr lang="en-US" dirty="0"/>
            </a:br>
            <a:endParaRPr lang="en-US" dirty="0"/>
          </a:p>
        </p:txBody>
      </p:sp>
      <p:sp>
        <p:nvSpPr>
          <p:cNvPr id="4" name="Text Placeholder 3"/>
          <p:cNvSpPr>
            <a:spLocks noGrp="1"/>
          </p:cNvSpPr>
          <p:nvPr>
            <p:ph type="body" sz="half" idx="2"/>
          </p:nvPr>
        </p:nvSpPr>
        <p:spPr>
          <a:xfrm>
            <a:off x="559558" y="1678675"/>
            <a:ext cx="9421055" cy="4341124"/>
          </a:xfrm>
        </p:spPr>
        <p:txBody>
          <a:bodyPr>
            <a:noAutofit/>
          </a:bodyPr>
          <a:lstStyle/>
          <a:p>
            <a:endParaRPr lang="en-US" sz="1400" dirty="0" smtClean="0"/>
          </a:p>
          <a:p>
            <a:r>
              <a:rPr lang="en-US" sz="1400" b="1" dirty="0" smtClean="0">
                <a:solidFill>
                  <a:schemeClr val="bg1"/>
                </a:solidFill>
              </a:rPr>
              <a:t>from </a:t>
            </a:r>
            <a:r>
              <a:rPr lang="en-US" sz="1400" b="1" dirty="0" err="1">
                <a:solidFill>
                  <a:schemeClr val="bg1"/>
                </a:solidFill>
              </a:rPr>
              <a:t>tkinter</a:t>
            </a:r>
            <a:r>
              <a:rPr lang="en-US" sz="1400" b="1" dirty="0">
                <a:solidFill>
                  <a:schemeClr val="bg1"/>
                </a:solidFill>
              </a:rPr>
              <a:t> import </a:t>
            </a:r>
            <a:r>
              <a:rPr lang="en-US" sz="1400" b="1" dirty="0" smtClean="0">
                <a:solidFill>
                  <a:schemeClr val="bg1"/>
                </a:solidFill>
              </a:rPr>
              <a:t>*  #</a:t>
            </a:r>
            <a:r>
              <a:rPr lang="en-US" sz="1400" b="1" dirty="0">
                <a:solidFill>
                  <a:schemeClr val="bg1"/>
                </a:solidFill>
              </a:rPr>
              <a:t>Create a calculator class</a:t>
            </a:r>
          </a:p>
          <a:p>
            <a:r>
              <a:rPr lang="en-US" sz="1400" b="1" dirty="0">
                <a:solidFill>
                  <a:schemeClr val="bg1"/>
                </a:solidFill>
              </a:rPr>
              <a:t>class Calculator:</a:t>
            </a:r>
          </a:p>
          <a:p>
            <a:r>
              <a:rPr lang="en-US" sz="1400" b="1" dirty="0" smtClean="0">
                <a:solidFill>
                  <a:schemeClr val="bg1"/>
                </a:solidFill>
              </a:rPr>
              <a:t>  </a:t>
            </a:r>
            <a:r>
              <a:rPr lang="en-US" sz="1400" b="1" dirty="0">
                <a:solidFill>
                  <a:schemeClr val="bg1"/>
                </a:solidFill>
              </a:rPr>
              <a:t>#Step 2 and 3: create the __</a:t>
            </a:r>
            <a:r>
              <a:rPr lang="en-US" sz="1400" b="1" dirty="0" err="1">
                <a:solidFill>
                  <a:schemeClr val="bg1"/>
                </a:solidFill>
              </a:rPr>
              <a:t>init</a:t>
            </a:r>
            <a:r>
              <a:rPr lang="en-US" sz="1400" b="1" dirty="0">
                <a:solidFill>
                  <a:schemeClr val="bg1"/>
                </a:solidFill>
              </a:rPr>
              <a:t>__ method</a:t>
            </a:r>
          </a:p>
          <a:p>
            <a:r>
              <a:rPr lang="en-US" sz="1400" b="1" dirty="0">
                <a:solidFill>
                  <a:schemeClr val="bg1"/>
                </a:solidFill>
              </a:rPr>
              <a:t>    </a:t>
            </a:r>
            <a:r>
              <a:rPr lang="en-US" sz="1400" b="1" dirty="0" err="1">
                <a:solidFill>
                  <a:schemeClr val="bg1"/>
                </a:solidFill>
              </a:rPr>
              <a:t>def</a:t>
            </a:r>
            <a:r>
              <a:rPr lang="en-US" sz="1400" b="1" dirty="0">
                <a:solidFill>
                  <a:schemeClr val="bg1"/>
                </a:solidFill>
              </a:rPr>
              <a:t> __</a:t>
            </a:r>
            <a:r>
              <a:rPr lang="en-US" sz="1400" b="1" dirty="0" err="1">
                <a:solidFill>
                  <a:schemeClr val="bg1"/>
                </a:solidFill>
              </a:rPr>
              <a:t>init</a:t>
            </a:r>
            <a:r>
              <a:rPr lang="en-US" sz="1400" b="1" dirty="0">
                <a:solidFill>
                  <a:schemeClr val="bg1"/>
                </a:solidFill>
              </a:rPr>
              <a:t>__(self, master):</a:t>
            </a:r>
          </a:p>
          <a:p>
            <a:r>
              <a:rPr lang="en-US" sz="1400" b="1" dirty="0">
                <a:solidFill>
                  <a:schemeClr val="bg1"/>
                </a:solidFill>
              </a:rPr>
              <a:t>        </a:t>
            </a:r>
            <a:r>
              <a:rPr lang="en-US" sz="1400" b="1" dirty="0" smtClean="0">
                <a:solidFill>
                  <a:schemeClr val="bg1"/>
                </a:solidFill>
              </a:rPr>
              <a:t>'''  </a:t>
            </a:r>
            <a:r>
              <a:rPr lang="en-US" sz="1400" b="1" dirty="0">
                <a:solidFill>
                  <a:schemeClr val="bg1"/>
                </a:solidFill>
              </a:rPr>
              <a:t>Method that initializes the object's </a:t>
            </a:r>
            <a:r>
              <a:rPr lang="en-US" sz="1400" b="1" dirty="0" smtClean="0">
                <a:solidFill>
                  <a:schemeClr val="bg1"/>
                </a:solidFill>
              </a:rPr>
              <a:t>attributes ''‘</a:t>
            </a:r>
          </a:p>
          <a:p>
            <a:r>
              <a:rPr lang="en-US" sz="1400" b="1" dirty="0" smtClean="0">
                <a:solidFill>
                  <a:schemeClr val="bg1"/>
                </a:solidFill>
              </a:rPr>
              <a:t> </a:t>
            </a:r>
            <a:r>
              <a:rPr lang="en-US" sz="1400" b="1" dirty="0">
                <a:solidFill>
                  <a:schemeClr val="bg1"/>
                </a:solidFill>
              </a:rPr>
              <a:t>#Step 4: Assign reference to the main window of the application</a:t>
            </a:r>
          </a:p>
          <a:p>
            <a:r>
              <a:rPr lang="en-US" sz="1400" b="1" dirty="0">
                <a:solidFill>
                  <a:schemeClr val="bg1"/>
                </a:solidFill>
              </a:rPr>
              <a:t>        </a:t>
            </a:r>
            <a:r>
              <a:rPr lang="en-US" sz="1400" b="1" dirty="0" err="1">
                <a:solidFill>
                  <a:schemeClr val="bg1"/>
                </a:solidFill>
              </a:rPr>
              <a:t>self.master</a:t>
            </a:r>
            <a:r>
              <a:rPr lang="en-US" sz="1400" b="1" dirty="0">
                <a:solidFill>
                  <a:schemeClr val="bg1"/>
                </a:solidFill>
              </a:rPr>
              <a:t> = master</a:t>
            </a:r>
          </a:p>
          <a:p>
            <a:r>
              <a:rPr lang="en-US" sz="1400" b="1" dirty="0" smtClean="0">
                <a:solidFill>
                  <a:schemeClr val="bg1"/>
                </a:solidFill>
              </a:rPr>
              <a:t> </a:t>
            </a:r>
            <a:r>
              <a:rPr lang="en-US" sz="1400" b="1" dirty="0">
                <a:solidFill>
                  <a:schemeClr val="bg1"/>
                </a:solidFill>
              </a:rPr>
              <a:t>#Step 4: Add a name to our application</a:t>
            </a:r>
          </a:p>
          <a:p>
            <a:r>
              <a:rPr lang="en-US" sz="1400" b="1" dirty="0">
                <a:solidFill>
                  <a:schemeClr val="bg1"/>
                </a:solidFill>
              </a:rPr>
              <a:t>        </a:t>
            </a:r>
            <a:r>
              <a:rPr lang="en-US" sz="1400" b="1" dirty="0" err="1">
                <a:solidFill>
                  <a:schemeClr val="bg1"/>
                </a:solidFill>
              </a:rPr>
              <a:t>master.title</a:t>
            </a:r>
            <a:r>
              <a:rPr lang="en-US" sz="1400" b="1" dirty="0">
                <a:solidFill>
                  <a:schemeClr val="bg1"/>
                </a:solidFill>
              </a:rPr>
              <a:t>("Python Calculator")</a:t>
            </a:r>
          </a:p>
          <a:p>
            <a:r>
              <a:rPr lang="en-US" sz="1400" b="1" dirty="0" smtClean="0">
                <a:solidFill>
                  <a:schemeClr val="bg1"/>
                </a:solidFill>
              </a:rPr>
              <a:t>#</a:t>
            </a:r>
            <a:r>
              <a:rPr lang="en-US" sz="1400" b="1" dirty="0">
                <a:solidFill>
                  <a:schemeClr val="bg1"/>
                </a:solidFill>
              </a:rPr>
              <a:t>Step 5: Execution</a:t>
            </a:r>
          </a:p>
          <a:p>
            <a:r>
              <a:rPr lang="en-US" sz="1400" b="1" dirty="0">
                <a:solidFill>
                  <a:schemeClr val="bg1"/>
                </a:solidFill>
              </a:rPr>
              <a:t>if __name__ == '__main__':</a:t>
            </a:r>
          </a:p>
          <a:p>
            <a:r>
              <a:rPr lang="en-US" sz="1400" b="1" dirty="0">
                <a:solidFill>
                  <a:schemeClr val="bg1"/>
                </a:solidFill>
              </a:rPr>
              <a:t>    </a:t>
            </a:r>
            <a:r>
              <a:rPr lang="en-US" sz="1400" b="1" dirty="0" smtClean="0">
                <a:solidFill>
                  <a:schemeClr val="bg1"/>
                </a:solidFill>
              </a:rPr>
              <a:t>#</a:t>
            </a:r>
            <a:r>
              <a:rPr lang="en-US" sz="1400" b="1" dirty="0">
                <a:solidFill>
                  <a:schemeClr val="bg1"/>
                </a:solidFill>
              </a:rPr>
              <a:t>Step 6: Create the main window of an application</a:t>
            </a:r>
          </a:p>
          <a:p>
            <a:r>
              <a:rPr lang="en-US" sz="1400" b="1" dirty="0">
                <a:solidFill>
                  <a:schemeClr val="bg1"/>
                </a:solidFill>
              </a:rPr>
              <a:t>    root = </a:t>
            </a:r>
            <a:r>
              <a:rPr lang="en-US" sz="1400" b="1" dirty="0" err="1">
                <a:solidFill>
                  <a:schemeClr val="bg1"/>
                </a:solidFill>
              </a:rPr>
              <a:t>Tk</a:t>
            </a:r>
            <a:r>
              <a:rPr lang="en-US" sz="1400" b="1" dirty="0">
                <a:solidFill>
                  <a:schemeClr val="bg1"/>
                </a:solidFill>
              </a:rPr>
              <a:t>()</a:t>
            </a:r>
          </a:p>
          <a:p>
            <a:r>
              <a:rPr lang="en-US" sz="1400" b="1" dirty="0">
                <a:solidFill>
                  <a:schemeClr val="bg1"/>
                </a:solidFill>
              </a:rPr>
              <a:t>    </a:t>
            </a:r>
            <a:r>
              <a:rPr lang="en-US" sz="1400" b="1" dirty="0" smtClean="0">
                <a:solidFill>
                  <a:schemeClr val="bg1"/>
                </a:solidFill>
              </a:rPr>
              <a:t>#</a:t>
            </a:r>
            <a:r>
              <a:rPr lang="en-US" sz="1400" b="1" dirty="0">
                <a:solidFill>
                  <a:schemeClr val="bg1"/>
                </a:solidFill>
              </a:rPr>
              <a:t>Step 6: Tell our calculator class to use this window</a:t>
            </a:r>
          </a:p>
          <a:p>
            <a:r>
              <a:rPr lang="en-US" sz="1400" b="1" dirty="0">
                <a:solidFill>
                  <a:schemeClr val="bg1"/>
                </a:solidFill>
              </a:rPr>
              <a:t>    </a:t>
            </a:r>
            <a:r>
              <a:rPr lang="en-US" sz="1400" b="1" dirty="0" err="1">
                <a:solidFill>
                  <a:schemeClr val="bg1"/>
                </a:solidFill>
              </a:rPr>
              <a:t>my_gui</a:t>
            </a:r>
            <a:r>
              <a:rPr lang="en-US" sz="1400" b="1" dirty="0">
                <a:solidFill>
                  <a:schemeClr val="bg1"/>
                </a:solidFill>
              </a:rPr>
              <a:t> = Calculator(root)</a:t>
            </a:r>
          </a:p>
          <a:p>
            <a:r>
              <a:rPr lang="en-US" sz="1400" b="1" dirty="0">
                <a:solidFill>
                  <a:schemeClr val="bg1"/>
                </a:solidFill>
              </a:rPr>
              <a:t>    </a:t>
            </a:r>
            <a:r>
              <a:rPr lang="en-US" sz="1400" b="1" dirty="0" smtClean="0">
                <a:solidFill>
                  <a:schemeClr val="bg1"/>
                </a:solidFill>
              </a:rPr>
              <a:t>  </a:t>
            </a:r>
            <a:r>
              <a:rPr lang="en-US" sz="1400" b="1" dirty="0">
                <a:solidFill>
                  <a:schemeClr val="bg1"/>
                </a:solidFill>
              </a:rPr>
              <a:t>#Step 6: Executable loop on the application, waits for user input</a:t>
            </a:r>
          </a:p>
          <a:p>
            <a:r>
              <a:rPr lang="en-US" sz="1400" b="1" dirty="0">
                <a:solidFill>
                  <a:schemeClr val="bg1"/>
                </a:solidFill>
              </a:rPr>
              <a:t>    </a:t>
            </a:r>
            <a:r>
              <a:rPr lang="en-US" sz="1400" b="1" dirty="0" err="1">
                <a:solidFill>
                  <a:schemeClr val="bg1"/>
                </a:solidFill>
              </a:rPr>
              <a:t>root.mainloop</a:t>
            </a:r>
            <a:r>
              <a:rPr lang="en-US" sz="1400" b="1" dirty="0">
                <a:solidFill>
                  <a:schemeClr val="bg1"/>
                </a:solidFill>
              </a:rPr>
              <a:t>()</a:t>
            </a:r>
          </a:p>
        </p:txBody>
      </p:sp>
    </p:spTree>
    <p:extLst>
      <p:ext uri="{BB962C8B-B14F-4D97-AF65-F5344CB8AC3E}">
        <p14:creationId xmlns:p14="http://schemas.microsoft.com/office/powerpoint/2010/main" val="92317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77421"/>
            <a:ext cx="8825659" cy="750627"/>
          </a:xfrm>
        </p:spPr>
        <p:txBody>
          <a:bodyPr/>
          <a:lstStyle/>
          <a:p>
            <a:r>
              <a:rPr lang="en-US" dirty="0" smtClean="0"/>
              <a:t>Solution:-</a:t>
            </a:r>
            <a:br>
              <a:rPr lang="en-US" dirty="0" smtClean="0"/>
            </a:br>
            <a:endParaRPr lang="en-US" dirty="0"/>
          </a:p>
        </p:txBody>
      </p:sp>
      <p:sp>
        <p:nvSpPr>
          <p:cNvPr id="3" name="Text Placeholder 2"/>
          <p:cNvSpPr>
            <a:spLocks noGrp="1"/>
          </p:cNvSpPr>
          <p:nvPr>
            <p:ph type="body" sz="half" idx="2"/>
          </p:nvPr>
        </p:nvSpPr>
        <p:spPr>
          <a:xfrm>
            <a:off x="950238" y="1160060"/>
            <a:ext cx="8825659" cy="5145205"/>
          </a:xfrm>
        </p:spPr>
        <p:txBody>
          <a:bodyPr>
            <a:noAutofit/>
          </a:bodyPr>
          <a:lstStyle/>
          <a:p>
            <a:pPr fontAlgn="base"/>
            <a:r>
              <a:rPr lang="en-US" sz="2400" dirty="0">
                <a:solidFill>
                  <a:schemeClr val="bg1"/>
                </a:solidFill>
              </a:rPr>
              <a:t>Specify what should happen when we run the code:</a:t>
            </a:r>
          </a:p>
          <a:p>
            <a:pPr fontAlgn="base"/>
            <a:r>
              <a:rPr lang="en-US" sz="2400" dirty="0">
                <a:solidFill>
                  <a:schemeClr val="bg1"/>
                </a:solidFill>
              </a:rPr>
              <a:t>Define a local variable </a:t>
            </a:r>
            <a:r>
              <a:rPr lang="en-US" sz="2400" b="1" dirty="0">
                <a:solidFill>
                  <a:schemeClr val="bg1"/>
                </a:solidFill>
              </a:rPr>
              <a:t>root</a:t>
            </a:r>
            <a:r>
              <a:rPr lang="en-US" sz="2400" dirty="0">
                <a:solidFill>
                  <a:schemeClr val="bg1"/>
                </a:solidFill>
              </a:rPr>
              <a:t> and assign </a:t>
            </a:r>
            <a:r>
              <a:rPr lang="en-US" sz="2400" b="1" dirty="0" err="1">
                <a:solidFill>
                  <a:schemeClr val="bg1"/>
                </a:solidFill>
              </a:rPr>
              <a:t>Tk</a:t>
            </a:r>
            <a:r>
              <a:rPr lang="en-US" sz="2400" b="1" dirty="0">
                <a:solidFill>
                  <a:schemeClr val="bg1"/>
                </a:solidFill>
              </a:rPr>
              <a:t>()</a:t>
            </a:r>
            <a:r>
              <a:rPr lang="en-US" sz="2400" dirty="0">
                <a:solidFill>
                  <a:schemeClr val="bg1"/>
                </a:solidFill>
              </a:rPr>
              <a:t> to it. </a:t>
            </a:r>
            <a:r>
              <a:rPr lang="en-US" sz="2400" b="1" dirty="0" err="1">
                <a:solidFill>
                  <a:schemeClr val="bg1"/>
                </a:solidFill>
              </a:rPr>
              <a:t>Tk</a:t>
            </a:r>
            <a:r>
              <a:rPr lang="en-US" sz="2400" b="1" dirty="0">
                <a:solidFill>
                  <a:schemeClr val="bg1"/>
                </a:solidFill>
              </a:rPr>
              <a:t>()</a:t>
            </a:r>
            <a:r>
              <a:rPr lang="en-US" sz="2400" dirty="0">
                <a:solidFill>
                  <a:schemeClr val="bg1"/>
                </a:solidFill>
              </a:rPr>
              <a:t> is a </a:t>
            </a:r>
            <a:r>
              <a:rPr lang="en-US" sz="2400" dirty="0" err="1">
                <a:solidFill>
                  <a:schemeClr val="bg1"/>
                </a:solidFill>
              </a:rPr>
              <a:t>tkinter</a:t>
            </a:r>
            <a:r>
              <a:rPr lang="en-US" sz="2400" dirty="0">
                <a:solidFill>
                  <a:schemeClr val="bg1"/>
                </a:solidFill>
              </a:rPr>
              <a:t> class which creates the main application window.</a:t>
            </a:r>
          </a:p>
          <a:p>
            <a:pPr fontAlgn="base"/>
            <a:r>
              <a:rPr lang="en-US" sz="2400" dirty="0">
                <a:solidFill>
                  <a:schemeClr val="bg1"/>
                </a:solidFill>
              </a:rPr>
              <a:t>Define another local variable </a:t>
            </a:r>
            <a:r>
              <a:rPr lang="en-US" sz="2400" b="1" dirty="0" err="1">
                <a:solidFill>
                  <a:schemeClr val="bg1"/>
                </a:solidFill>
              </a:rPr>
              <a:t>my_gui</a:t>
            </a:r>
            <a:r>
              <a:rPr lang="en-US" sz="2400" dirty="0">
                <a:solidFill>
                  <a:schemeClr val="bg1"/>
                </a:solidFill>
              </a:rPr>
              <a:t> and assign </a:t>
            </a:r>
            <a:r>
              <a:rPr lang="en-US" sz="2400" b="1" dirty="0">
                <a:solidFill>
                  <a:schemeClr val="bg1"/>
                </a:solidFill>
              </a:rPr>
              <a:t>Calculator</a:t>
            </a:r>
            <a:r>
              <a:rPr lang="en-US" sz="2400" dirty="0">
                <a:solidFill>
                  <a:schemeClr val="bg1"/>
                </a:solidFill>
              </a:rPr>
              <a:t> class to is while passing </a:t>
            </a:r>
            <a:r>
              <a:rPr lang="en-US" sz="2400" b="1" dirty="0">
                <a:solidFill>
                  <a:schemeClr val="bg1"/>
                </a:solidFill>
              </a:rPr>
              <a:t>root</a:t>
            </a:r>
            <a:r>
              <a:rPr lang="en-US" sz="2400" dirty="0">
                <a:solidFill>
                  <a:schemeClr val="bg1"/>
                </a:solidFill>
              </a:rPr>
              <a:t> as an argument into it. Essentially this step creates a GUI by telling a class to use </a:t>
            </a:r>
            <a:r>
              <a:rPr lang="en-US" sz="2400" b="1" dirty="0">
                <a:solidFill>
                  <a:schemeClr val="bg1"/>
                </a:solidFill>
              </a:rPr>
              <a:t>root</a:t>
            </a:r>
            <a:r>
              <a:rPr lang="en-US" sz="2400" dirty="0">
                <a:solidFill>
                  <a:schemeClr val="bg1"/>
                </a:solidFill>
              </a:rPr>
              <a:t> (which is </a:t>
            </a:r>
            <a:r>
              <a:rPr lang="en-US" sz="2400" b="1" dirty="0" err="1">
                <a:solidFill>
                  <a:schemeClr val="bg1"/>
                </a:solidFill>
              </a:rPr>
              <a:t>Tk</a:t>
            </a:r>
            <a:r>
              <a:rPr lang="en-US" sz="2400" b="1" dirty="0">
                <a:solidFill>
                  <a:schemeClr val="bg1"/>
                </a:solidFill>
              </a:rPr>
              <a:t>()</a:t>
            </a:r>
            <a:r>
              <a:rPr lang="en-US" sz="2400" dirty="0">
                <a:solidFill>
                  <a:schemeClr val="bg1"/>
                </a:solidFill>
              </a:rPr>
              <a:t>) as it’s main window.</a:t>
            </a:r>
          </a:p>
          <a:p>
            <a:pPr fontAlgn="base"/>
            <a:r>
              <a:rPr lang="en-US" sz="2400" dirty="0">
                <a:solidFill>
                  <a:schemeClr val="bg1"/>
                </a:solidFill>
              </a:rPr>
              <a:t>Add </a:t>
            </a:r>
            <a:r>
              <a:rPr lang="en-US" sz="2400" b="1" dirty="0" err="1">
                <a:solidFill>
                  <a:schemeClr val="bg1"/>
                </a:solidFill>
              </a:rPr>
              <a:t>root.mainloop</a:t>
            </a:r>
            <a:r>
              <a:rPr lang="en-US" sz="2400" b="1" dirty="0">
                <a:solidFill>
                  <a:schemeClr val="bg1"/>
                </a:solidFill>
              </a:rPr>
              <a:t>()</a:t>
            </a:r>
            <a:r>
              <a:rPr lang="en-US" sz="2400" dirty="0">
                <a:solidFill>
                  <a:schemeClr val="bg1"/>
                </a:solidFill>
              </a:rPr>
              <a:t> where </a:t>
            </a:r>
            <a:r>
              <a:rPr lang="en-US" sz="2400" b="1" dirty="0" err="1">
                <a:solidFill>
                  <a:schemeClr val="bg1"/>
                </a:solidFill>
              </a:rPr>
              <a:t>mainloop</a:t>
            </a:r>
            <a:r>
              <a:rPr lang="en-US" sz="2400" b="1" dirty="0">
                <a:solidFill>
                  <a:schemeClr val="bg1"/>
                </a:solidFill>
              </a:rPr>
              <a:t>()</a:t>
            </a:r>
            <a:r>
              <a:rPr lang="en-US" sz="2400" dirty="0">
                <a:solidFill>
                  <a:schemeClr val="bg1"/>
                </a:solidFill>
              </a:rPr>
              <a:t> is a method of </a:t>
            </a:r>
            <a:r>
              <a:rPr lang="en-US" sz="2400" b="1" dirty="0" err="1">
                <a:solidFill>
                  <a:schemeClr val="bg1"/>
                </a:solidFill>
              </a:rPr>
              <a:t>Tk</a:t>
            </a:r>
            <a:r>
              <a:rPr lang="en-US" sz="2400" b="1" dirty="0">
                <a:solidFill>
                  <a:schemeClr val="bg1"/>
                </a:solidFill>
              </a:rPr>
              <a:t>()</a:t>
            </a:r>
            <a:r>
              <a:rPr lang="en-US" sz="2400" dirty="0">
                <a:solidFill>
                  <a:schemeClr val="bg1"/>
                </a:solidFill>
              </a:rPr>
              <a:t> basically telling the app to wait for events (clicks) and update the UI accordingly.</a:t>
            </a:r>
          </a:p>
          <a:p>
            <a:r>
              <a:rPr lang="en-US" sz="2400" dirty="0">
                <a:solidFill>
                  <a:schemeClr val="bg1"/>
                </a:solidFill>
              </a:rPr>
              <a:t/>
            </a:r>
            <a:br>
              <a:rPr lang="en-US" sz="2400" dirty="0">
                <a:solidFill>
                  <a:schemeClr val="bg1"/>
                </a:solidFill>
              </a:rPr>
            </a:br>
            <a:endParaRPr lang="en-US" sz="2400" dirty="0">
              <a:solidFill>
                <a:schemeClr val="bg1"/>
              </a:solidFill>
            </a:endParaRPr>
          </a:p>
        </p:txBody>
      </p:sp>
    </p:spTree>
    <p:extLst>
      <p:ext uri="{BB962C8B-B14F-4D97-AF65-F5344CB8AC3E}">
        <p14:creationId xmlns:p14="http://schemas.microsoft.com/office/powerpoint/2010/main" val="136174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686" y="257578"/>
            <a:ext cx="8825659" cy="991674"/>
          </a:xfrm>
        </p:spPr>
        <p:txBody>
          <a:bodyPr/>
          <a:lstStyle/>
          <a:p>
            <a:r>
              <a:rPr lang="en-US" b="1" dirty="0"/>
              <a:t> </a:t>
            </a:r>
            <a:r>
              <a:rPr lang="en-US" b="1" dirty="0" smtClean="0"/>
              <a:t>METHODOLOGY</a:t>
            </a:r>
            <a:r>
              <a:rPr lang="en-US" dirty="0"/>
              <a:t/>
            </a:r>
            <a:br>
              <a:rPr lang="en-US" dirty="0"/>
            </a:br>
            <a:endParaRPr lang="en-US" dirty="0"/>
          </a:p>
        </p:txBody>
      </p:sp>
      <p:sp>
        <p:nvSpPr>
          <p:cNvPr id="3" name="Text Placeholder 2"/>
          <p:cNvSpPr>
            <a:spLocks noGrp="1"/>
          </p:cNvSpPr>
          <p:nvPr>
            <p:ph type="body" sz="half" idx="2"/>
          </p:nvPr>
        </p:nvSpPr>
        <p:spPr>
          <a:xfrm>
            <a:off x="1386773" y="1081825"/>
            <a:ext cx="8825659" cy="3753120"/>
          </a:xfrm>
        </p:spPr>
        <p:txBody>
          <a:bodyPr>
            <a:noAutofit/>
          </a:bodyPr>
          <a:lstStyle/>
          <a:p>
            <a:endParaRPr lang="en-US" sz="2000" b="1" dirty="0" smtClean="0">
              <a:latin typeface="+mn-lt"/>
              <a:cs typeface="Arial" panose="020B0604020202020204" pitchFamily="34" charset="0"/>
            </a:endParaRPr>
          </a:p>
          <a:p>
            <a:endParaRPr lang="en-US" sz="2000" b="1" dirty="0">
              <a:latin typeface="+mn-lt"/>
              <a:cs typeface="Arial" panose="020B0604020202020204" pitchFamily="34" charset="0"/>
            </a:endParaRPr>
          </a:p>
          <a:p>
            <a:endParaRPr lang="en-US" sz="2000" b="1" dirty="0" smtClean="0">
              <a:latin typeface="+mn-lt"/>
              <a:cs typeface="Arial" panose="020B0604020202020204" pitchFamily="34" charset="0"/>
            </a:endParaRPr>
          </a:p>
          <a:p>
            <a:endParaRPr lang="en-US" sz="2000" b="1" dirty="0">
              <a:latin typeface="+mn-lt"/>
              <a:cs typeface="Arial" panose="020B0604020202020204" pitchFamily="34" charset="0"/>
            </a:endParaRPr>
          </a:p>
          <a:p>
            <a:endParaRPr lang="en-US" sz="2000" b="1" dirty="0" smtClean="0">
              <a:latin typeface="+mn-lt"/>
              <a:cs typeface="Arial" panose="020B0604020202020204" pitchFamily="34" charset="0"/>
            </a:endParaRPr>
          </a:p>
          <a:p>
            <a:endParaRPr lang="en-US" sz="2000" b="1" dirty="0">
              <a:latin typeface="+mn-lt"/>
              <a:cs typeface="Arial" panose="020B0604020202020204" pitchFamily="34" charset="0"/>
            </a:endParaRPr>
          </a:p>
          <a:p>
            <a:endParaRPr lang="en-US" sz="2000" b="1" dirty="0" smtClean="0">
              <a:latin typeface="+mn-lt"/>
              <a:cs typeface="Arial" panose="020B0604020202020204" pitchFamily="34" charset="0"/>
            </a:endParaRPr>
          </a:p>
          <a:p>
            <a:r>
              <a:rPr lang="en-US" sz="2000" b="1" dirty="0" smtClean="0">
                <a:latin typeface="+mn-lt"/>
                <a:cs typeface="Arial" panose="020B0604020202020204" pitchFamily="34" charset="0"/>
              </a:rPr>
              <a:t>TOOLS:-Python</a:t>
            </a:r>
          </a:p>
          <a:p>
            <a:r>
              <a:rPr lang="en-US" sz="2000" b="1" dirty="0" smtClean="0">
                <a:latin typeface="+mn-lt"/>
                <a:cs typeface="Arial" panose="020B0604020202020204" pitchFamily="34" charset="0"/>
              </a:rPr>
              <a:t>Python libraries:-Tkinter,etc.</a:t>
            </a:r>
          </a:p>
          <a:p>
            <a:r>
              <a:rPr lang="en-US" sz="2000" b="1" dirty="0" smtClean="0">
                <a:latin typeface="+mn-lt"/>
                <a:cs typeface="Arial" panose="020B0604020202020204" pitchFamily="34" charset="0"/>
              </a:rPr>
              <a:t>Tkinter:-</a:t>
            </a:r>
            <a:r>
              <a:rPr lang="en-US" sz="2000" dirty="0"/>
              <a:t>Tkinter </a:t>
            </a:r>
            <a:r>
              <a:rPr lang="en-US" sz="2000" dirty="0" smtClean="0"/>
              <a:t>is </a:t>
            </a:r>
            <a:r>
              <a:rPr lang="en-US" sz="2000" dirty="0"/>
              <a:t>a </a:t>
            </a:r>
            <a:r>
              <a:rPr lang="en-US" sz="2000" dirty="0" smtClean="0"/>
              <a:t>standard gui library for Python. python when  combined with Tkinter provides a fastest and easiest way to create gui application.Tkinter provide a powerful  object-oriented interface to the Tk gui toolkit. </a:t>
            </a:r>
            <a:endParaRPr lang="en-US" sz="2000" b="1" dirty="0" smtClean="0">
              <a:latin typeface="+mn-lt"/>
              <a:cs typeface="Arial" panose="020B0604020202020204" pitchFamily="34" charset="0"/>
            </a:endParaRPr>
          </a:p>
          <a:p>
            <a:r>
              <a:rPr lang="en-US" sz="2000" b="1" dirty="0" smtClean="0">
                <a:latin typeface="+mn-lt"/>
                <a:cs typeface="Arial" panose="020B0604020202020204" pitchFamily="34" charset="0"/>
              </a:rPr>
              <a:t>Learning </a:t>
            </a:r>
            <a:r>
              <a:rPr lang="en-US" sz="2000" b="1" dirty="0">
                <a:latin typeface="+mn-lt"/>
                <a:cs typeface="Arial" panose="020B0604020202020204" pitchFamily="34" charset="0"/>
              </a:rPr>
              <a:t>Outcome:</a:t>
            </a:r>
            <a:endParaRPr lang="en-US" sz="2000" dirty="0">
              <a:latin typeface="+mn-lt"/>
              <a:cs typeface="Arial" panose="020B0604020202020204" pitchFamily="34" charset="0"/>
            </a:endParaRPr>
          </a:p>
          <a:p>
            <a:r>
              <a:rPr lang="en-US" sz="2000" dirty="0">
                <a:latin typeface="+mn-lt"/>
                <a:cs typeface="Arial" panose="020B0604020202020204" pitchFamily="34" charset="0"/>
              </a:rPr>
              <a:t>1. Core Python</a:t>
            </a:r>
          </a:p>
          <a:p>
            <a:r>
              <a:rPr lang="en-US" sz="2000" dirty="0">
                <a:latin typeface="+mn-lt"/>
                <a:cs typeface="Arial" panose="020B0604020202020204" pitchFamily="34" charset="0"/>
              </a:rPr>
              <a:t>2. tkinter Library</a:t>
            </a:r>
          </a:p>
          <a:p>
            <a:r>
              <a:rPr lang="en-US" sz="2000" dirty="0">
                <a:latin typeface="+mn-lt"/>
                <a:cs typeface="Arial" panose="020B0604020202020204" pitchFamily="34" charset="0"/>
              </a:rPr>
              <a:t>3  Visual Studio Code[IDE]</a:t>
            </a:r>
          </a:p>
          <a:p>
            <a:r>
              <a:rPr lang="en-US" sz="2000" dirty="0">
                <a:latin typeface="+mn-lt"/>
                <a:cs typeface="Arial" panose="020B0604020202020204" pitchFamily="34" charset="0"/>
              </a:rPr>
              <a:t>4. GitHub </a:t>
            </a:r>
          </a:p>
          <a:p>
            <a:r>
              <a:rPr lang="en-US" sz="2000" dirty="0">
                <a:latin typeface="+mn-lt"/>
                <a:cs typeface="Arial" panose="020B0604020202020204" pitchFamily="34" charset="0"/>
              </a:rPr>
              <a:t>5. Application development using Python programming language</a:t>
            </a:r>
          </a:p>
          <a:p>
            <a:r>
              <a:rPr lang="en-US" sz="2000" dirty="0">
                <a:latin typeface="+mn-lt"/>
                <a:cs typeface="Arial" panose="020B0604020202020204" pitchFamily="34" charset="0"/>
              </a:rPr>
              <a:t/>
            </a:r>
            <a:br>
              <a:rPr lang="en-US" sz="2000" dirty="0">
                <a:latin typeface="+mn-lt"/>
                <a:cs typeface="Arial" panose="020B0604020202020204" pitchFamily="34" charset="0"/>
              </a:rPr>
            </a:br>
            <a:r>
              <a:rPr lang="en-US" sz="2000" dirty="0">
                <a:latin typeface="+mn-lt"/>
                <a:cs typeface="Arial" panose="020B0604020202020204" pitchFamily="34" charset="0"/>
              </a:rPr>
              <a:t/>
            </a:r>
            <a:br>
              <a:rPr lang="en-US" sz="2000" dirty="0">
                <a:latin typeface="+mn-lt"/>
                <a:cs typeface="Arial" panose="020B0604020202020204" pitchFamily="34" charset="0"/>
              </a:rPr>
            </a:br>
            <a:endParaRPr lang="en-US" sz="2000" dirty="0">
              <a:latin typeface="+mn-lt"/>
              <a:cs typeface="Arial" panose="020B0604020202020204" pitchFamily="34" charset="0"/>
            </a:endParaRPr>
          </a:p>
        </p:txBody>
      </p:sp>
    </p:spTree>
    <p:extLst>
      <p:ext uri="{BB962C8B-B14F-4D97-AF65-F5344CB8AC3E}">
        <p14:creationId xmlns:p14="http://schemas.microsoft.com/office/powerpoint/2010/main" val="151381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228"/>
          </a:xfrm>
        </p:spPr>
        <p:txBody>
          <a:bodyPr/>
          <a:lstStyle/>
          <a:p>
            <a:r>
              <a:rPr lang="en-US" dirty="0" smtClean="0"/>
              <a:t>Key features:-</a:t>
            </a:r>
            <a:br>
              <a:rPr lang="en-US" dirty="0" smtClean="0"/>
            </a:br>
            <a:r>
              <a:rPr lang="en-US" dirty="0" smtClean="0"/>
              <a:t/>
            </a:r>
            <a:br>
              <a:rPr lang="en-US" dirty="0" smtClean="0"/>
            </a:br>
            <a:r>
              <a:rPr lang="en-US" sz="2800" dirty="0" smtClean="0">
                <a:solidFill>
                  <a:schemeClr val="bg1"/>
                </a:solidFill>
              </a:rPr>
              <a:t>The </a:t>
            </a:r>
            <a:r>
              <a:rPr lang="en-US" sz="2800" dirty="0">
                <a:solidFill>
                  <a:schemeClr val="bg1"/>
                </a:solidFill>
              </a:rPr>
              <a:t>GUI we will be building will look like this: </a:t>
            </a:r>
            <a:r>
              <a:rPr lang="en-US" sz="2800" dirty="0" smtClean="0">
                <a:solidFill>
                  <a:schemeClr val="bg1"/>
                </a:solidFill>
              </a:rPr>
              <a:t/>
            </a:r>
            <a:br>
              <a:rPr lang="en-US" sz="2800" dirty="0" smtClean="0">
                <a:solidFill>
                  <a:schemeClr val="bg1"/>
                </a:solidFill>
              </a:rPr>
            </a:br>
            <a:r>
              <a:rPr lang="en-US" sz="2800" dirty="0" smtClean="0">
                <a:solidFill>
                  <a:schemeClr val="bg1"/>
                </a:solidFill>
              </a:rPr>
              <a:t>The </a:t>
            </a:r>
            <a:r>
              <a:rPr lang="en-US" sz="2800" dirty="0">
                <a:solidFill>
                  <a:schemeClr val="bg1"/>
                </a:solidFill>
              </a:rPr>
              <a:t>following features should be considered as “must haves” for this app: It must have an </a:t>
            </a:r>
            <a:r>
              <a:rPr lang="en-US" sz="2800" b="1" dirty="0">
                <a:solidFill>
                  <a:schemeClr val="bg1"/>
                </a:solidFill>
              </a:rPr>
              <a:t>equation line</a:t>
            </a:r>
            <a:r>
              <a:rPr lang="en-US" sz="2800" dirty="0">
                <a:solidFill>
                  <a:schemeClr val="bg1"/>
                </a:solidFill>
              </a:rPr>
              <a:t> (screen) to display the mathematical equation and the result. It must have buttons which must represent numerical values or mathematical operations, and be clickable.</a:t>
            </a:r>
          </a:p>
        </p:txBody>
      </p:sp>
    </p:spTree>
    <p:extLst>
      <p:ext uri="{BB962C8B-B14F-4D97-AF65-F5344CB8AC3E}">
        <p14:creationId xmlns:p14="http://schemas.microsoft.com/office/powerpoint/2010/main" val="112254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50378"/>
            <a:ext cx="12192000" cy="5682172"/>
          </a:xfrm>
          <a:prstGeom prst="rect">
            <a:avLst/>
          </a:prstGeom>
        </p:spPr>
      </p:pic>
      <p:sp>
        <p:nvSpPr>
          <p:cNvPr id="3" name="TextBox 2"/>
          <p:cNvSpPr txBox="1"/>
          <p:nvPr/>
        </p:nvSpPr>
        <p:spPr>
          <a:xfrm flipH="1">
            <a:off x="1164835" y="259307"/>
            <a:ext cx="3093265" cy="584775"/>
          </a:xfrm>
          <a:prstGeom prst="rect">
            <a:avLst/>
          </a:prstGeom>
          <a:noFill/>
        </p:spPr>
        <p:txBody>
          <a:bodyPr wrap="square" rtlCol="0">
            <a:spAutoFit/>
          </a:bodyPr>
          <a:lstStyle/>
          <a:p>
            <a:r>
              <a:rPr lang="en-US" sz="3200" dirty="0" smtClean="0"/>
              <a:t>OUTPUT:-</a:t>
            </a:r>
          </a:p>
        </p:txBody>
      </p:sp>
    </p:spTree>
    <p:extLst>
      <p:ext uri="{BB962C8B-B14F-4D97-AF65-F5344CB8AC3E}">
        <p14:creationId xmlns:p14="http://schemas.microsoft.com/office/powerpoint/2010/main" val="206159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731" y="1323834"/>
            <a:ext cx="7478974" cy="4584280"/>
          </a:xfrm>
          <a:prstGeom prst="rect">
            <a:avLst/>
          </a:prstGeom>
        </p:spPr>
      </p:pic>
      <p:sp>
        <p:nvSpPr>
          <p:cNvPr id="3" name="TextBox 2"/>
          <p:cNvSpPr txBox="1"/>
          <p:nvPr/>
        </p:nvSpPr>
        <p:spPr>
          <a:xfrm>
            <a:off x="996287" y="627796"/>
            <a:ext cx="6469039" cy="584775"/>
          </a:xfrm>
          <a:prstGeom prst="rect">
            <a:avLst/>
          </a:prstGeom>
          <a:noFill/>
        </p:spPr>
        <p:txBody>
          <a:bodyPr wrap="square" rtlCol="0">
            <a:spAutoFit/>
          </a:bodyPr>
          <a:lstStyle/>
          <a:p>
            <a:r>
              <a:rPr lang="en-US" sz="3200" dirty="0" smtClean="0">
                <a:solidFill>
                  <a:schemeClr val="accent1">
                    <a:lumMod val="60000"/>
                    <a:lumOff val="40000"/>
                  </a:schemeClr>
                </a:solidFill>
              </a:rPr>
              <a:t>RESULT AND ACHEIVEMENTS:-</a:t>
            </a:r>
            <a:endParaRPr lang="en-US" sz="3200" dirty="0">
              <a:solidFill>
                <a:schemeClr val="accent1">
                  <a:lumMod val="60000"/>
                  <a:lumOff val="40000"/>
                </a:schemeClr>
              </a:solidFill>
            </a:endParaRPr>
          </a:p>
        </p:txBody>
      </p:sp>
    </p:spTree>
    <p:extLst>
      <p:ext uri="{BB962C8B-B14F-4D97-AF65-F5344CB8AC3E}">
        <p14:creationId xmlns:p14="http://schemas.microsoft.com/office/powerpoint/2010/main" val="2889663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342</TotalTime>
  <Words>587</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system-ui</vt:lpstr>
      <vt:lpstr>var(--bs-font-monospace)</vt:lpstr>
      <vt:lpstr>Wingdings</vt:lpstr>
      <vt:lpstr>Wingdings 3</vt:lpstr>
      <vt:lpstr>Ion</vt:lpstr>
      <vt:lpstr>SIMPLE  GUI CALCULATOR USING Tkinter</vt:lpstr>
      <vt:lpstr>INTRODUCTION</vt:lpstr>
      <vt:lpstr>ABOUT THE PROJECT </vt:lpstr>
      <vt:lpstr>Problem statement:- </vt:lpstr>
      <vt:lpstr>Solution:- </vt:lpstr>
      <vt:lpstr> METHODOLOGY </vt:lpstr>
      <vt:lpstr>Key features:-  The GUI we will be building will look like this:  The following features should be considered as “must haves” for this app: It must have an equation line (screen) to display the mathematical equation and the result. It must have buttons which must represent numerical values or mathematical operations, and be clickable.</vt:lpstr>
      <vt:lpstr>PowerPoint Presentation</vt:lpstr>
      <vt:lpstr>PowerPoint Presentation</vt:lpstr>
      <vt:lpstr>PowerPoint Presentation</vt:lpstr>
      <vt:lpstr>CHALLANGES FACED:-</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CALCULATOR USING  PYTHON</dc:title>
  <dc:creator>lenovo</dc:creator>
  <cp:lastModifiedBy>lenovo</cp:lastModifiedBy>
  <cp:revision>24</cp:revision>
  <dcterms:created xsi:type="dcterms:W3CDTF">2024-03-09T12:40:59Z</dcterms:created>
  <dcterms:modified xsi:type="dcterms:W3CDTF">2024-03-10T04:00:03Z</dcterms:modified>
</cp:coreProperties>
</file>