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0" r:id="rId5"/>
    <p:sldId id="265" r:id="rId6"/>
    <p:sldId id="261" r:id="rId7"/>
    <p:sldId id="262" r:id="rId8"/>
    <p:sldId id="263" r:id="rId9"/>
    <p:sldId id="264" r:id="rId10"/>
    <p:sldId id="266" r:id="rId11"/>
    <p:sldId id="267" r:id="rId12"/>
    <p:sldId id="268"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212" y="584892"/>
            <a:ext cx="8791575" cy="1688727"/>
          </a:xfrm>
        </p:spPr>
        <p:txBody>
          <a:bodyPr>
            <a:normAutofit/>
          </a:bodyPr>
          <a:lstStyle/>
          <a:p>
            <a:pPr algn="ctr"/>
            <a:r>
              <a:rPr lang="en-IN" sz="3600" dirty="0">
                <a:solidFill>
                  <a:schemeClr val="bg1"/>
                </a:solidFill>
                <a:latin typeface="Times New Roman" panose="02020603050405020304" charset="0"/>
                <a:cs typeface="Times New Roman" panose="02020603050405020304" charset="0"/>
              </a:rPr>
              <a:t>🎯 Title: Full Stack Development Tools Overview</a:t>
            </a:r>
            <a:endParaRPr lang="en-IN" sz="3600" dirty="0">
              <a:solidFill>
                <a:schemeClr val="bg1"/>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700212" y="2842446"/>
            <a:ext cx="8791575" cy="2586298"/>
          </a:xfrm>
        </p:spPr>
        <p:txBody>
          <a:bodyPr>
            <a:noAutofit/>
          </a:bodyPr>
          <a:lstStyle/>
          <a:p>
            <a:pPr algn="ctr"/>
            <a:r>
              <a:rPr lang="en-US" sz="1800" b="1" dirty="0">
                <a:solidFill>
                  <a:schemeClr val="bg1"/>
                </a:solidFill>
                <a:latin typeface="Times New Roman" panose="02020603050405020304" charset="0"/>
                <a:cs typeface="Times New Roman" panose="02020603050405020304" charset="0"/>
              </a:rPr>
              <a:t>Title: Full Stack Development Tools Overview</a:t>
            </a:r>
            <a:endParaRPr lang="en-US" sz="1800" b="1" dirty="0">
              <a:solidFill>
                <a:schemeClr val="bg1"/>
              </a:solidFill>
              <a:latin typeface="Times New Roman" panose="02020603050405020304" charset="0"/>
              <a:cs typeface="Times New Roman" panose="02020603050405020304" charset="0"/>
            </a:endParaRPr>
          </a:p>
          <a:p>
            <a:pPr algn="ctr"/>
            <a:r>
              <a:rPr lang="en-US" sz="1800" b="1" dirty="0">
                <a:solidFill>
                  <a:schemeClr val="bg1"/>
                </a:solidFill>
                <a:latin typeface="Times New Roman" panose="02020603050405020304" charset="0"/>
                <a:cs typeface="Times New Roman" panose="02020603050405020304" charset="0"/>
              </a:rPr>
              <a:t>Subtitle: Postman | Eclipse | Java | HTML | CSS | GitHub | MySQL</a:t>
            </a:r>
            <a:endParaRPr lang="en-US" sz="1800" b="1" dirty="0">
              <a:solidFill>
                <a:schemeClr val="bg1"/>
              </a:solidFill>
              <a:latin typeface="Times New Roman" panose="02020603050405020304" charset="0"/>
              <a:cs typeface="Times New Roman" panose="02020603050405020304" charset="0"/>
            </a:endParaRPr>
          </a:p>
          <a:p>
            <a:pPr algn="ctr"/>
            <a:r>
              <a:rPr lang="en-US" sz="1800" b="1" dirty="0">
                <a:solidFill>
                  <a:schemeClr val="bg1"/>
                </a:solidFill>
                <a:latin typeface="Times New Roman" panose="02020603050405020304" charset="0"/>
                <a:cs typeface="Times New Roman" panose="02020603050405020304" charset="0"/>
              </a:rPr>
              <a:t>Presented by: </a:t>
            </a:r>
            <a:r>
              <a:rPr lang="en-IN" sz="1800" b="1" dirty="0" err="1">
                <a:solidFill>
                  <a:schemeClr val="bg1"/>
                </a:solidFill>
                <a:latin typeface="Times New Roman" panose="02020603050405020304" charset="0"/>
                <a:cs typeface="Times New Roman" panose="02020603050405020304" charset="0"/>
              </a:rPr>
              <a:t>Tanuja</a:t>
            </a:r>
            <a:r>
              <a:rPr lang="en-IN" sz="1800" b="1" dirty="0">
                <a:solidFill>
                  <a:schemeClr val="bg1"/>
                </a:solidFill>
                <a:latin typeface="Times New Roman" panose="02020603050405020304" charset="0"/>
                <a:cs typeface="Times New Roman" panose="02020603050405020304" charset="0"/>
              </a:rPr>
              <a:t>. P</a:t>
            </a:r>
            <a:endParaRPr lang="en-US" sz="1800" b="1" dirty="0">
              <a:solidFill>
                <a:schemeClr val="bg1"/>
              </a:solidFill>
              <a:latin typeface="Times New Roman" panose="02020603050405020304" charset="0"/>
              <a:cs typeface="Times New Roman" panose="02020603050405020304" charset="0"/>
            </a:endParaRPr>
          </a:p>
          <a:p>
            <a:pPr algn="ctr"/>
            <a:r>
              <a:rPr lang="en-US" sz="1800" b="1" dirty="0">
                <a:solidFill>
                  <a:schemeClr val="bg1"/>
                </a:solidFill>
                <a:latin typeface="Times New Roman" panose="02020603050405020304" charset="0"/>
                <a:cs typeface="Times New Roman" panose="02020603050405020304" charset="0"/>
              </a:rPr>
              <a:t>Institute:</a:t>
            </a:r>
            <a:r>
              <a:rPr lang="en-IN" sz="1800" b="1" dirty="0">
                <a:solidFill>
                  <a:schemeClr val="bg1"/>
                </a:solidFill>
                <a:latin typeface="Times New Roman" panose="02020603050405020304" charset="0"/>
                <a:cs typeface="Times New Roman" panose="02020603050405020304" charset="0"/>
              </a:rPr>
              <a:t> City engineering college </a:t>
            </a:r>
            <a:endParaRPr lang="en-US" sz="1800" b="1" dirty="0">
              <a:solidFill>
                <a:schemeClr val="bg1"/>
              </a:solidFill>
              <a:latin typeface="Times New Roman" panose="02020603050405020304" charset="0"/>
              <a:cs typeface="Times New Roman" panose="02020603050405020304" charset="0"/>
            </a:endParaRPr>
          </a:p>
          <a:p>
            <a:pPr algn="ctr"/>
            <a:r>
              <a:rPr lang="en-US" sz="1800" b="1" dirty="0">
                <a:solidFill>
                  <a:schemeClr val="bg1"/>
                </a:solidFill>
                <a:latin typeface="Times New Roman" panose="02020603050405020304" charset="0"/>
                <a:cs typeface="Times New Roman" panose="02020603050405020304" charset="0"/>
              </a:rPr>
              <a:t>Date: </a:t>
            </a:r>
            <a:r>
              <a:rPr lang="en-IN" sz="1800" b="1" dirty="0">
                <a:solidFill>
                  <a:schemeClr val="bg1"/>
                </a:solidFill>
                <a:latin typeface="Times New Roman" panose="02020603050405020304" charset="0"/>
                <a:cs typeface="Times New Roman" panose="02020603050405020304" charset="0"/>
              </a:rPr>
              <a:t>08/10/2025</a:t>
            </a:r>
            <a:endParaRPr lang="en-US" sz="1800" b="1"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1095" y="564515"/>
            <a:ext cx="9906000" cy="5226685"/>
          </a:xfrm>
        </p:spPr>
        <p:txBody>
          <a:bodyPr>
            <a:normAutofit lnSpcReduction="20000"/>
          </a:bodyPr>
          <a:p>
            <a:pPr algn="just"/>
            <a:r>
              <a:rPr lang="en-US" altLang="en-US" sz="1600">
                <a:solidFill>
                  <a:schemeClr val="bg1"/>
                </a:solidFill>
                <a:latin typeface="Times New Roman" panose="02020603050405020304" charset="0"/>
                <a:cs typeface="Times New Roman" panose="02020603050405020304" charset="0"/>
              </a:rPr>
              <a:t>This “write once, run anywhere” capability makes Java ideal for cross-platform development. Whether you're deploying on Windows, macOS, Linux, or even embedded systems, the same Java application can run seamlessly. It’s a major reason why Java is widely used in enterprise applications, mobile development (Android), and cloud-based systems.</a:t>
            </a:r>
            <a:endParaRPr lang="en-US" altLang="en-US" sz="160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US" sz="1800" b="1" u="sng">
                <a:solidFill>
                  <a:schemeClr val="bg1"/>
                </a:solidFill>
                <a:latin typeface="Times New Roman" panose="02020603050405020304" charset="0"/>
                <a:cs typeface="Times New Roman" panose="02020603050405020304" charset="0"/>
              </a:rPr>
              <a:t>Rich library support:</a:t>
            </a:r>
            <a:endParaRPr lang="en-US" altLang="en-US" sz="1800" b="1" u="sng">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Java offers rich library support, which is one of its greatest strengths and a key reason for its widespread adoption across industries. The Java Standard Library (also known as the Java API) provides a vast collection of pre-built classes and interfaces that simplify development and reduce the need to write boilerplate code.</a:t>
            </a:r>
            <a:endParaRPr lang="en-US" altLang="en-US" sz="160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Beyond the standard library, Java has a thriving ecosystem of third-party libraries and frameworks like Apache Commons, Google Guava, Jackson, Hibernate, and Spring, which further extend its capabilities for tasks such as JSON processing, ORM, dependency injection, and web development. This extensive library support enables developers to build robust, scalable, and maintainable applications efficiently.</a:t>
            </a:r>
            <a:endParaRPr lang="en-US" altLang="en-US" sz="160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US" sz="1800" b="1" u="sng">
                <a:solidFill>
                  <a:schemeClr val="bg1"/>
                </a:solidFill>
                <a:latin typeface="Times New Roman" panose="02020603050405020304" charset="0"/>
                <a:cs typeface="Times New Roman" panose="02020603050405020304" charset="0"/>
              </a:rPr>
              <a:t> Sample Code:</a:t>
            </a:r>
            <a:endParaRPr lang="en-US" altLang="en-US" sz="1800" b="1" u="sng">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System.out.println("Welcome to Full Stack Development!");</a:t>
            </a:r>
            <a:endParaRPr lang="en-US" altLang="en-US" sz="160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60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60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6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304800"/>
            <a:ext cx="9906000" cy="1032510"/>
          </a:xfrm>
        </p:spPr>
        <p:txBody>
          <a:bodyPr/>
          <a:p>
            <a:pPr algn="ctr"/>
            <a:r>
              <a:rPr lang="en-US" sz="2800" b="1">
                <a:solidFill>
                  <a:schemeClr val="bg1"/>
                </a:solidFill>
                <a:latin typeface="Times New Roman" panose="02020603050405020304" charset="0"/>
                <a:cs typeface="Times New Roman" panose="02020603050405020304" charset="0"/>
              </a:rPr>
              <a:t>HTML</a:t>
            </a:r>
            <a:endParaRPr lang="en-US" sz="2800" b="1">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1095" y="1125855"/>
            <a:ext cx="9906000" cy="4665345"/>
          </a:xfrm>
        </p:spPr>
        <p:txBody>
          <a:bodyPr/>
          <a:p>
            <a:pPr marL="0" indent="0" algn="just">
              <a:buNone/>
            </a:pPr>
            <a:r>
              <a:rPr lang="en-US" altLang="en-US" sz="1800" b="1">
                <a:solidFill>
                  <a:schemeClr val="bg1"/>
                </a:solidFill>
                <a:latin typeface="Times New Roman" panose="02020603050405020304" charset="0"/>
                <a:cs typeface="Times New Roman" panose="02020603050405020304" charset="0"/>
              </a:rPr>
              <a:t>Purpose: Provides web page structure</a:t>
            </a:r>
            <a:endParaRPr lang="en-US" altLang="en-US" sz="1800" b="1">
              <a:solidFill>
                <a:schemeClr val="bg1"/>
              </a:solidFill>
              <a:latin typeface="Times New Roman" panose="02020603050405020304" charset="0"/>
              <a:cs typeface="Times New Roman" panose="02020603050405020304" charset="0"/>
            </a:endParaRPr>
          </a:p>
          <a:p>
            <a:pPr marL="0" indent="0" algn="just">
              <a:buNone/>
            </a:pPr>
            <a:r>
              <a:rPr lang="en-US" altLang="en-US" sz="1800" b="1">
                <a:solidFill>
                  <a:schemeClr val="bg1"/>
                </a:solidFill>
                <a:latin typeface="Times New Roman" panose="02020603050405020304" charset="0"/>
                <a:cs typeface="Times New Roman" panose="02020603050405020304" charset="0"/>
              </a:rPr>
              <a:t>Example:</a:t>
            </a:r>
            <a:endParaRPr lang="en-US" altLang="en-US" sz="1800" b="1">
              <a:solidFill>
                <a:schemeClr val="bg1"/>
              </a:solidFill>
              <a:latin typeface="Times New Roman" panose="02020603050405020304" charset="0"/>
              <a:cs typeface="Times New Roman" panose="02020603050405020304" charset="0"/>
            </a:endParaRPr>
          </a:p>
          <a:p>
            <a:pPr marL="0" indent="0" algn="just">
              <a:buNone/>
            </a:pPr>
            <a:r>
              <a:rPr lang="en-US" altLang="en-US" sz="1600">
                <a:solidFill>
                  <a:schemeClr val="bg1"/>
                </a:solidFill>
                <a:latin typeface="Times New Roman" panose="02020603050405020304" charset="0"/>
                <a:cs typeface="Times New Roman" panose="02020603050405020304" charset="0"/>
              </a:rPr>
              <a:t>&lt;h2&gt;Login Form&lt;/h2&gt;</a:t>
            </a:r>
            <a:endParaRPr lang="en-US" altLang="en-US" sz="1600">
              <a:solidFill>
                <a:schemeClr val="bg1"/>
              </a:solidFill>
              <a:latin typeface="Times New Roman" panose="02020603050405020304" charset="0"/>
              <a:cs typeface="Times New Roman" panose="02020603050405020304" charset="0"/>
            </a:endParaRPr>
          </a:p>
          <a:p>
            <a:pPr marL="0" indent="0" algn="just">
              <a:buNone/>
            </a:pPr>
            <a:r>
              <a:rPr lang="en-US" altLang="en-US" sz="1600">
                <a:solidFill>
                  <a:schemeClr val="bg1"/>
                </a:solidFill>
                <a:latin typeface="Times New Roman" panose="02020603050405020304" charset="0"/>
                <a:cs typeface="Times New Roman" panose="02020603050405020304" charset="0"/>
              </a:rPr>
              <a:t>&lt;form&gt;</a:t>
            </a:r>
            <a:endParaRPr lang="en-US" altLang="en-US" sz="1600">
              <a:solidFill>
                <a:schemeClr val="bg1"/>
              </a:solidFill>
              <a:latin typeface="Times New Roman" panose="02020603050405020304" charset="0"/>
              <a:cs typeface="Times New Roman" panose="02020603050405020304" charset="0"/>
            </a:endParaRPr>
          </a:p>
          <a:p>
            <a:pPr marL="0" indent="0" algn="just">
              <a:buNone/>
            </a:pPr>
            <a:r>
              <a:rPr lang="en-US" altLang="en-US" sz="1600">
                <a:solidFill>
                  <a:schemeClr val="bg1"/>
                </a:solidFill>
                <a:latin typeface="Times New Roman" panose="02020603050405020304" charset="0"/>
                <a:cs typeface="Times New Roman" panose="02020603050405020304" charset="0"/>
              </a:rPr>
              <a:t>    &lt;input type="text" placeholder="Username"&gt;</a:t>
            </a:r>
            <a:endParaRPr lang="en-US" altLang="en-US" sz="1600">
              <a:solidFill>
                <a:schemeClr val="bg1"/>
              </a:solidFill>
              <a:latin typeface="Times New Roman" panose="02020603050405020304" charset="0"/>
              <a:cs typeface="Times New Roman" panose="02020603050405020304" charset="0"/>
            </a:endParaRPr>
          </a:p>
          <a:p>
            <a:pPr marL="0" indent="0" algn="just">
              <a:buNone/>
            </a:pPr>
            <a:r>
              <a:rPr lang="en-US" altLang="en-US" sz="1600">
                <a:solidFill>
                  <a:schemeClr val="bg1"/>
                </a:solidFill>
                <a:latin typeface="Times New Roman" panose="02020603050405020304" charset="0"/>
                <a:cs typeface="Times New Roman" panose="02020603050405020304" charset="0"/>
              </a:rPr>
              <a:t>    &lt;input type="password" placeholder="Password"&gt;</a:t>
            </a:r>
            <a:endParaRPr lang="en-US" altLang="en-US" sz="1600">
              <a:solidFill>
                <a:schemeClr val="bg1"/>
              </a:solidFill>
              <a:latin typeface="Times New Roman" panose="02020603050405020304" charset="0"/>
              <a:cs typeface="Times New Roman" panose="02020603050405020304" charset="0"/>
            </a:endParaRPr>
          </a:p>
          <a:p>
            <a:pPr marL="0" indent="0" algn="just">
              <a:buNone/>
            </a:pPr>
            <a:r>
              <a:rPr lang="en-US" altLang="en-US" sz="1600">
                <a:solidFill>
                  <a:schemeClr val="bg1"/>
                </a:solidFill>
                <a:latin typeface="Times New Roman" panose="02020603050405020304" charset="0"/>
                <a:cs typeface="Times New Roman" panose="02020603050405020304" charset="0"/>
              </a:rPr>
              <a:t>&lt;/form&gt;</a:t>
            </a:r>
            <a:endParaRPr lang="en-US" altLang="en-US" sz="1600">
              <a:solidFill>
                <a:schemeClr val="bg1"/>
              </a:solidFill>
              <a:latin typeface="Times New Roman" panose="02020603050405020304" charset="0"/>
              <a:cs typeface="Times New Roman" panose="02020603050405020304" charset="0"/>
            </a:endParaRPr>
          </a:p>
          <a:p>
            <a:pPr algn="just"/>
            <a:endParaRPr lang="en-US" altLang="en-US" sz="16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3000" y="381000"/>
            <a:ext cx="9906000" cy="1075690"/>
          </a:xfrm>
        </p:spPr>
        <p:txBody>
          <a:bodyPr/>
          <a:p>
            <a:pPr algn="ctr"/>
            <a:r>
              <a:rPr lang="en-US" sz="2800" b="1">
                <a:solidFill>
                  <a:schemeClr val="bg1"/>
                </a:solidFill>
                <a:latin typeface="Times New Roman" panose="02020603050405020304" charset="0"/>
                <a:cs typeface="Times New Roman" panose="02020603050405020304" charset="0"/>
              </a:rPr>
              <a:t>CSS</a:t>
            </a:r>
            <a:endParaRPr lang="en-US" sz="2800" b="1">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3317" y="1752917"/>
            <a:ext cx="9905999" cy="3541714"/>
          </a:xfrm>
        </p:spPr>
        <p:txBody>
          <a:bodyPr>
            <a:normAutofit lnSpcReduction="20000"/>
          </a:bodyPr>
          <a:p>
            <a:pPr marL="0" indent="0">
              <a:buNone/>
            </a:pPr>
            <a:r>
              <a:rPr lang="en-US" altLang="en-US" sz="1800" b="1">
                <a:solidFill>
                  <a:schemeClr val="bg1"/>
                </a:solidFill>
                <a:latin typeface="Times New Roman" panose="02020603050405020304" charset="0"/>
                <a:cs typeface="Times New Roman" panose="02020603050405020304" charset="0"/>
              </a:rPr>
              <a:t>Purpose: Adds styling and design to HTML pages</a:t>
            </a:r>
            <a:endParaRPr lang="en-US" altLang="en-US" sz="1800" b="1">
              <a:solidFill>
                <a:schemeClr val="bg1"/>
              </a:solidFill>
              <a:latin typeface="Times New Roman" panose="02020603050405020304" charset="0"/>
              <a:cs typeface="Times New Roman" panose="02020603050405020304" charset="0"/>
            </a:endParaRPr>
          </a:p>
          <a:p>
            <a:pPr marL="0" indent="0">
              <a:buNone/>
            </a:pPr>
            <a:r>
              <a:rPr lang="en-US" altLang="en-US" sz="1800" b="1">
                <a:solidFill>
                  <a:schemeClr val="bg1"/>
                </a:solidFill>
                <a:latin typeface="Times New Roman" panose="02020603050405020304" charset="0"/>
                <a:cs typeface="Times New Roman" panose="02020603050405020304" charset="0"/>
              </a:rPr>
              <a:t>Example:</a:t>
            </a:r>
            <a:endParaRPr lang="en-US" altLang="en-US" sz="1800" b="1">
              <a:solidFill>
                <a:schemeClr val="bg1"/>
              </a:solidFill>
              <a:latin typeface="Times New Roman" panose="02020603050405020304" charset="0"/>
              <a:cs typeface="Times New Roman" panose="02020603050405020304" charset="0"/>
            </a:endParaRPr>
          </a:p>
          <a:p>
            <a:pPr marL="0" indent="0">
              <a:buNone/>
            </a:pPr>
            <a:r>
              <a:rPr lang="en-US" altLang="en-US" sz="1600">
                <a:solidFill>
                  <a:schemeClr val="bg1"/>
                </a:solidFill>
                <a:latin typeface="Times New Roman" panose="02020603050405020304" charset="0"/>
                <a:cs typeface="Times New Roman" panose="02020603050405020304" charset="0"/>
              </a:rPr>
              <a:t>form {</a:t>
            </a:r>
            <a:endParaRPr lang="en-US" altLang="en-US" sz="1600">
              <a:solidFill>
                <a:schemeClr val="bg1"/>
              </a:solidFill>
              <a:latin typeface="Times New Roman" panose="02020603050405020304" charset="0"/>
              <a:cs typeface="Times New Roman" panose="02020603050405020304" charset="0"/>
            </a:endParaRPr>
          </a:p>
          <a:p>
            <a:pPr marL="0" indent="0">
              <a:buNone/>
            </a:pPr>
            <a:r>
              <a:rPr lang="en-US" altLang="en-US" sz="1600">
                <a:solidFill>
                  <a:schemeClr val="bg1"/>
                </a:solidFill>
                <a:latin typeface="Times New Roman" panose="02020603050405020304" charset="0"/>
                <a:cs typeface="Times New Roman" panose="02020603050405020304" charset="0"/>
              </a:rPr>
              <a:t>  border: 1px solid #ccc;</a:t>
            </a:r>
            <a:endParaRPr lang="en-US" altLang="en-US" sz="1600">
              <a:solidFill>
                <a:schemeClr val="bg1"/>
              </a:solidFill>
              <a:latin typeface="Times New Roman" panose="02020603050405020304" charset="0"/>
              <a:cs typeface="Times New Roman" panose="02020603050405020304" charset="0"/>
            </a:endParaRPr>
          </a:p>
          <a:p>
            <a:pPr marL="0" indent="0">
              <a:buNone/>
            </a:pPr>
            <a:r>
              <a:rPr lang="en-US" altLang="en-US" sz="1600">
                <a:solidFill>
                  <a:schemeClr val="bg1"/>
                </a:solidFill>
                <a:latin typeface="Times New Roman" panose="02020603050405020304" charset="0"/>
                <a:cs typeface="Times New Roman" panose="02020603050405020304" charset="0"/>
              </a:rPr>
              <a:t>  padding: 20px;</a:t>
            </a:r>
            <a:endParaRPr lang="en-US" altLang="en-US" sz="1600">
              <a:solidFill>
                <a:schemeClr val="bg1"/>
              </a:solidFill>
              <a:latin typeface="Times New Roman" panose="02020603050405020304" charset="0"/>
              <a:cs typeface="Times New Roman" panose="02020603050405020304" charset="0"/>
            </a:endParaRPr>
          </a:p>
          <a:p>
            <a:pPr marL="0" indent="0">
              <a:buNone/>
            </a:pPr>
            <a:r>
              <a:rPr lang="en-US" altLang="en-US" sz="1600">
                <a:solidFill>
                  <a:schemeClr val="bg1"/>
                </a:solidFill>
                <a:latin typeface="Times New Roman" panose="02020603050405020304" charset="0"/>
                <a:cs typeface="Times New Roman" panose="02020603050405020304" charset="0"/>
              </a:rPr>
              <a:t>  background: #f9f9f9;</a:t>
            </a:r>
            <a:endParaRPr lang="en-US" altLang="en-US" sz="1600">
              <a:solidFill>
                <a:schemeClr val="bg1"/>
              </a:solidFill>
              <a:latin typeface="Times New Roman" panose="02020603050405020304" charset="0"/>
              <a:cs typeface="Times New Roman" panose="02020603050405020304" charset="0"/>
            </a:endParaRPr>
          </a:p>
          <a:p>
            <a:pPr marL="0" indent="0">
              <a:buNone/>
            </a:pPr>
            <a:r>
              <a:rPr lang="en-US" altLang="en-US" sz="1600">
                <a:solidFill>
                  <a:schemeClr val="bg1"/>
                </a:solidFill>
                <a:latin typeface="Times New Roman" panose="02020603050405020304" charset="0"/>
                <a:cs typeface="Times New Roman" panose="02020603050405020304" charset="0"/>
              </a:rPr>
              <a:t>}</a:t>
            </a:r>
            <a:endParaRPr lang="en-US" altLang="en-US" sz="1600">
              <a:solidFill>
                <a:schemeClr val="bg1"/>
              </a:solidFill>
              <a:latin typeface="Times New Roman" panose="02020603050405020304" charset="0"/>
              <a:cs typeface="Times New Roman" panose="02020603050405020304" charset="0"/>
            </a:endParaRPr>
          </a:p>
          <a:p>
            <a:pPr marL="0" indent="0">
              <a:buNone/>
            </a:pPr>
            <a:r>
              <a:rPr lang="en-US" altLang="en-US" sz="1800" b="1">
                <a:solidFill>
                  <a:schemeClr val="bg1"/>
                </a:solidFill>
                <a:latin typeface="Times New Roman" panose="02020603050405020304" charset="0"/>
                <a:cs typeface="Times New Roman" panose="02020603050405020304" charset="0"/>
              </a:rPr>
              <a:t>Result:</a:t>
            </a:r>
            <a:r>
              <a:rPr lang="en-US" altLang="en-US" sz="1600">
                <a:solidFill>
                  <a:schemeClr val="bg1"/>
                </a:solidFill>
                <a:latin typeface="Times New Roman" panose="02020603050405020304" charset="0"/>
                <a:cs typeface="Times New Roman" panose="02020603050405020304" charset="0"/>
              </a:rPr>
              <a:t> Improves UI/UX</a:t>
            </a:r>
            <a:endParaRPr lang="en-US" altLang="en-US" sz="16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508000"/>
            <a:ext cx="9906000" cy="785495"/>
          </a:xfrm>
        </p:spPr>
        <p:txBody>
          <a:bodyPr/>
          <a:p>
            <a:pPr algn="ctr"/>
            <a:r>
              <a:rPr lang="en-US" sz="2800" b="1">
                <a:solidFill>
                  <a:schemeClr val="bg1"/>
                </a:solidFill>
                <a:latin typeface="Times New Roman" panose="02020603050405020304" charset="0"/>
                <a:cs typeface="Times New Roman" panose="02020603050405020304" charset="0"/>
              </a:rPr>
              <a:t>GITHUB</a:t>
            </a:r>
            <a:endParaRPr lang="en-US" sz="2800" b="1">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1095" y="1159510"/>
            <a:ext cx="9906000" cy="5022215"/>
          </a:xfrm>
        </p:spPr>
        <p:txBody>
          <a:bodyPr>
            <a:normAutofit fontScale="90000"/>
          </a:bodyPr>
          <a:p>
            <a:pPr marL="0" indent="0">
              <a:buNone/>
            </a:pPr>
            <a:r>
              <a:rPr lang="en-US" altLang="en-US" sz="2000" b="1">
                <a:solidFill>
                  <a:schemeClr val="bg1"/>
                </a:solidFill>
                <a:latin typeface="Times New Roman" panose="02020603050405020304" charset="0"/>
                <a:cs typeface="Times New Roman" panose="02020603050405020304" charset="0"/>
              </a:rPr>
              <a:t>Purpose: Version control &amp; collaboration</a:t>
            </a:r>
            <a:endParaRPr lang="en-US" altLang="en-US" sz="2000" b="1">
              <a:solidFill>
                <a:schemeClr val="bg1"/>
              </a:solidFill>
              <a:latin typeface="Times New Roman" panose="02020603050405020304" charset="0"/>
              <a:cs typeface="Times New Roman" panose="02020603050405020304" charset="0"/>
            </a:endParaRPr>
          </a:p>
          <a:p>
            <a:pPr marL="0" indent="0">
              <a:buNone/>
            </a:pPr>
            <a:r>
              <a:rPr lang="en-US" altLang="en-US" sz="2000" b="1">
                <a:solidFill>
                  <a:schemeClr val="bg1"/>
                </a:solidFill>
                <a:latin typeface="Times New Roman" panose="02020603050405020304" charset="0"/>
                <a:cs typeface="Times New Roman" panose="02020603050405020304" charset="0"/>
              </a:rPr>
              <a:t>Features:</a:t>
            </a:r>
            <a:endParaRPr lang="en-US" altLang="en-US" sz="2000" b="1">
              <a:solidFill>
                <a:schemeClr val="bg1"/>
              </a:solidFill>
              <a:latin typeface="Times New Roman" panose="02020603050405020304" charset="0"/>
              <a:cs typeface="Times New Roman" panose="02020603050405020304" charset="0"/>
            </a:endParaRPr>
          </a:p>
          <a:p>
            <a:pPr marL="0" indent="0" algn="just">
              <a:buNone/>
            </a:pPr>
            <a:r>
              <a:rPr lang="en-US" altLang="en-US" sz="1600">
                <a:solidFill>
                  <a:schemeClr val="bg1"/>
                </a:solidFill>
                <a:latin typeface="Times New Roman" panose="02020603050405020304" charset="0"/>
                <a:cs typeface="Times New Roman" panose="02020603050405020304" charset="0"/>
              </a:rPr>
              <a:t>GitHub is a collaborative platform built on Git that helps developers manage code, track changes, and work together efficiently. It offers features like repositories for storing projects, pull requests for code review, issue tracking for task management, and GitHub Actions for automating workflows. With built-in security tools, integration with popular services, and support for hosting static sites via GitHub Pages, it’s a one-stop solution for modern software development.</a:t>
            </a:r>
            <a:endParaRPr lang="en-US" altLang="en-US" sz="160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US" sz="2000" b="1" u="sng">
                <a:solidFill>
                  <a:schemeClr val="bg1"/>
                </a:solidFill>
                <a:latin typeface="Times New Roman" panose="02020603050405020304" charset="0"/>
                <a:cs typeface="Times New Roman" panose="02020603050405020304" charset="0"/>
              </a:rPr>
              <a:t>Manage source code versions</a:t>
            </a:r>
            <a:endParaRPr lang="en-US" altLang="en-US" sz="2000" b="1" u="sng">
              <a:solidFill>
                <a:schemeClr val="bg1"/>
              </a:solidFill>
              <a:latin typeface="Times New Roman" panose="02020603050405020304" charset="0"/>
              <a:cs typeface="Times New Roman" panose="02020603050405020304" charset="0"/>
            </a:endParaRPr>
          </a:p>
          <a:p>
            <a:pPr marL="0" indent="0" algn="just">
              <a:buNone/>
            </a:pPr>
            <a:r>
              <a:rPr lang="en-US" altLang="en-US" sz="1800">
                <a:solidFill>
                  <a:schemeClr val="bg1"/>
                </a:solidFill>
                <a:latin typeface="Times New Roman" panose="02020603050405020304" charset="0"/>
                <a:cs typeface="Times New Roman" panose="02020603050405020304" charset="0"/>
              </a:rPr>
              <a:t>Managing source code versions is a crucial aspect of software development, and tools like Git make this process efficient and reliable. With Git, developers can track every change made to the codebase, ensuring a complete history of modifications that can be reviewed or reverted if needed. It allows for branching and merging, enabling multiple developers to work on different features simultaneously without conflict. This promotes collaboration and reduces the risk of overwriting each other's work. Platforms like GitHub enhance this experience by providing a user-friendly interface for managing repositories, reviewing code through pull requests, and integrating with continuous integration tools. Together, Git and GitHub offer a powerful ecosystem for version control, making it easier to maintain code quality, collaborate across teams, and scale development projects effectively</a:t>
            </a:r>
            <a:endParaRPr lang="en-US" altLang="en-US" sz="1800">
              <a:solidFill>
                <a:schemeClr val="bg1"/>
              </a:solidFill>
              <a:latin typeface="Times New Roman" panose="02020603050405020304" charset="0"/>
              <a:cs typeface="Times New Roman" panose="02020603050405020304" charset="0"/>
            </a:endParaRPr>
          </a:p>
          <a:p>
            <a:pPr marL="0" indent="0" algn="just">
              <a:buNone/>
            </a:pPr>
            <a:endParaRPr lang="en-US" altLang="en-US" sz="1800" b="1" u="sng">
              <a:solidFill>
                <a:schemeClr val="bg1"/>
              </a:solidFill>
              <a:latin typeface="Times New Roman" panose="02020603050405020304" charset="0"/>
              <a:cs typeface="Times New Roman" panose="02020603050405020304" charset="0"/>
            </a:endParaRPr>
          </a:p>
          <a:p>
            <a:pPr marL="0" indent="0" algn="just">
              <a:buNone/>
            </a:pPr>
            <a:endParaRPr lang="en-US" altLang="en-US" sz="1600">
              <a:solidFill>
                <a:schemeClr val="bg1"/>
              </a:solidFill>
              <a:latin typeface="Times New Roman" panose="02020603050405020304" charset="0"/>
              <a:cs typeface="Times New Roman" panose="02020603050405020304" charset="0"/>
            </a:endParaRPr>
          </a:p>
          <a:p>
            <a:pPr marL="0" indent="0" algn="just">
              <a:buNone/>
            </a:pPr>
            <a:endParaRPr lang="en-US" altLang="en-US" sz="16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1095" y="130175"/>
            <a:ext cx="9906000" cy="6509385"/>
          </a:xfrm>
        </p:spPr>
        <p:txBody>
          <a:bodyPr>
            <a:normAutofit lnSpcReduction="20000"/>
          </a:bodyPr>
          <a:p>
            <a:pPr algn="just">
              <a:buFont typeface="Wingdings" panose="05000000000000000000" charset="0"/>
              <a:buChar char="Ø"/>
            </a:pPr>
            <a:r>
              <a:rPr lang="en-US" altLang="en-US" sz="1800" b="1" u="sng">
                <a:solidFill>
                  <a:schemeClr val="bg1"/>
                </a:solidFill>
                <a:latin typeface="Times New Roman" panose="02020603050405020304" charset="0"/>
                <a:cs typeface="Times New Roman" panose="02020603050405020304" charset="0"/>
              </a:rPr>
              <a:t>Branching and merging</a:t>
            </a:r>
            <a:endParaRPr lang="en-US" altLang="en-US" sz="1800" b="1" u="sng">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Branching and merging are fundamental concepts in version control systems like Git, enabling flexible and collaborative software development.</a:t>
            </a:r>
            <a:endParaRPr lang="en-US" altLang="en-US" sz="160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Branching allows developers to create a separate line of development from the main codebase (often called main or master). This is useful for working on new features, bug fixes, or experiments without affecting the stable version of the project. Each branch acts as an isolated workspace where changes can be made independently.</a:t>
            </a:r>
            <a:endParaRPr lang="en-US" altLang="en-US" sz="160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Merging is the process of integrating changes from one branch into another—typically from a feature branch back into the main branch. This combines the work done in parallel streams and ensures that updates are reflected in the central codebase. Git handles merging automatically in many cases, but if conflicting changes exist, developers must resolve them manually.</a:t>
            </a:r>
            <a:endParaRPr lang="en-US" altLang="en-US" sz="160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US" sz="1800" b="1" u="sng">
                <a:solidFill>
                  <a:schemeClr val="bg1"/>
                </a:solidFill>
                <a:latin typeface="Times New Roman" panose="02020603050405020304" charset="0"/>
                <a:cs typeface="Times New Roman" panose="02020603050405020304" charset="0"/>
              </a:rPr>
              <a:t>Integration with CI/CD pipelines</a:t>
            </a:r>
            <a:endParaRPr lang="en-US" altLang="en-US" sz="1800" b="1" u="sng">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Integration with CI/CD pipelines (Continuous Integration and Continuous Deployment) is a key feature in modern software development that automates the process of building, testing, and deploying code. When integrated with platforms like GitHub, GitLab, or Bitbucket, CI/CD tools such as Jenkins, GitHub Actions, CircleCI, or Travis CI monitor your repositories for changes. Every time code is pushed or a pull request is made, the pipeline automatically triggers a series of steps—starting with compiling the code, running unit and integration tests, and packaging the application. If everything passes, the pipeline can deploy the application to staging or production environments.</a:t>
            </a:r>
            <a:endParaRPr lang="en-US" altLang="en-US" sz="160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This automation ensures faster feedback, reduces manual errors, and maintains consistent quality across releases. It also supports rollback mechanisms, parallel testing, and environment-specific configurations. For full-stack developers, CI/CD integration means smoother collaboration, quicker iterations, and reliable delivery of both frontend and backend components.</a:t>
            </a:r>
            <a:endParaRPr lang="en-US" altLang="en-US" sz="160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600" b="1" u="sng">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600" b="1" u="sng">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600" b="1" u="sng">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095" y="381000"/>
            <a:ext cx="9906000" cy="980440"/>
          </a:xfrm>
        </p:spPr>
        <p:txBody>
          <a:bodyPr/>
          <a:p>
            <a:pPr algn="ctr"/>
            <a:r>
              <a:rPr lang="en-US" sz="2800" b="1">
                <a:solidFill>
                  <a:schemeClr val="bg1"/>
                </a:solidFill>
                <a:latin typeface="Times New Roman" panose="02020603050405020304" charset="0"/>
                <a:cs typeface="Times New Roman" panose="02020603050405020304" charset="0"/>
              </a:rPr>
              <a:t>MySQl</a:t>
            </a:r>
            <a:endParaRPr lang="en-US" sz="2800" b="1">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1095" y="1616710"/>
            <a:ext cx="9906000" cy="4460240"/>
          </a:xfrm>
        </p:spPr>
        <p:txBody>
          <a:bodyPr>
            <a:noAutofit/>
          </a:bodyPr>
          <a:p>
            <a:pPr marL="0" indent="0">
              <a:buNone/>
            </a:pPr>
            <a:r>
              <a:rPr lang="en-US" altLang="en-US" sz="1800" b="1">
                <a:solidFill>
                  <a:schemeClr val="bg1"/>
                </a:solidFill>
                <a:latin typeface="Times New Roman" panose="02020603050405020304" charset="0"/>
                <a:cs typeface="Times New Roman" panose="02020603050405020304" charset="0"/>
              </a:rPr>
              <a:t>Purpose: Backend database for storing data</a:t>
            </a:r>
            <a:endParaRPr lang="en-US" altLang="en-US" sz="1800" b="1">
              <a:solidFill>
                <a:schemeClr val="bg1"/>
              </a:solidFill>
              <a:latin typeface="Times New Roman" panose="02020603050405020304" charset="0"/>
              <a:cs typeface="Times New Roman" panose="02020603050405020304" charset="0"/>
            </a:endParaRPr>
          </a:p>
          <a:p>
            <a:pPr marL="0" indent="0">
              <a:buNone/>
            </a:pPr>
            <a:r>
              <a:rPr lang="en-US" altLang="en-US" sz="1800" b="1">
                <a:solidFill>
                  <a:schemeClr val="bg1"/>
                </a:solidFill>
                <a:latin typeface="Times New Roman" panose="02020603050405020304" charset="0"/>
                <a:cs typeface="Times New Roman" panose="02020603050405020304" charset="0"/>
              </a:rPr>
              <a:t>Example Query:</a:t>
            </a:r>
            <a:endParaRPr lang="en-US" altLang="en-US" sz="1800" b="1">
              <a:solidFill>
                <a:schemeClr val="bg1"/>
              </a:solidFill>
              <a:latin typeface="Times New Roman" panose="02020603050405020304" charset="0"/>
              <a:cs typeface="Times New Roman" panose="02020603050405020304" charset="0"/>
            </a:endParaRPr>
          </a:p>
          <a:p>
            <a:pPr marL="0" indent="0">
              <a:buNone/>
            </a:pPr>
            <a:r>
              <a:rPr lang="en-US" altLang="en-US" sz="1600">
                <a:solidFill>
                  <a:schemeClr val="bg1"/>
                </a:solidFill>
                <a:latin typeface="Times New Roman" panose="02020603050405020304" charset="0"/>
                <a:cs typeface="Times New Roman" panose="02020603050405020304" charset="0"/>
              </a:rPr>
              <a:t>CREATE TABLE users (</a:t>
            </a:r>
            <a:endParaRPr lang="en-US" altLang="en-US" sz="1600">
              <a:solidFill>
                <a:schemeClr val="bg1"/>
              </a:solidFill>
              <a:latin typeface="Times New Roman" panose="02020603050405020304" charset="0"/>
              <a:cs typeface="Times New Roman" panose="02020603050405020304" charset="0"/>
            </a:endParaRPr>
          </a:p>
          <a:p>
            <a:pPr marL="0" indent="0">
              <a:buNone/>
            </a:pPr>
            <a:r>
              <a:rPr lang="en-US" altLang="en-US" sz="1600">
                <a:solidFill>
                  <a:schemeClr val="bg1"/>
                </a:solidFill>
                <a:latin typeface="Times New Roman" panose="02020603050405020304" charset="0"/>
                <a:cs typeface="Times New Roman" panose="02020603050405020304" charset="0"/>
              </a:rPr>
              <a:t>  id INT AUTO_INCREMENT PRIMARY KEY,</a:t>
            </a:r>
            <a:endParaRPr lang="en-US" altLang="en-US" sz="1600">
              <a:solidFill>
                <a:schemeClr val="bg1"/>
              </a:solidFill>
              <a:latin typeface="Times New Roman" panose="02020603050405020304" charset="0"/>
              <a:cs typeface="Times New Roman" panose="02020603050405020304" charset="0"/>
            </a:endParaRPr>
          </a:p>
          <a:p>
            <a:pPr marL="0" indent="0">
              <a:buNone/>
            </a:pPr>
            <a:r>
              <a:rPr lang="en-US" altLang="en-US" sz="1600">
                <a:solidFill>
                  <a:schemeClr val="bg1"/>
                </a:solidFill>
                <a:latin typeface="Times New Roman" panose="02020603050405020304" charset="0"/>
                <a:cs typeface="Times New Roman" panose="02020603050405020304" charset="0"/>
              </a:rPr>
              <a:t>  username VARCHAR(50),</a:t>
            </a:r>
            <a:endParaRPr lang="en-US" altLang="en-US" sz="1600">
              <a:solidFill>
                <a:schemeClr val="bg1"/>
              </a:solidFill>
              <a:latin typeface="Times New Roman" panose="02020603050405020304" charset="0"/>
              <a:cs typeface="Times New Roman" panose="02020603050405020304" charset="0"/>
            </a:endParaRPr>
          </a:p>
          <a:p>
            <a:pPr marL="0" indent="0">
              <a:buNone/>
            </a:pPr>
            <a:r>
              <a:rPr lang="en-US" altLang="en-US" sz="1600">
                <a:solidFill>
                  <a:schemeClr val="bg1"/>
                </a:solidFill>
                <a:latin typeface="Times New Roman" panose="02020603050405020304" charset="0"/>
                <a:cs typeface="Times New Roman" panose="02020603050405020304" charset="0"/>
              </a:rPr>
              <a:t>  password VARCHAR(50)</a:t>
            </a:r>
            <a:endParaRPr lang="en-US" altLang="en-US" sz="1600">
              <a:solidFill>
                <a:schemeClr val="bg1"/>
              </a:solidFill>
              <a:latin typeface="Times New Roman" panose="02020603050405020304" charset="0"/>
              <a:cs typeface="Times New Roman" panose="02020603050405020304" charset="0"/>
            </a:endParaRPr>
          </a:p>
          <a:p>
            <a:pPr marL="0" indent="0">
              <a:buNone/>
            </a:pPr>
            <a:r>
              <a:rPr lang="en-US" altLang="en-US" sz="1600">
                <a:solidFill>
                  <a:schemeClr val="bg1"/>
                </a:solidFill>
                <a:latin typeface="Times New Roman" panose="02020603050405020304" charset="0"/>
                <a:cs typeface="Times New Roman" panose="02020603050405020304" charset="0"/>
              </a:rPr>
              <a:t>);</a:t>
            </a:r>
            <a:endParaRPr lang="en-US" altLang="en-US" sz="1600">
              <a:solidFill>
                <a:schemeClr val="bg1"/>
              </a:solidFill>
              <a:latin typeface="Times New Roman" panose="02020603050405020304" charset="0"/>
              <a:cs typeface="Times New Roman" panose="02020603050405020304" charset="0"/>
            </a:endParaRPr>
          </a:p>
          <a:p>
            <a:pPr marL="0" indent="0">
              <a:buNone/>
            </a:pPr>
            <a:r>
              <a:rPr lang="en-US" altLang="en-US" sz="1800" b="1">
                <a:solidFill>
                  <a:schemeClr val="bg1"/>
                </a:solidFill>
                <a:latin typeface="Times New Roman" panose="02020603050405020304" charset="0"/>
                <a:cs typeface="Times New Roman" panose="02020603050405020304" charset="0"/>
              </a:rPr>
              <a:t>Integration:</a:t>
            </a:r>
            <a:r>
              <a:rPr lang="en-US" altLang="en-US" sz="1600">
                <a:solidFill>
                  <a:schemeClr val="bg1"/>
                </a:solidFill>
                <a:latin typeface="Times New Roman" panose="02020603050405020304" charset="0"/>
                <a:cs typeface="Times New Roman" panose="02020603050405020304" charset="0"/>
              </a:rPr>
              <a:t> Java connects to MySQL using JDBC</a:t>
            </a:r>
            <a:endParaRPr lang="en-US" altLang="en-US" sz="16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568" y="457384"/>
            <a:ext cx="9905998" cy="973429"/>
          </a:xfrm>
        </p:spPr>
        <p:txBody>
          <a:bodyPr/>
          <a:lstStyle/>
          <a:p>
            <a:r>
              <a:rPr lang="en-US" sz="2800" b="1">
                <a:solidFill>
                  <a:schemeClr val="bg1"/>
                </a:solidFill>
                <a:latin typeface="Times New Roman" panose="02020603050405020304" charset="0"/>
                <a:cs typeface="Times New Roman" panose="02020603050405020304" charset="0"/>
              </a:rPr>
              <a:t>Agenda</a:t>
            </a:r>
            <a:endParaRPr lang="en-US" sz="2800" b="1">
              <a:solidFill>
                <a:schemeClr val="bg1"/>
              </a:solidFill>
              <a:latin typeface="Times New Roman" panose="02020603050405020304" charset="0"/>
              <a:cs typeface="Times New Roman" panose="02020603050405020304" charset="0"/>
            </a:endParaRPr>
          </a:p>
        </p:txBody>
      </p:sp>
      <p:sp>
        <p:nvSpPr>
          <p:cNvPr id="5" name="TextBox 4"/>
          <p:cNvSpPr txBox="1"/>
          <p:nvPr/>
        </p:nvSpPr>
        <p:spPr>
          <a:xfrm>
            <a:off x="1676363" y="1752758"/>
            <a:ext cx="7737025" cy="3476625"/>
          </a:xfrm>
          <a:prstGeom prst="rect">
            <a:avLst/>
          </a:prstGeom>
          <a:noFill/>
          <a:ln>
            <a:solidFill>
              <a:schemeClr val="bg1"/>
            </a:solidFill>
          </a:ln>
        </p:spPr>
        <p:txBody>
          <a:bodyPr wrap="square">
            <a:spAutoFit/>
          </a:bodyPr>
          <a:lstStyle/>
          <a:p>
            <a:r>
              <a:rPr lang="en-US" sz="2000" i="1" dirty="0">
                <a:latin typeface="Times New Roman" panose="02020603050405020304" charset="0"/>
                <a:cs typeface="Times New Roman" panose="02020603050405020304" charset="0"/>
              </a:rPr>
              <a:t>1. Introduction</a:t>
            </a:r>
            <a:endParaRPr lang="en-US" sz="2000" i="1" dirty="0">
              <a:latin typeface="Times New Roman" panose="02020603050405020304" charset="0"/>
              <a:cs typeface="Times New Roman" panose="02020603050405020304" charset="0"/>
            </a:endParaRPr>
          </a:p>
          <a:p>
            <a:r>
              <a:rPr lang="en-US" sz="2000" i="1" dirty="0">
                <a:latin typeface="Times New Roman" panose="02020603050405020304" charset="0"/>
                <a:cs typeface="Times New Roman" panose="02020603050405020304" charset="0"/>
              </a:rPr>
              <a:t>2. Postman</a:t>
            </a:r>
            <a:endParaRPr lang="en-US" sz="2000" i="1" dirty="0">
              <a:latin typeface="Times New Roman" panose="02020603050405020304" charset="0"/>
              <a:cs typeface="Times New Roman" panose="02020603050405020304" charset="0"/>
            </a:endParaRPr>
          </a:p>
          <a:p>
            <a:r>
              <a:rPr lang="en-US" sz="2000" i="1" dirty="0">
                <a:latin typeface="Times New Roman" panose="02020603050405020304" charset="0"/>
                <a:cs typeface="Times New Roman" panose="02020603050405020304" charset="0"/>
              </a:rPr>
              <a:t>3. Eclipse</a:t>
            </a:r>
            <a:endParaRPr lang="en-US" sz="2000" i="1" dirty="0">
              <a:latin typeface="Times New Roman" panose="02020603050405020304" charset="0"/>
              <a:cs typeface="Times New Roman" panose="02020603050405020304" charset="0"/>
            </a:endParaRPr>
          </a:p>
          <a:p>
            <a:r>
              <a:rPr lang="en-US" sz="2000" i="1" dirty="0">
                <a:latin typeface="Times New Roman" panose="02020603050405020304" charset="0"/>
                <a:cs typeface="Times New Roman" panose="02020603050405020304" charset="0"/>
              </a:rPr>
              <a:t>4. Java</a:t>
            </a:r>
            <a:endParaRPr lang="en-US" sz="2000" i="1" dirty="0">
              <a:latin typeface="Times New Roman" panose="02020603050405020304" charset="0"/>
              <a:cs typeface="Times New Roman" panose="02020603050405020304" charset="0"/>
            </a:endParaRPr>
          </a:p>
          <a:p>
            <a:r>
              <a:rPr lang="en-US" sz="2000" i="1" dirty="0">
                <a:latin typeface="Times New Roman" panose="02020603050405020304" charset="0"/>
                <a:cs typeface="Times New Roman" panose="02020603050405020304" charset="0"/>
              </a:rPr>
              <a:t>5. HTML</a:t>
            </a:r>
            <a:endParaRPr lang="en-US" sz="2000" i="1" dirty="0">
              <a:latin typeface="Times New Roman" panose="02020603050405020304" charset="0"/>
              <a:cs typeface="Times New Roman" panose="02020603050405020304" charset="0"/>
            </a:endParaRPr>
          </a:p>
          <a:p>
            <a:r>
              <a:rPr lang="en-US" sz="2000" i="1" dirty="0">
                <a:latin typeface="Times New Roman" panose="02020603050405020304" charset="0"/>
                <a:cs typeface="Times New Roman" panose="02020603050405020304" charset="0"/>
              </a:rPr>
              <a:t>6. CSS</a:t>
            </a:r>
            <a:endParaRPr lang="en-US" sz="2000" i="1" dirty="0">
              <a:latin typeface="Times New Roman" panose="02020603050405020304" charset="0"/>
              <a:cs typeface="Times New Roman" panose="02020603050405020304" charset="0"/>
            </a:endParaRPr>
          </a:p>
          <a:p>
            <a:r>
              <a:rPr lang="en-US" sz="2000" i="1" dirty="0">
                <a:latin typeface="Times New Roman" panose="02020603050405020304" charset="0"/>
                <a:cs typeface="Times New Roman" panose="02020603050405020304" charset="0"/>
              </a:rPr>
              <a:t>7. GitHub</a:t>
            </a:r>
            <a:endParaRPr lang="en-US" sz="2000" i="1" dirty="0">
              <a:latin typeface="Times New Roman" panose="02020603050405020304" charset="0"/>
              <a:cs typeface="Times New Roman" panose="02020603050405020304" charset="0"/>
            </a:endParaRPr>
          </a:p>
          <a:p>
            <a:r>
              <a:rPr lang="en-US" sz="2000" i="1" dirty="0">
                <a:latin typeface="Times New Roman" panose="02020603050405020304" charset="0"/>
                <a:cs typeface="Times New Roman" panose="02020603050405020304" charset="0"/>
              </a:rPr>
              <a:t>8. MySQL</a:t>
            </a:r>
            <a:endParaRPr lang="en-US" sz="2000" i="1" dirty="0">
              <a:latin typeface="Times New Roman" panose="02020603050405020304" charset="0"/>
              <a:cs typeface="Times New Roman" panose="02020603050405020304" charset="0"/>
            </a:endParaRPr>
          </a:p>
          <a:p>
            <a:r>
              <a:rPr lang="en-US" sz="2000" i="1" dirty="0">
                <a:latin typeface="Times New Roman" panose="02020603050405020304" charset="0"/>
                <a:cs typeface="Times New Roman" panose="02020603050405020304" charset="0"/>
              </a:rPr>
              <a:t>9. Project Explanation</a:t>
            </a:r>
            <a:endParaRPr lang="en-US" sz="2000" i="1" dirty="0">
              <a:latin typeface="Times New Roman" panose="02020603050405020304" charset="0"/>
              <a:cs typeface="Times New Roman" panose="02020603050405020304" charset="0"/>
            </a:endParaRPr>
          </a:p>
          <a:p>
            <a:r>
              <a:rPr lang="en-US" sz="2000" i="1" dirty="0">
                <a:latin typeface="Times New Roman" panose="02020603050405020304" charset="0"/>
                <a:cs typeface="Times New Roman" panose="02020603050405020304" charset="0"/>
              </a:rPr>
              <a:t>10. Summary</a:t>
            </a:r>
            <a:endParaRPr lang="en-US" sz="2000" i="1" dirty="0">
              <a:latin typeface="Times New Roman" panose="02020603050405020304" charset="0"/>
              <a:cs typeface="Times New Roman" panose="02020603050405020304" charset="0"/>
            </a:endParaRPr>
          </a:p>
          <a:p>
            <a:r>
              <a:rPr lang="en-US" sz="2000" i="1" dirty="0">
                <a:latin typeface="Times New Roman" panose="02020603050405020304" charset="0"/>
                <a:cs typeface="Times New Roman" panose="02020603050405020304" charset="0"/>
              </a:rPr>
              <a:t>11. Q&amp;A</a:t>
            </a:r>
            <a:endParaRPr lang="en-US" sz="2000" i="1"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50" y="261620"/>
            <a:ext cx="9906000" cy="763270"/>
          </a:xfrm>
        </p:spPr>
        <p:txBody>
          <a:bodyPr/>
          <a:lstStyle/>
          <a:p>
            <a:pPr algn="ctr"/>
            <a:r>
              <a:rPr lang="en-US" sz="2800" b="1">
                <a:solidFill>
                  <a:schemeClr val="bg1"/>
                </a:solidFill>
                <a:latin typeface="Times New Roman" panose="02020603050405020304" charset="0"/>
                <a:cs typeface="Times New Roman" panose="02020603050405020304" charset="0"/>
              </a:rPr>
              <a:t>Introduction</a:t>
            </a:r>
            <a:endParaRPr lang="en-US" sz="2800" b="1">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1095" y="1025525"/>
            <a:ext cx="9906000" cy="5464175"/>
          </a:xfrm>
        </p:spPr>
        <p:txBody>
          <a:bodyPr>
            <a:normAutofit lnSpcReduction="20000"/>
          </a:bodyPr>
          <a:lstStyle/>
          <a:p>
            <a:pPr algn="just">
              <a:buFont typeface="Wingdings" panose="05000000000000000000" charset="0"/>
              <a:buChar char="Ø"/>
            </a:pPr>
            <a:r>
              <a:rPr lang="en-US" altLang="en-US" sz="1800" b="1" u="sng" dirty="0">
                <a:solidFill>
                  <a:schemeClr val="bg1"/>
                </a:solidFill>
                <a:latin typeface="Times New Roman" panose="02020603050405020304" charset="0"/>
                <a:cs typeface="Times New Roman" panose="02020603050405020304" charset="0"/>
              </a:rPr>
              <a:t>Overview of full-stack development</a:t>
            </a:r>
            <a:endParaRPr lang="en-US" altLang="en-US" sz="1800" b="1" u="sng" dirty="0">
              <a:solidFill>
                <a:schemeClr val="bg1"/>
              </a:solidFill>
              <a:latin typeface="Times New Roman" panose="02020603050405020304" charset="0"/>
              <a:cs typeface="Times New Roman" panose="02020603050405020304" charset="0"/>
            </a:endParaRPr>
          </a:p>
          <a:p>
            <a:pPr marL="0" indent="0" algn="just">
              <a:buNone/>
            </a:pPr>
            <a:r>
              <a:rPr lang="zh-CN" altLang="en-US" sz="1800" b="1" dirty="0">
                <a:solidFill>
                  <a:schemeClr val="bg1"/>
                </a:solidFill>
                <a:latin typeface="Times New Roman" panose="02020603050405020304" charset="0"/>
                <a:cs typeface="Times New Roman" panose="02020603050405020304" charset="0"/>
              </a:rPr>
              <a:t>🌐</a:t>
            </a:r>
            <a:r>
              <a:rPr lang="en-US" altLang="en-US" sz="1800" b="1" dirty="0">
                <a:solidFill>
                  <a:schemeClr val="bg1"/>
                </a:solidFill>
                <a:latin typeface="Times New Roman" panose="02020603050405020304" charset="0"/>
                <a:cs typeface="Times New Roman" panose="02020603050405020304" charset="0"/>
              </a:rPr>
              <a:t> What Is Full-Stack Development?</a:t>
            </a:r>
            <a:endParaRPr lang="en-US" altLang="en-US" sz="1800" b="1" dirty="0">
              <a:solidFill>
                <a:schemeClr val="bg1"/>
              </a:solidFill>
              <a:latin typeface="Times New Roman" panose="02020603050405020304" charset="0"/>
              <a:cs typeface="Times New Roman" panose="02020603050405020304" charset="0"/>
            </a:endParaRPr>
          </a:p>
          <a:p>
            <a:pPr marL="0" indent="0" algn="just">
              <a:buNone/>
            </a:pPr>
            <a:r>
              <a:rPr lang="en-US" altLang="en-US" sz="1600" dirty="0">
                <a:solidFill>
                  <a:schemeClr val="bg1"/>
                </a:solidFill>
                <a:latin typeface="Times New Roman" panose="02020603050405020304" charset="0"/>
                <a:cs typeface="Times New Roman" panose="02020603050405020304" charset="0"/>
              </a:rPr>
              <a:t>Full-stack development refers to the practice of building both the front-end (client-side) and back-end (server-side) of a web application. A full-stack developer is skilled in all layers of the tech stack—from designing user interfaces to managing databases and server logic.</a:t>
            </a:r>
            <a:endParaRPr lang="en-US" altLang="en-US" sz="1600" dirty="0">
              <a:solidFill>
                <a:schemeClr val="bg1"/>
              </a:solidFill>
              <a:latin typeface="Times New Roman" panose="02020603050405020304" charset="0"/>
              <a:cs typeface="Times New Roman" panose="02020603050405020304" charset="0"/>
            </a:endParaRPr>
          </a:p>
          <a:p>
            <a:pPr marL="0" indent="0" algn="just">
              <a:buNone/>
            </a:pPr>
            <a:endParaRPr lang="en-US" altLang="en-US" sz="1600" dirty="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US" sz="1800" b="1" u="sng" dirty="0">
                <a:solidFill>
                  <a:schemeClr val="bg1"/>
                </a:solidFill>
                <a:latin typeface="Times New Roman" panose="02020603050405020304" charset="0"/>
                <a:cs typeface="Times New Roman" panose="02020603050405020304" charset="0"/>
              </a:rPr>
              <a:t>Why each tool is essential</a:t>
            </a:r>
            <a:endParaRPr lang="en-US" altLang="en-US" sz="1800" b="1" u="sng" dirty="0">
              <a:solidFill>
                <a:schemeClr val="bg1"/>
              </a:solidFill>
              <a:latin typeface="Times New Roman" panose="02020603050405020304" charset="0"/>
              <a:cs typeface="Times New Roman" panose="02020603050405020304" charset="0"/>
            </a:endParaRPr>
          </a:p>
          <a:p>
            <a:pPr algn="just"/>
            <a:r>
              <a:rPr lang="en-GB" sz="1600" b="1" dirty="0">
                <a:solidFill>
                  <a:schemeClr val="bg1"/>
                </a:solidFill>
                <a:latin typeface="Times New Roman" panose="02020603050405020304" charset="0"/>
                <a:cs typeface="Times New Roman" panose="02020603050405020304" charset="0"/>
              </a:rPr>
              <a:t>Essential Tools in Full-Stack Development</a:t>
            </a:r>
            <a:r>
              <a:rPr lang="en-IN" sz="1600" b="1" dirty="0">
                <a:solidFill>
                  <a:schemeClr val="bg1"/>
                </a:solidFill>
                <a:latin typeface="Times New Roman" panose="02020603050405020304" charset="0"/>
                <a:cs typeface="Times New Roman" panose="02020603050405020304" charset="0"/>
              </a:rPr>
              <a:t>: </a:t>
            </a:r>
            <a:r>
              <a:rPr lang="en-GB" sz="1600" dirty="0">
                <a:solidFill>
                  <a:schemeClr val="bg1"/>
                </a:solidFill>
                <a:latin typeface="Times New Roman" panose="02020603050405020304" charset="0"/>
                <a:cs typeface="Times New Roman" panose="02020603050405020304" charset="0"/>
              </a:rPr>
              <a:t>Full-stack development uses tools for both front-end and back-end. </a:t>
            </a:r>
            <a:r>
              <a:rPr lang="en-GB" sz="1600" b="1" dirty="0">
                <a:solidFill>
                  <a:schemeClr val="bg1"/>
                </a:solidFill>
                <a:latin typeface="Times New Roman" panose="02020603050405020304" charset="0"/>
                <a:cs typeface="Times New Roman" panose="02020603050405020304" charset="0"/>
              </a:rPr>
              <a:t>HTML and CSS</a:t>
            </a:r>
            <a:r>
              <a:rPr lang="en-GB" sz="1600" dirty="0">
                <a:solidFill>
                  <a:schemeClr val="bg1"/>
                </a:solidFill>
                <a:latin typeface="Times New Roman" panose="02020603050405020304" charset="0"/>
                <a:cs typeface="Times New Roman" panose="02020603050405020304" charset="0"/>
              </a:rPr>
              <a:t> structure and style pages, </a:t>
            </a:r>
            <a:r>
              <a:rPr lang="en-GB" sz="1600" b="1" dirty="0">
                <a:solidFill>
                  <a:schemeClr val="bg1"/>
                </a:solidFill>
                <a:latin typeface="Times New Roman" panose="02020603050405020304" charset="0"/>
                <a:cs typeface="Times New Roman" panose="02020603050405020304" charset="0"/>
              </a:rPr>
              <a:t>JavaScript and frameworks</a:t>
            </a:r>
            <a:r>
              <a:rPr lang="en-GB" sz="1600" dirty="0">
                <a:solidFill>
                  <a:schemeClr val="bg1"/>
                </a:solidFill>
                <a:latin typeface="Times New Roman" panose="02020603050405020304" charset="0"/>
                <a:cs typeface="Times New Roman" panose="02020603050405020304" charset="0"/>
              </a:rPr>
              <a:t> make interfaces interactive, while </a:t>
            </a:r>
            <a:r>
              <a:rPr lang="en-GB" sz="1600" b="1" dirty="0">
                <a:solidFill>
                  <a:schemeClr val="bg1"/>
                </a:solidFill>
                <a:latin typeface="Times New Roman" panose="02020603050405020304" charset="0"/>
                <a:cs typeface="Times New Roman" panose="02020603050405020304" charset="0"/>
              </a:rPr>
              <a:t>back-end technologies and databases</a:t>
            </a:r>
            <a:r>
              <a:rPr lang="en-GB" sz="1600" dirty="0">
                <a:solidFill>
                  <a:schemeClr val="bg1"/>
                </a:solidFill>
                <a:latin typeface="Times New Roman" panose="02020603050405020304" charset="0"/>
                <a:cs typeface="Times New Roman" panose="02020603050405020304" charset="0"/>
              </a:rPr>
              <a:t> manage server logic and data. </a:t>
            </a:r>
            <a:r>
              <a:rPr lang="en-GB" sz="1600" b="1" dirty="0">
                <a:solidFill>
                  <a:schemeClr val="bg1"/>
                </a:solidFill>
                <a:latin typeface="Times New Roman" panose="02020603050405020304" charset="0"/>
                <a:cs typeface="Times New Roman" panose="02020603050405020304" charset="0"/>
              </a:rPr>
              <a:t>Postman</a:t>
            </a:r>
            <a:r>
              <a:rPr lang="en-GB" sz="1600" dirty="0">
                <a:solidFill>
                  <a:schemeClr val="bg1"/>
                </a:solidFill>
                <a:latin typeface="Times New Roman" panose="02020603050405020304" charset="0"/>
                <a:cs typeface="Times New Roman" panose="02020603050405020304" charset="0"/>
              </a:rPr>
              <a:t> tests APIs, </a:t>
            </a:r>
            <a:r>
              <a:rPr lang="en-GB" sz="1600" b="1" dirty="0">
                <a:solidFill>
                  <a:schemeClr val="bg1"/>
                </a:solidFill>
                <a:latin typeface="Times New Roman" panose="02020603050405020304" charset="0"/>
                <a:cs typeface="Times New Roman" panose="02020603050405020304" charset="0"/>
              </a:rPr>
              <a:t>Git/GitHub</a:t>
            </a:r>
            <a:r>
              <a:rPr lang="en-GB" sz="1600" dirty="0">
                <a:solidFill>
                  <a:schemeClr val="bg1"/>
                </a:solidFill>
                <a:latin typeface="Times New Roman" panose="02020603050405020304" charset="0"/>
                <a:cs typeface="Times New Roman" panose="02020603050405020304" charset="0"/>
              </a:rPr>
              <a:t> handle version control, and </a:t>
            </a:r>
            <a:r>
              <a:rPr lang="en-GB" sz="1600" b="1" dirty="0">
                <a:solidFill>
                  <a:schemeClr val="bg1"/>
                </a:solidFill>
                <a:latin typeface="Times New Roman" panose="02020603050405020304" charset="0"/>
                <a:cs typeface="Times New Roman" panose="02020603050405020304" charset="0"/>
              </a:rPr>
              <a:t>IDEs</a:t>
            </a:r>
            <a:r>
              <a:rPr lang="en-GB" sz="1600" dirty="0">
                <a:solidFill>
                  <a:schemeClr val="bg1"/>
                </a:solidFill>
                <a:latin typeface="Times New Roman" panose="02020603050405020304" charset="0"/>
                <a:cs typeface="Times New Roman" panose="02020603050405020304" charset="0"/>
              </a:rPr>
              <a:t> aid coding and debugging. </a:t>
            </a:r>
            <a:r>
              <a:rPr lang="en-GB" sz="1600" b="1" dirty="0">
                <a:solidFill>
                  <a:schemeClr val="bg1"/>
                </a:solidFill>
                <a:latin typeface="Times New Roman" panose="02020603050405020304" charset="0"/>
                <a:cs typeface="Times New Roman" panose="02020603050405020304" charset="0"/>
              </a:rPr>
              <a:t>Deployment and DevOps tools</a:t>
            </a:r>
            <a:r>
              <a:rPr lang="en-GB" sz="1600" dirty="0">
                <a:solidFill>
                  <a:schemeClr val="bg1"/>
                </a:solidFill>
                <a:latin typeface="Times New Roman" panose="02020603050405020304" charset="0"/>
                <a:cs typeface="Times New Roman" panose="02020603050405020304" charset="0"/>
              </a:rPr>
              <a:t> ensure scalable, reliable applications. Together, these tools enable building, testing, and deploying complete web applications.</a:t>
            </a:r>
            <a:endParaRPr lang="en-GB" sz="1600" dirty="0">
              <a:solidFill>
                <a:schemeClr val="bg1"/>
              </a:solidFill>
              <a:latin typeface="Times New Roman" panose="02020603050405020304" charset="0"/>
              <a:cs typeface="Times New Roman" panose="02020603050405020304" charset="0"/>
            </a:endParaRPr>
          </a:p>
          <a:p>
            <a:pPr marL="0" indent="0" algn="just">
              <a:buNone/>
            </a:pPr>
            <a:endParaRPr lang="en-GB" sz="1600" dirty="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US" sz="1800" b="1" u="sng" dirty="0">
                <a:solidFill>
                  <a:schemeClr val="bg1"/>
                </a:solidFill>
                <a:latin typeface="Times New Roman" panose="02020603050405020304" charset="0"/>
                <a:cs typeface="Times New Roman" panose="02020603050405020304" charset="0"/>
              </a:rPr>
              <a:t>Tech stack covered in this session</a:t>
            </a:r>
            <a:endParaRPr lang="en-US" altLang="en-US" sz="1800" b="1" u="sng" dirty="0">
              <a:solidFill>
                <a:schemeClr val="bg1"/>
              </a:solidFill>
              <a:latin typeface="Times New Roman" panose="02020603050405020304" charset="0"/>
              <a:cs typeface="Times New Roman" panose="02020603050405020304" charset="0"/>
            </a:endParaRPr>
          </a:p>
          <a:p>
            <a:pPr algn="just"/>
            <a:r>
              <a:rPr lang="en-US" altLang="en-US" sz="1600" dirty="0">
                <a:solidFill>
                  <a:schemeClr val="bg1"/>
                </a:solidFill>
                <a:latin typeface="Times New Roman" panose="02020603050405020304" charset="0"/>
                <a:cs typeface="Times New Roman" panose="02020603050405020304" charset="0"/>
              </a:rPr>
              <a:t>A full stack development tech stack includes both front-end and back-end technologies, along with databases, APIs, and deployment tools.</a:t>
            </a:r>
            <a:endParaRPr lang="en-US" altLang="en-US" sz="1600" dirty="0">
              <a:solidFill>
                <a:schemeClr val="bg1"/>
              </a:solidFill>
              <a:latin typeface="Times New Roman" panose="02020603050405020304" charset="0"/>
              <a:cs typeface="Times New Roman" panose="02020603050405020304" charset="0"/>
            </a:endParaRPr>
          </a:p>
          <a:p>
            <a:pPr algn="just"/>
            <a:endParaRPr lang="en-US" altLang="en-US" sz="1600" dirty="0">
              <a:solidFill>
                <a:schemeClr val="bg1"/>
              </a:solidFill>
              <a:latin typeface="Times New Roman" panose="02020603050405020304" charset="0"/>
              <a:cs typeface="Times New Roman" panose="02020603050405020304" charset="0"/>
            </a:endParaRPr>
          </a:p>
          <a:p>
            <a:pPr algn="just"/>
            <a:endParaRPr lang="en-GB" sz="16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1095" y="424815"/>
            <a:ext cx="9906000" cy="5590540"/>
          </a:xfrm>
        </p:spPr>
        <p:txBody>
          <a:bodyPr>
            <a:normAutofit fontScale="40000"/>
          </a:bodyPr>
          <a:p>
            <a:pPr marL="0" indent="0" algn="just">
              <a:buNone/>
            </a:pPr>
            <a:r>
              <a:rPr lang="en-US" altLang="en-US" sz="4500" b="1" dirty="0">
                <a:solidFill>
                  <a:schemeClr val="bg1"/>
                </a:solidFill>
                <a:latin typeface="Times New Roman" panose="02020603050405020304" charset="0"/>
                <a:cs typeface="Times New Roman" panose="02020603050405020304" charset="0"/>
                <a:sym typeface="+mn-ea"/>
              </a:rPr>
              <a:t>Front-End (Client-Side)</a:t>
            </a:r>
            <a:endParaRPr lang="en-US" altLang="en-US" sz="4500" b="1" dirty="0">
              <a:solidFill>
                <a:schemeClr val="bg1"/>
              </a:solidFill>
              <a:latin typeface="Times New Roman" panose="02020603050405020304" charset="0"/>
              <a:cs typeface="Times New Roman" panose="02020603050405020304" charset="0"/>
            </a:endParaRPr>
          </a:p>
          <a:p>
            <a:pPr marL="0" indent="0" algn="just">
              <a:buNone/>
            </a:pPr>
            <a:r>
              <a:rPr lang="en-US" altLang="en-US" sz="4000" dirty="0">
                <a:solidFill>
                  <a:schemeClr val="bg1"/>
                </a:solidFill>
                <a:latin typeface="Times New Roman" panose="02020603050405020304" charset="0"/>
                <a:cs typeface="Times New Roman" panose="02020603050405020304" charset="0"/>
                <a:sym typeface="+mn-ea"/>
              </a:rPr>
              <a:t>These technologies handle what users see and interact with:</a:t>
            </a:r>
            <a:endParaRPr lang="en-US" altLang="en-US" sz="4000" dirty="0">
              <a:solidFill>
                <a:schemeClr val="bg1"/>
              </a:solidFill>
              <a:latin typeface="Times New Roman" panose="02020603050405020304" charset="0"/>
              <a:cs typeface="Times New Roman" panose="02020603050405020304" charset="0"/>
            </a:endParaRPr>
          </a:p>
          <a:p>
            <a:pPr algn="just"/>
            <a:r>
              <a:rPr lang="en-US" altLang="en-US" sz="4000" dirty="0">
                <a:solidFill>
                  <a:schemeClr val="bg1"/>
                </a:solidFill>
                <a:latin typeface="Times New Roman" panose="02020603050405020304" charset="0"/>
                <a:cs typeface="Times New Roman" panose="02020603050405020304" charset="0"/>
                <a:sym typeface="+mn-ea"/>
              </a:rPr>
              <a:t>- HTML: Structure of web pages</a:t>
            </a:r>
            <a:endParaRPr lang="en-US" altLang="en-US" sz="4000" dirty="0">
              <a:solidFill>
                <a:schemeClr val="bg1"/>
              </a:solidFill>
              <a:latin typeface="Times New Roman" panose="02020603050405020304" charset="0"/>
              <a:cs typeface="Times New Roman" panose="02020603050405020304" charset="0"/>
            </a:endParaRPr>
          </a:p>
          <a:p>
            <a:pPr algn="just"/>
            <a:r>
              <a:rPr lang="en-US" altLang="en-US" sz="4000" dirty="0">
                <a:solidFill>
                  <a:schemeClr val="bg1"/>
                </a:solidFill>
                <a:latin typeface="Times New Roman" panose="02020603050405020304" charset="0"/>
                <a:cs typeface="Times New Roman" panose="02020603050405020304" charset="0"/>
                <a:sym typeface="+mn-ea"/>
              </a:rPr>
              <a:t>- CSS: Styling and layout</a:t>
            </a:r>
            <a:endParaRPr lang="en-US" altLang="en-US" sz="4000" dirty="0">
              <a:solidFill>
                <a:schemeClr val="bg1"/>
              </a:solidFill>
              <a:latin typeface="Times New Roman" panose="02020603050405020304" charset="0"/>
              <a:cs typeface="Times New Roman" panose="02020603050405020304" charset="0"/>
            </a:endParaRPr>
          </a:p>
          <a:p>
            <a:pPr algn="just"/>
            <a:r>
              <a:rPr lang="en-US" altLang="en-US" sz="4000" dirty="0">
                <a:solidFill>
                  <a:schemeClr val="bg1"/>
                </a:solidFill>
                <a:latin typeface="Times New Roman" panose="02020603050405020304" charset="0"/>
                <a:cs typeface="Times New Roman" panose="02020603050405020304" charset="0"/>
                <a:sym typeface="+mn-ea"/>
              </a:rPr>
              <a:t>- JavaScript: Interactivity and dynamic behavior</a:t>
            </a:r>
            <a:endParaRPr lang="en-US" altLang="en-US" sz="4000" b="1">
              <a:solidFill>
                <a:schemeClr val="bg1"/>
              </a:solidFill>
              <a:latin typeface="Times New Roman" panose="02020603050405020304" charset="0"/>
              <a:cs typeface="Times New Roman" panose="02020603050405020304" charset="0"/>
            </a:endParaRPr>
          </a:p>
          <a:p>
            <a:pPr marL="0" indent="0">
              <a:buNone/>
            </a:pPr>
            <a:r>
              <a:rPr lang="en-US" altLang="en-US" sz="4500" b="1">
                <a:solidFill>
                  <a:schemeClr val="bg1"/>
                </a:solidFill>
                <a:latin typeface="Times New Roman" panose="02020603050405020304" charset="0"/>
                <a:cs typeface="Times New Roman" panose="02020603050405020304" charset="0"/>
              </a:rPr>
              <a:t>Back-End (Server-Side)</a:t>
            </a:r>
            <a:endParaRPr lang="en-US" altLang="en-US" sz="4500" b="1">
              <a:solidFill>
                <a:schemeClr val="bg1"/>
              </a:solidFill>
              <a:latin typeface="Times New Roman" panose="02020603050405020304" charset="0"/>
              <a:cs typeface="Times New Roman" panose="02020603050405020304" charset="0"/>
            </a:endParaRPr>
          </a:p>
          <a:p>
            <a:pPr marL="0" indent="0">
              <a:buNone/>
            </a:pPr>
            <a:r>
              <a:rPr lang="en-US" altLang="en-US" sz="4000">
                <a:solidFill>
                  <a:schemeClr val="bg1"/>
                </a:solidFill>
                <a:latin typeface="Times New Roman" panose="02020603050405020304" charset="0"/>
                <a:cs typeface="Times New Roman" panose="02020603050405020304" charset="0"/>
              </a:rPr>
              <a:t>These manage application logic, data processing, and server operations:</a:t>
            </a:r>
            <a:endParaRPr lang="en-US" altLang="en-US" sz="4000">
              <a:solidFill>
                <a:schemeClr val="bg1"/>
              </a:solidFill>
              <a:latin typeface="Times New Roman" panose="02020603050405020304" charset="0"/>
              <a:cs typeface="Times New Roman" panose="02020603050405020304" charset="0"/>
            </a:endParaRPr>
          </a:p>
          <a:p>
            <a:pPr marL="0" indent="0">
              <a:buNone/>
            </a:pPr>
            <a:r>
              <a:rPr lang="en-US" altLang="en-US" sz="4000">
                <a:solidFill>
                  <a:schemeClr val="bg1"/>
                </a:solidFill>
                <a:latin typeface="Times New Roman" panose="02020603050405020304" charset="0"/>
                <a:cs typeface="Times New Roman" panose="02020603050405020304" charset="0"/>
              </a:rPr>
              <a:t> Languages:</a:t>
            </a:r>
            <a:endParaRPr lang="en-US" altLang="en-US" sz="4000">
              <a:solidFill>
                <a:schemeClr val="bg1"/>
              </a:solidFill>
              <a:latin typeface="Times New Roman" panose="02020603050405020304" charset="0"/>
              <a:cs typeface="Times New Roman" panose="02020603050405020304" charset="0"/>
            </a:endParaRPr>
          </a:p>
          <a:p>
            <a:r>
              <a:rPr lang="en-US" altLang="en-US" sz="4000">
                <a:solidFill>
                  <a:schemeClr val="bg1"/>
                </a:solidFill>
                <a:latin typeface="Times New Roman" panose="02020603050405020304" charset="0"/>
                <a:cs typeface="Times New Roman" panose="02020603050405020304" charset="0"/>
              </a:rPr>
              <a:t>- Node.js (JavaScript runtime)</a:t>
            </a:r>
            <a:endParaRPr lang="en-US" altLang="en-US" sz="4000">
              <a:solidFill>
                <a:schemeClr val="bg1"/>
              </a:solidFill>
              <a:latin typeface="Times New Roman" panose="02020603050405020304" charset="0"/>
              <a:cs typeface="Times New Roman" panose="02020603050405020304" charset="0"/>
            </a:endParaRPr>
          </a:p>
          <a:p>
            <a:r>
              <a:rPr lang="en-US" altLang="en-US" sz="4000">
                <a:solidFill>
                  <a:schemeClr val="bg1"/>
                </a:solidFill>
                <a:latin typeface="Times New Roman" panose="02020603050405020304" charset="0"/>
                <a:cs typeface="Times New Roman" panose="02020603050405020304" charset="0"/>
              </a:rPr>
              <a:t>- Python (often with Django or Flask)</a:t>
            </a:r>
            <a:endParaRPr lang="en-US" altLang="en-US" sz="4000">
              <a:solidFill>
                <a:schemeClr val="bg1"/>
              </a:solidFill>
              <a:latin typeface="Times New Roman" panose="02020603050405020304" charset="0"/>
              <a:cs typeface="Times New Roman" panose="02020603050405020304" charset="0"/>
            </a:endParaRPr>
          </a:p>
          <a:p>
            <a:r>
              <a:rPr lang="en-US" altLang="en-US" sz="4000">
                <a:solidFill>
                  <a:schemeClr val="bg1"/>
                </a:solidFill>
                <a:latin typeface="Times New Roman" panose="02020603050405020304" charset="0"/>
                <a:cs typeface="Times New Roman" panose="02020603050405020304" charset="0"/>
              </a:rPr>
              <a:t>- Java (with Spring Boot)</a:t>
            </a:r>
            <a:endParaRPr lang="en-US" altLang="en-US" sz="4000">
              <a:solidFill>
                <a:schemeClr val="bg1"/>
              </a:solidFill>
              <a:latin typeface="Times New Roman" panose="02020603050405020304" charset="0"/>
              <a:cs typeface="Times New Roman" panose="02020603050405020304" charset="0"/>
            </a:endParaRPr>
          </a:p>
          <a:p>
            <a:r>
              <a:rPr lang="en-US" altLang="en-US" sz="4000">
                <a:solidFill>
                  <a:schemeClr val="bg1"/>
                </a:solidFill>
                <a:latin typeface="Times New Roman" panose="02020603050405020304" charset="0"/>
                <a:cs typeface="Times New Roman" panose="02020603050405020304" charset="0"/>
              </a:rPr>
              <a:t>- Ruby (with Ruby on Rails)</a:t>
            </a:r>
            <a:endParaRPr lang="en-US" altLang="en-US" sz="4000">
              <a:solidFill>
                <a:schemeClr val="bg1"/>
              </a:solidFill>
              <a:latin typeface="Times New Roman" panose="02020603050405020304" charset="0"/>
              <a:cs typeface="Times New Roman" panose="02020603050405020304" charset="0"/>
            </a:endParaRPr>
          </a:p>
          <a:p>
            <a:pPr marL="0" indent="0">
              <a:buNone/>
            </a:pPr>
            <a:endParaRPr lang="en-US" altLang="en-US" sz="1600">
              <a:solidFill>
                <a:schemeClr val="bg1"/>
              </a:solidFill>
              <a:latin typeface="Times New Roman" panose="02020603050405020304" charset="0"/>
              <a:cs typeface="Times New Roman" panose="02020603050405020304" charset="0"/>
            </a:endParaRPr>
          </a:p>
          <a:p>
            <a:endParaRPr lang="en-US" altLang="en-US" sz="16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8925"/>
            <a:ext cx="9906000" cy="688975"/>
          </a:xfrm>
        </p:spPr>
        <p:txBody>
          <a:bodyPr/>
          <a:lstStyle/>
          <a:p>
            <a:pPr algn="ctr"/>
            <a:r>
              <a:rPr lang="en-US" sz="2800" b="1">
                <a:solidFill>
                  <a:schemeClr val="bg1"/>
                </a:solidFill>
                <a:latin typeface="Times New Roman" panose="02020603050405020304" charset="0"/>
                <a:cs typeface="Times New Roman" panose="02020603050405020304" charset="0"/>
              </a:rPr>
              <a:t>Postman</a:t>
            </a:r>
            <a:endParaRPr lang="en-US" sz="2800" b="1">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1095" y="982980"/>
            <a:ext cx="9906000" cy="5431790"/>
          </a:xfrm>
        </p:spPr>
        <p:txBody>
          <a:bodyPr>
            <a:noAutofit/>
          </a:bodyPr>
          <a:lstStyle/>
          <a:p>
            <a:pPr marL="0" indent="0" algn="just">
              <a:buNone/>
            </a:pPr>
            <a:r>
              <a:rPr lang="en-US" sz="1800" b="1" dirty="0">
                <a:solidFill>
                  <a:schemeClr val="bg1"/>
                </a:solidFill>
                <a:latin typeface="Times New Roman" panose="02020603050405020304" charset="0"/>
                <a:cs typeface="Times New Roman" panose="02020603050405020304" charset="0"/>
              </a:rPr>
              <a:t>Purpose: API testing and debugging</a:t>
            </a:r>
            <a:endParaRPr lang="en-US" sz="1800" b="1" dirty="0">
              <a:solidFill>
                <a:schemeClr val="bg1"/>
              </a:solidFill>
              <a:latin typeface="Times New Roman" panose="02020603050405020304" charset="0"/>
              <a:cs typeface="Times New Roman" panose="02020603050405020304" charset="0"/>
            </a:endParaRPr>
          </a:p>
          <a:p>
            <a:pPr marL="0" indent="0" algn="just">
              <a:buNone/>
            </a:pPr>
            <a:r>
              <a:rPr lang="en-US" sz="1800" b="1" dirty="0">
                <a:solidFill>
                  <a:schemeClr val="bg1"/>
                </a:solidFill>
                <a:latin typeface="Times New Roman" panose="02020603050405020304" charset="0"/>
                <a:cs typeface="Times New Roman" panose="02020603050405020304" charset="0"/>
              </a:rPr>
              <a:t>Key Features:</a:t>
            </a:r>
            <a:r>
              <a:rPr lang="en-IN" sz="1800" b="1" dirty="0">
                <a:solidFill>
                  <a:schemeClr val="bg1"/>
                </a:solidFill>
                <a:latin typeface="Times New Roman" panose="02020603050405020304" charset="0"/>
                <a:cs typeface="Times New Roman" panose="02020603050405020304" charset="0"/>
              </a:rPr>
              <a:t> </a:t>
            </a:r>
            <a:endParaRPr lang="en-IN" sz="1800" b="1" dirty="0">
              <a:solidFill>
                <a:schemeClr val="bg1"/>
              </a:solidFill>
              <a:latin typeface="Times New Roman" panose="02020603050405020304" charset="0"/>
              <a:cs typeface="Times New Roman" panose="02020603050405020304" charset="0"/>
            </a:endParaRPr>
          </a:p>
          <a:p>
            <a:pPr marL="0" indent="0" algn="just">
              <a:buNone/>
            </a:pPr>
            <a:r>
              <a:rPr lang="en-GB" sz="1600" dirty="0">
                <a:solidFill>
                  <a:schemeClr val="bg1"/>
                </a:solidFill>
                <a:latin typeface="Times New Roman" panose="02020603050405020304" charset="0"/>
                <a:cs typeface="Times New Roman" panose="02020603050405020304" charset="0"/>
              </a:rPr>
              <a:t>Postman is a tool for </a:t>
            </a:r>
            <a:r>
              <a:rPr lang="en-GB" sz="1600" b="1" dirty="0">
                <a:solidFill>
                  <a:schemeClr val="bg1"/>
                </a:solidFill>
                <a:latin typeface="Times New Roman" panose="02020603050405020304" charset="0"/>
                <a:cs typeface="Times New Roman" panose="02020603050405020304" charset="0"/>
              </a:rPr>
              <a:t>API development and testing</a:t>
            </a:r>
            <a:r>
              <a:rPr lang="en-GB" sz="1600" dirty="0">
                <a:solidFill>
                  <a:schemeClr val="bg1"/>
                </a:solidFill>
                <a:latin typeface="Times New Roman" panose="02020603050405020304" charset="0"/>
                <a:cs typeface="Times New Roman" panose="02020603050405020304" charset="0"/>
              </a:rPr>
              <a:t>. It lets developers send requests, organize them in </a:t>
            </a:r>
            <a:r>
              <a:rPr lang="en-GB" sz="1600" b="1" dirty="0">
                <a:solidFill>
                  <a:schemeClr val="bg1"/>
                </a:solidFill>
                <a:latin typeface="Times New Roman" panose="02020603050405020304" charset="0"/>
                <a:cs typeface="Times New Roman" panose="02020603050405020304" charset="0"/>
              </a:rPr>
              <a:t>collections</a:t>
            </a:r>
            <a:r>
              <a:rPr lang="en-GB" sz="1600" dirty="0">
                <a:solidFill>
                  <a:schemeClr val="bg1"/>
                </a:solidFill>
                <a:latin typeface="Times New Roman" panose="02020603050405020304" charset="0"/>
                <a:cs typeface="Times New Roman" panose="02020603050405020304" charset="0"/>
              </a:rPr>
              <a:t>, manage </a:t>
            </a:r>
            <a:r>
              <a:rPr lang="en-GB" sz="1600" b="1" dirty="0">
                <a:solidFill>
                  <a:schemeClr val="bg1"/>
                </a:solidFill>
                <a:latin typeface="Times New Roman" panose="02020603050405020304" charset="0"/>
                <a:cs typeface="Times New Roman" panose="02020603050405020304" charset="0"/>
              </a:rPr>
              <a:t>environments</a:t>
            </a:r>
            <a:r>
              <a:rPr lang="en-GB" sz="1600" dirty="0">
                <a:solidFill>
                  <a:schemeClr val="bg1"/>
                </a:solidFill>
                <a:latin typeface="Times New Roman" panose="02020603050405020304" charset="0"/>
                <a:cs typeface="Times New Roman" panose="02020603050405020304" charset="0"/>
              </a:rPr>
              <a:t>, perform </a:t>
            </a:r>
            <a:r>
              <a:rPr lang="en-GB" sz="1600" b="1" dirty="0">
                <a:solidFill>
                  <a:schemeClr val="bg1"/>
                </a:solidFill>
                <a:latin typeface="Times New Roman" panose="02020603050405020304" charset="0"/>
                <a:cs typeface="Times New Roman" panose="02020603050405020304" charset="0"/>
              </a:rPr>
              <a:t>automated tests</a:t>
            </a:r>
            <a:r>
              <a:rPr lang="en-GB" sz="1600" dirty="0">
                <a:solidFill>
                  <a:schemeClr val="bg1"/>
                </a:solidFill>
                <a:latin typeface="Times New Roman" panose="02020603050405020304" charset="0"/>
                <a:cs typeface="Times New Roman" panose="02020603050405020304" charset="0"/>
              </a:rPr>
              <a:t>, use </a:t>
            </a:r>
            <a:r>
              <a:rPr lang="en-GB" sz="1600" b="1" dirty="0">
                <a:solidFill>
                  <a:schemeClr val="bg1"/>
                </a:solidFill>
                <a:latin typeface="Times New Roman" panose="02020603050405020304" charset="0"/>
                <a:cs typeface="Times New Roman" panose="02020603050405020304" charset="0"/>
              </a:rPr>
              <a:t>mock servers</a:t>
            </a:r>
            <a:r>
              <a:rPr lang="en-GB" sz="1600" dirty="0">
                <a:solidFill>
                  <a:schemeClr val="bg1"/>
                </a:solidFill>
                <a:latin typeface="Times New Roman" panose="02020603050405020304" charset="0"/>
                <a:cs typeface="Times New Roman" panose="02020603050405020304" charset="0"/>
              </a:rPr>
              <a:t>, collaborate with teams, generate </a:t>
            </a:r>
            <a:r>
              <a:rPr lang="en-GB" sz="1600" b="1" dirty="0">
                <a:solidFill>
                  <a:schemeClr val="bg1"/>
                </a:solidFill>
                <a:latin typeface="Times New Roman" panose="02020603050405020304" charset="0"/>
                <a:cs typeface="Times New Roman" panose="02020603050405020304" charset="0"/>
              </a:rPr>
              <a:t>documentation</a:t>
            </a:r>
            <a:r>
              <a:rPr lang="en-GB" sz="1600" dirty="0">
                <a:solidFill>
                  <a:schemeClr val="bg1"/>
                </a:solidFill>
                <a:latin typeface="Times New Roman" panose="02020603050405020304" charset="0"/>
                <a:cs typeface="Times New Roman" panose="02020603050405020304" charset="0"/>
              </a:rPr>
              <a:t>, and </a:t>
            </a:r>
            <a:r>
              <a:rPr lang="en-GB" sz="1600" b="1" dirty="0">
                <a:solidFill>
                  <a:schemeClr val="bg1"/>
                </a:solidFill>
                <a:latin typeface="Times New Roman" panose="02020603050405020304" charset="0"/>
                <a:cs typeface="Times New Roman" panose="02020603050405020304" charset="0"/>
              </a:rPr>
              <a:t>monitor API performance</a:t>
            </a:r>
            <a:r>
              <a:rPr lang="en-GB" sz="1600" dirty="0">
                <a:solidFill>
                  <a:schemeClr val="bg1"/>
                </a:solidFill>
                <a:latin typeface="Times New Roman" panose="02020603050405020304" charset="0"/>
                <a:cs typeface="Times New Roman" panose="02020603050405020304" charset="0"/>
              </a:rPr>
              <a:t>.</a:t>
            </a:r>
            <a:endParaRPr lang="en-GB" sz="1600" dirty="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GB" sz="1800" b="1" u="sng" dirty="0">
                <a:solidFill>
                  <a:schemeClr val="bg1"/>
                </a:solidFill>
                <a:latin typeface="Times New Roman" panose="02020603050405020304" charset="0"/>
                <a:cs typeface="Times New Roman" panose="02020603050405020304" charset="0"/>
              </a:rPr>
              <a:t>Creating and Testing REST APIs in Postman</a:t>
            </a:r>
            <a:r>
              <a:rPr lang="en-IN" sz="1800" b="1" u="sng" dirty="0">
                <a:solidFill>
                  <a:schemeClr val="bg1"/>
                </a:solidFill>
                <a:latin typeface="Times New Roman" panose="02020603050405020304" charset="0"/>
                <a:cs typeface="Times New Roman" panose="02020603050405020304" charset="0"/>
              </a:rPr>
              <a:t>: </a:t>
            </a:r>
            <a:endParaRPr lang="en-IN" sz="1800" b="1" u="sng" dirty="0">
              <a:solidFill>
                <a:schemeClr val="bg1"/>
              </a:solidFill>
              <a:latin typeface="Times New Roman" panose="02020603050405020304" charset="0"/>
              <a:cs typeface="Times New Roman" panose="02020603050405020304" charset="0"/>
            </a:endParaRPr>
          </a:p>
          <a:p>
            <a:pPr marL="0" indent="0" algn="just">
              <a:buNone/>
            </a:pPr>
            <a:r>
              <a:rPr lang="en-GB" sz="1600" dirty="0">
                <a:solidFill>
                  <a:schemeClr val="bg1"/>
                </a:solidFill>
                <a:latin typeface="Times New Roman" panose="02020603050405020304" charset="0"/>
                <a:cs typeface="Times New Roman" panose="02020603050405020304" charset="0"/>
              </a:rPr>
              <a:t>In Postman, you can </a:t>
            </a:r>
            <a:r>
              <a:rPr lang="en-GB" sz="1600" b="1" dirty="0">
                <a:solidFill>
                  <a:schemeClr val="bg1"/>
                </a:solidFill>
                <a:latin typeface="Times New Roman" panose="02020603050405020304" charset="0"/>
                <a:cs typeface="Times New Roman" panose="02020603050405020304" charset="0"/>
              </a:rPr>
              <a:t>create and test REST APIs</a:t>
            </a:r>
            <a:r>
              <a:rPr lang="en-GB" sz="1600" dirty="0">
                <a:solidFill>
                  <a:schemeClr val="bg1"/>
                </a:solidFill>
                <a:latin typeface="Times New Roman" panose="02020603050405020304" charset="0"/>
                <a:cs typeface="Times New Roman" panose="02020603050405020304" charset="0"/>
              </a:rPr>
              <a:t> by sending HTTP requests like </a:t>
            </a:r>
            <a:r>
              <a:rPr lang="en-GB" sz="1600" b="1" dirty="0">
                <a:solidFill>
                  <a:schemeClr val="bg1"/>
                </a:solidFill>
                <a:latin typeface="Times New Roman" panose="02020603050405020304" charset="0"/>
                <a:cs typeface="Times New Roman" panose="02020603050405020304" charset="0"/>
              </a:rPr>
              <a:t>GET, POST, PUT, and DELETE</a:t>
            </a:r>
            <a:r>
              <a:rPr lang="en-GB" sz="1600" dirty="0">
                <a:solidFill>
                  <a:schemeClr val="bg1"/>
                </a:solidFill>
                <a:latin typeface="Times New Roman" panose="02020603050405020304" charset="0"/>
                <a:cs typeface="Times New Roman" panose="02020603050405020304" charset="0"/>
              </a:rPr>
              <a:t> to your server endpoints. You can </a:t>
            </a:r>
            <a:r>
              <a:rPr lang="en-GB" sz="1600" b="1" dirty="0">
                <a:solidFill>
                  <a:schemeClr val="bg1"/>
                </a:solidFill>
                <a:latin typeface="Times New Roman" panose="02020603050405020304" charset="0"/>
                <a:cs typeface="Times New Roman" panose="02020603050405020304" charset="0"/>
              </a:rPr>
              <a:t>set request headers, parameters, and body data</a:t>
            </a:r>
            <a:r>
              <a:rPr lang="en-GB" sz="1600" dirty="0">
                <a:solidFill>
                  <a:schemeClr val="bg1"/>
                </a:solidFill>
                <a:latin typeface="Times New Roman" panose="02020603050405020304" charset="0"/>
                <a:cs typeface="Times New Roman" panose="02020603050405020304" charset="0"/>
              </a:rPr>
              <a:t>, then view the </a:t>
            </a:r>
            <a:r>
              <a:rPr lang="en-GB" sz="1600" b="1" dirty="0">
                <a:solidFill>
                  <a:schemeClr val="bg1"/>
                </a:solidFill>
                <a:latin typeface="Times New Roman" panose="02020603050405020304" charset="0"/>
                <a:cs typeface="Times New Roman" panose="02020603050405020304" charset="0"/>
              </a:rPr>
              <a:t>response status, body, and headers</a:t>
            </a:r>
            <a:r>
              <a:rPr lang="en-GB" sz="1600" dirty="0">
                <a:solidFill>
                  <a:schemeClr val="bg1"/>
                </a:solidFill>
                <a:latin typeface="Times New Roman" panose="02020603050405020304" charset="0"/>
                <a:cs typeface="Times New Roman" panose="02020603050405020304" charset="0"/>
              </a:rPr>
              <a:t>. Postman also allows you to </a:t>
            </a:r>
            <a:r>
              <a:rPr lang="en-GB" sz="1600" b="1" dirty="0">
                <a:solidFill>
                  <a:schemeClr val="bg1"/>
                </a:solidFill>
                <a:latin typeface="Times New Roman" panose="02020603050405020304" charset="0"/>
                <a:cs typeface="Times New Roman" panose="02020603050405020304" charset="0"/>
              </a:rPr>
              <a:t>save requests in collections</a:t>
            </a:r>
            <a:r>
              <a:rPr lang="en-GB" sz="1600" dirty="0">
                <a:solidFill>
                  <a:schemeClr val="bg1"/>
                </a:solidFill>
                <a:latin typeface="Times New Roman" panose="02020603050405020304" charset="0"/>
                <a:cs typeface="Times New Roman" panose="02020603050405020304" charset="0"/>
              </a:rPr>
              <a:t>, </a:t>
            </a:r>
            <a:r>
              <a:rPr lang="en-GB" sz="1600" b="1" dirty="0">
                <a:solidFill>
                  <a:schemeClr val="bg1"/>
                </a:solidFill>
                <a:latin typeface="Times New Roman" panose="02020603050405020304" charset="0"/>
                <a:cs typeface="Times New Roman" panose="02020603050405020304" charset="0"/>
              </a:rPr>
              <a:t>use environment variables</a:t>
            </a:r>
            <a:r>
              <a:rPr lang="en-GB" sz="1600" dirty="0">
                <a:solidFill>
                  <a:schemeClr val="bg1"/>
                </a:solidFill>
                <a:latin typeface="Times New Roman" panose="02020603050405020304" charset="0"/>
                <a:cs typeface="Times New Roman" panose="02020603050405020304" charset="0"/>
              </a:rPr>
              <a:t>, and </a:t>
            </a:r>
            <a:r>
              <a:rPr lang="en-GB" sz="1600" b="1" dirty="0">
                <a:solidFill>
                  <a:schemeClr val="bg1"/>
                </a:solidFill>
                <a:latin typeface="Times New Roman" panose="02020603050405020304" charset="0"/>
                <a:cs typeface="Times New Roman" panose="02020603050405020304" charset="0"/>
              </a:rPr>
              <a:t>write tests</a:t>
            </a:r>
            <a:r>
              <a:rPr lang="en-GB" sz="1600" dirty="0">
                <a:solidFill>
                  <a:schemeClr val="bg1"/>
                </a:solidFill>
                <a:latin typeface="Times New Roman" panose="02020603050405020304" charset="0"/>
                <a:cs typeface="Times New Roman" panose="02020603050405020304" charset="0"/>
              </a:rPr>
              <a:t> to automate validation of API responses, making API development and debugging faster and easier.</a:t>
            </a:r>
            <a:endParaRPr lang="en-GB" sz="1600" dirty="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IN" sz="1800" b="1" u="sng" dirty="0">
                <a:solidFill>
                  <a:schemeClr val="bg1"/>
                </a:solidFill>
                <a:latin typeface="Times New Roman" panose="02020603050405020304" charset="0"/>
                <a:cs typeface="Times New Roman" panose="02020603050405020304" charset="0"/>
              </a:rPr>
              <a:t>Automate test cases:</a:t>
            </a:r>
            <a:r>
              <a:rPr lang="en-IN" sz="1600" dirty="0">
                <a:solidFill>
                  <a:schemeClr val="bg1"/>
                </a:solidFill>
                <a:latin typeface="Times New Roman" panose="02020603050405020304" charset="0"/>
                <a:cs typeface="Times New Roman" panose="02020603050405020304" charset="0"/>
              </a:rPr>
              <a:t> </a:t>
            </a:r>
            <a:endParaRPr lang="en-IN" sz="1600" dirty="0">
              <a:solidFill>
                <a:schemeClr val="bg1"/>
              </a:solidFill>
              <a:latin typeface="Times New Roman" panose="02020603050405020304" charset="0"/>
              <a:cs typeface="Times New Roman" panose="02020603050405020304" charset="0"/>
            </a:endParaRPr>
          </a:p>
          <a:p>
            <a:pPr marL="0" indent="0" algn="just">
              <a:buNone/>
            </a:pPr>
            <a:r>
              <a:rPr lang="en-GB" sz="1600" dirty="0">
                <a:solidFill>
                  <a:schemeClr val="bg1"/>
                </a:solidFill>
                <a:latin typeface="Times New Roman" panose="02020603050405020304" charset="0"/>
                <a:cs typeface="Times New Roman" panose="02020603050405020304" charset="0"/>
              </a:rPr>
              <a:t>Postman allows you to </a:t>
            </a:r>
            <a:r>
              <a:rPr lang="en-GB" sz="1600" b="1" dirty="0">
                <a:solidFill>
                  <a:schemeClr val="bg1"/>
                </a:solidFill>
                <a:latin typeface="Times New Roman" panose="02020603050405020304" charset="0"/>
                <a:cs typeface="Times New Roman" panose="02020603050405020304" charset="0"/>
              </a:rPr>
              <a:t>automate API testing</a:t>
            </a:r>
            <a:r>
              <a:rPr lang="en-GB" sz="1600" dirty="0">
                <a:solidFill>
                  <a:schemeClr val="bg1"/>
                </a:solidFill>
                <a:latin typeface="Times New Roman" panose="02020603050405020304" charset="0"/>
                <a:cs typeface="Times New Roman" panose="02020603050405020304" charset="0"/>
              </a:rPr>
              <a:t> by writing </a:t>
            </a:r>
            <a:r>
              <a:rPr lang="en-GB" sz="1600" b="1" dirty="0">
                <a:solidFill>
                  <a:schemeClr val="bg1"/>
                </a:solidFill>
                <a:latin typeface="Times New Roman" panose="02020603050405020304" charset="0"/>
                <a:cs typeface="Times New Roman" panose="02020603050405020304" charset="0"/>
              </a:rPr>
              <a:t>test scripts</a:t>
            </a:r>
            <a:r>
              <a:rPr lang="en-GB" sz="1600" dirty="0">
                <a:solidFill>
                  <a:schemeClr val="bg1"/>
                </a:solidFill>
                <a:latin typeface="Times New Roman" panose="02020603050405020304" charset="0"/>
                <a:cs typeface="Times New Roman" panose="02020603050405020304" charset="0"/>
              </a:rPr>
              <a:t> using JavaScript. You can validate </a:t>
            </a:r>
            <a:r>
              <a:rPr lang="en-GB" sz="1600" b="1" dirty="0">
                <a:solidFill>
                  <a:schemeClr val="bg1"/>
                </a:solidFill>
                <a:latin typeface="Times New Roman" panose="02020603050405020304" charset="0"/>
                <a:cs typeface="Times New Roman" panose="02020603050405020304" charset="0"/>
              </a:rPr>
              <a:t>response status, data, and headers</a:t>
            </a:r>
            <a:r>
              <a:rPr lang="en-GB" sz="1600" dirty="0">
                <a:solidFill>
                  <a:schemeClr val="bg1"/>
                </a:solidFill>
                <a:latin typeface="Times New Roman" panose="02020603050405020304" charset="0"/>
                <a:cs typeface="Times New Roman" panose="02020603050405020304" charset="0"/>
              </a:rPr>
              <a:t>, and run these tests automatically for multiple requests or entire </a:t>
            </a:r>
            <a:r>
              <a:rPr lang="en-GB" sz="1600" b="1" dirty="0">
                <a:solidFill>
                  <a:schemeClr val="bg1"/>
                </a:solidFill>
                <a:latin typeface="Times New Roman" panose="02020603050405020304" charset="0"/>
                <a:cs typeface="Times New Roman" panose="02020603050405020304" charset="0"/>
              </a:rPr>
              <a:t>collections</a:t>
            </a:r>
            <a:r>
              <a:rPr lang="en-GB" sz="1600" dirty="0">
                <a:solidFill>
                  <a:schemeClr val="bg1"/>
                </a:solidFill>
                <a:latin typeface="Times New Roman" panose="02020603050405020304" charset="0"/>
                <a:cs typeface="Times New Roman" panose="02020603050405020304" charset="0"/>
              </a:rPr>
              <a:t> using the </a:t>
            </a:r>
            <a:r>
              <a:rPr lang="en-GB" sz="1600" b="1" dirty="0">
                <a:solidFill>
                  <a:schemeClr val="bg1"/>
                </a:solidFill>
                <a:latin typeface="Times New Roman" panose="02020603050405020304" charset="0"/>
                <a:cs typeface="Times New Roman" panose="02020603050405020304" charset="0"/>
              </a:rPr>
              <a:t>Collection Runner</a:t>
            </a:r>
            <a:r>
              <a:rPr lang="en-GB" sz="1600" dirty="0">
                <a:solidFill>
                  <a:schemeClr val="bg1"/>
                </a:solidFill>
                <a:latin typeface="Times New Roman" panose="02020603050405020304" charset="0"/>
                <a:cs typeface="Times New Roman" panose="02020603050405020304" charset="0"/>
              </a:rPr>
              <a:t>. This helps ensure APIs work correctly and consistently without manual testing.</a:t>
            </a:r>
            <a:endParaRPr lang="en-GB" sz="1600" dirty="0">
              <a:solidFill>
                <a:schemeClr val="bg1"/>
              </a:solidFill>
              <a:latin typeface="Times New Roman" panose="02020603050405020304" charset="0"/>
              <a:cs typeface="Times New Roman" panose="02020603050405020304" charset="0"/>
            </a:endParaRPr>
          </a:p>
          <a:p>
            <a:pPr algn="just"/>
            <a:endParaRPr lang="en-IN" sz="16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095" y="526415"/>
            <a:ext cx="9906000" cy="5264785"/>
          </a:xfrm>
        </p:spPr>
        <p:txBody>
          <a:bodyPr>
            <a:normAutofit/>
          </a:bodyPr>
          <a:lstStyle/>
          <a:p>
            <a:pPr algn="just">
              <a:buFont typeface="Wingdings" panose="05000000000000000000" charset="0"/>
              <a:buChar char="Ø"/>
            </a:pPr>
            <a:r>
              <a:rPr lang="en-GB" sz="1800" b="1" u="sng" dirty="0">
                <a:solidFill>
                  <a:schemeClr val="bg1"/>
                </a:solidFill>
                <a:latin typeface="Times New Roman" panose="02020603050405020304" charset="0"/>
                <a:cs typeface="Times New Roman" panose="02020603050405020304" charset="0"/>
              </a:rPr>
              <a:t>Using Collections and Environments</a:t>
            </a:r>
            <a:r>
              <a:rPr lang="en-IN" sz="1800" b="1" u="sng" dirty="0">
                <a:solidFill>
                  <a:schemeClr val="bg1"/>
                </a:solidFill>
                <a:latin typeface="Times New Roman" panose="02020603050405020304" charset="0"/>
                <a:cs typeface="Times New Roman" panose="02020603050405020304" charset="0"/>
              </a:rPr>
              <a:t>: </a:t>
            </a:r>
            <a:endParaRPr lang="en-IN" sz="1800" b="1" u="sng" dirty="0">
              <a:solidFill>
                <a:schemeClr val="bg1"/>
              </a:solidFill>
              <a:latin typeface="Times New Roman" panose="02020603050405020304" charset="0"/>
              <a:cs typeface="Times New Roman" panose="02020603050405020304" charset="0"/>
            </a:endParaRPr>
          </a:p>
          <a:p>
            <a:pPr marL="0" indent="0" algn="just">
              <a:buNone/>
            </a:pPr>
            <a:r>
              <a:rPr lang="en-GB" sz="1600" dirty="0">
                <a:solidFill>
                  <a:schemeClr val="bg1"/>
                </a:solidFill>
                <a:latin typeface="Times New Roman" panose="02020603050405020304" charset="0"/>
                <a:cs typeface="Times New Roman" panose="02020603050405020304" charset="0"/>
              </a:rPr>
              <a:t>Collections organize and save API requests for easy management and sharing, while environments store variables like URLs and tokens for different setups. Together, they enable efficient testing of APIs across multiple scenarios.</a:t>
            </a:r>
            <a:endParaRPr lang="en-IN" sz="1600" dirty="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GB" sz="1800" b="1" u="sng" dirty="0">
                <a:solidFill>
                  <a:schemeClr val="bg1"/>
                </a:solidFill>
                <a:latin typeface="Times New Roman" panose="02020603050405020304" charset="0"/>
                <a:cs typeface="Times New Roman" panose="02020603050405020304" charset="0"/>
              </a:rPr>
              <a:t>Example: Testing Login API in Postman</a:t>
            </a:r>
            <a:r>
              <a:rPr lang="en-IN" sz="1800" b="1" u="sng" dirty="0">
                <a:solidFill>
                  <a:schemeClr val="bg1"/>
                </a:solidFill>
                <a:latin typeface="Times New Roman" panose="02020603050405020304" charset="0"/>
                <a:cs typeface="Times New Roman" panose="02020603050405020304" charset="0"/>
              </a:rPr>
              <a:t>: </a:t>
            </a:r>
            <a:endParaRPr lang="en-IN" sz="1800" b="1" u="sng" dirty="0">
              <a:solidFill>
                <a:schemeClr val="bg1"/>
              </a:solidFill>
              <a:latin typeface="Times New Roman" panose="02020603050405020304" charset="0"/>
              <a:cs typeface="Times New Roman" panose="02020603050405020304" charset="0"/>
            </a:endParaRPr>
          </a:p>
          <a:p>
            <a:pPr marL="0" indent="0" algn="just">
              <a:buNone/>
            </a:pPr>
            <a:r>
              <a:rPr lang="en-GB" sz="1600" dirty="0">
                <a:solidFill>
                  <a:schemeClr val="bg1"/>
                </a:solidFill>
                <a:latin typeface="Times New Roman" panose="02020603050405020304" charset="0"/>
                <a:cs typeface="Times New Roman" panose="02020603050405020304" charset="0"/>
              </a:rPr>
              <a:t>Before integrating with the UI, you can test a </a:t>
            </a:r>
            <a:r>
              <a:rPr lang="en-GB" sz="1600" b="1" dirty="0">
                <a:solidFill>
                  <a:schemeClr val="bg1"/>
                </a:solidFill>
                <a:latin typeface="Times New Roman" panose="02020603050405020304" charset="0"/>
                <a:cs typeface="Times New Roman" panose="02020603050405020304" charset="0"/>
              </a:rPr>
              <a:t>login API</a:t>
            </a:r>
            <a:r>
              <a:rPr lang="en-GB" sz="1600" dirty="0">
                <a:solidFill>
                  <a:schemeClr val="bg1"/>
                </a:solidFill>
                <a:latin typeface="Times New Roman" panose="02020603050405020304" charset="0"/>
                <a:cs typeface="Times New Roman" panose="02020603050405020304" charset="0"/>
              </a:rPr>
              <a:t> in Postman by sending a </a:t>
            </a:r>
            <a:r>
              <a:rPr lang="en-GB" sz="1600" b="1" dirty="0">
                <a:solidFill>
                  <a:schemeClr val="bg1"/>
                </a:solidFill>
                <a:latin typeface="Times New Roman" panose="02020603050405020304" charset="0"/>
                <a:cs typeface="Times New Roman" panose="02020603050405020304" charset="0"/>
              </a:rPr>
              <a:t>POST request</a:t>
            </a:r>
            <a:r>
              <a:rPr lang="en-GB" sz="1600" dirty="0">
                <a:solidFill>
                  <a:schemeClr val="bg1"/>
                </a:solidFill>
                <a:latin typeface="Times New Roman" panose="02020603050405020304" charset="0"/>
                <a:cs typeface="Times New Roman" panose="02020603050405020304" charset="0"/>
              </a:rPr>
              <a:t> with user credentials in the body. Postman lets you check the </a:t>
            </a:r>
            <a:r>
              <a:rPr lang="en-GB" sz="1600" b="1" dirty="0">
                <a:solidFill>
                  <a:schemeClr val="bg1"/>
                </a:solidFill>
                <a:latin typeface="Times New Roman" panose="02020603050405020304" charset="0"/>
                <a:cs typeface="Times New Roman" panose="02020603050405020304" charset="0"/>
              </a:rPr>
              <a:t>response status, authentication token, and error messages</a:t>
            </a:r>
            <a:r>
              <a:rPr lang="en-GB" sz="1600" dirty="0">
                <a:solidFill>
                  <a:schemeClr val="bg1"/>
                </a:solidFill>
                <a:latin typeface="Times New Roman" panose="02020603050405020304" charset="0"/>
                <a:cs typeface="Times New Roman" panose="02020603050405020304" charset="0"/>
              </a:rPr>
              <a:t>, ensuring the API works correctly before connecting it to the front-end.</a:t>
            </a:r>
            <a:endParaRPr lang="en-GB" sz="1600" dirty="0">
              <a:solidFill>
                <a:schemeClr val="bg1"/>
              </a:solidFill>
              <a:latin typeface="Times New Roman" panose="02020603050405020304" charset="0"/>
              <a:cs typeface="Times New Roman" panose="02020603050405020304" charset="0"/>
            </a:endParaRPr>
          </a:p>
          <a:p>
            <a:pPr algn="just"/>
            <a:endParaRPr lang="en-GB" sz="1600"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5011"/>
            <a:ext cx="9905998" cy="741788"/>
          </a:xfrm>
        </p:spPr>
        <p:txBody>
          <a:bodyPr>
            <a:normAutofit/>
          </a:bodyPr>
          <a:lstStyle/>
          <a:p>
            <a:pPr algn="ctr"/>
            <a:r>
              <a:rPr lang="en-US" sz="2800" b="1" dirty="0">
                <a:solidFill>
                  <a:schemeClr val="bg1"/>
                </a:solidFill>
                <a:latin typeface="Times New Roman" panose="02020603050405020304" charset="0"/>
                <a:cs typeface="Times New Roman" panose="02020603050405020304" charset="0"/>
              </a:rPr>
              <a:t>Eclipse IDE</a:t>
            </a:r>
            <a:endParaRPr lang="en-US" sz="2800" b="1" dirty="0">
              <a:solidFill>
                <a:schemeClr val="bg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41413" y="1066798"/>
            <a:ext cx="9905999" cy="4985937"/>
          </a:xfrm>
        </p:spPr>
        <p:txBody>
          <a:bodyPr>
            <a:normAutofit/>
          </a:bodyPr>
          <a:lstStyle/>
          <a:p>
            <a:pPr marL="0" indent="0" algn="just">
              <a:buNone/>
            </a:pPr>
            <a:r>
              <a:rPr lang="en-US" sz="1800" b="1" dirty="0">
                <a:solidFill>
                  <a:schemeClr val="bg1"/>
                </a:solidFill>
                <a:latin typeface="Times New Roman" panose="02020603050405020304" charset="0"/>
                <a:cs typeface="Times New Roman" panose="02020603050405020304" charset="0"/>
              </a:rPr>
              <a:t>Purpose: API testing and debugging</a:t>
            </a:r>
            <a:endParaRPr lang="en-US" sz="1800" b="1" dirty="0">
              <a:solidFill>
                <a:schemeClr val="bg1"/>
              </a:solidFill>
              <a:latin typeface="Times New Roman" panose="02020603050405020304" charset="0"/>
              <a:cs typeface="Times New Roman" panose="02020603050405020304" charset="0"/>
            </a:endParaRPr>
          </a:p>
          <a:p>
            <a:pPr marL="0" indent="0" algn="just">
              <a:buNone/>
            </a:pPr>
            <a:r>
              <a:rPr lang="en-US" sz="1800" b="1" dirty="0">
                <a:solidFill>
                  <a:schemeClr val="bg1"/>
                </a:solidFill>
                <a:latin typeface="Times New Roman" panose="02020603050405020304" charset="0"/>
                <a:cs typeface="Times New Roman" panose="02020603050405020304" charset="0"/>
              </a:rPr>
              <a:t>Features:</a:t>
            </a:r>
            <a:r>
              <a:rPr lang="en-IN" sz="1800" b="1" dirty="0">
                <a:solidFill>
                  <a:schemeClr val="bg1"/>
                </a:solidFill>
                <a:latin typeface="Times New Roman" panose="02020603050405020304" charset="0"/>
                <a:cs typeface="Times New Roman" panose="02020603050405020304" charset="0"/>
              </a:rPr>
              <a:t> </a:t>
            </a:r>
            <a:endParaRPr lang="en-IN" sz="1800" b="1" dirty="0">
              <a:solidFill>
                <a:schemeClr val="bg1"/>
              </a:solidFill>
              <a:latin typeface="Times New Roman" panose="02020603050405020304" charset="0"/>
              <a:cs typeface="Times New Roman" panose="02020603050405020304" charset="0"/>
            </a:endParaRPr>
          </a:p>
          <a:p>
            <a:pPr marL="0" indent="0" algn="just">
              <a:buNone/>
            </a:pPr>
            <a:r>
              <a:rPr lang="en-GB" sz="1600" dirty="0">
                <a:solidFill>
                  <a:schemeClr val="bg1"/>
                </a:solidFill>
                <a:latin typeface="Times New Roman" panose="02020603050405020304" charset="0"/>
                <a:cs typeface="Times New Roman" panose="02020603050405020304" charset="0"/>
              </a:rPr>
              <a:t>Eclipse IDE is a powerful tool for </a:t>
            </a:r>
            <a:r>
              <a:rPr lang="en-GB" sz="1600" b="1" dirty="0">
                <a:solidFill>
                  <a:schemeClr val="bg1"/>
                </a:solidFill>
                <a:latin typeface="Times New Roman" panose="02020603050405020304" charset="0"/>
                <a:cs typeface="Times New Roman" panose="02020603050405020304" charset="0"/>
              </a:rPr>
              <a:t>writing, debugging, and managing code</a:t>
            </a:r>
            <a:r>
              <a:rPr lang="en-GB" sz="1600" dirty="0">
                <a:solidFill>
                  <a:schemeClr val="bg1"/>
                </a:solidFill>
                <a:latin typeface="Times New Roman" panose="02020603050405020304" charset="0"/>
                <a:cs typeface="Times New Roman" panose="02020603050405020304" charset="0"/>
              </a:rPr>
              <a:t>. It supports multiple programming languages, mainly </a:t>
            </a:r>
            <a:r>
              <a:rPr lang="en-GB" sz="1600" b="1" dirty="0">
                <a:solidFill>
                  <a:schemeClr val="bg1"/>
                </a:solidFill>
                <a:latin typeface="Times New Roman" panose="02020603050405020304" charset="0"/>
                <a:cs typeface="Times New Roman" panose="02020603050405020304" charset="0"/>
              </a:rPr>
              <a:t>Java</a:t>
            </a:r>
            <a:r>
              <a:rPr lang="en-GB" sz="1600" dirty="0">
                <a:solidFill>
                  <a:schemeClr val="bg1"/>
                </a:solidFill>
                <a:latin typeface="Times New Roman" panose="02020603050405020304" charset="0"/>
                <a:cs typeface="Times New Roman" panose="02020603050405020304" charset="0"/>
              </a:rPr>
              <a:t>, and offers features like </a:t>
            </a:r>
            <a:r>
              <a:rPr lang="en-GB" sz="1600" b="1" dirty="0">
                <a:solidFill>
                  <a:schemeClr val="bg1"/>
                </a:solidFill>
                <a:latin typeface="Times New Roman" panose="02020603050405020304" charset="0"/>
                <a:cs typeface="Times New Roman" panose="02020603050405020304" charset="0"/>
              </a:rPr>
              <a:t>syntax highlighting, code completion, project management, and version control integration</a:t>
            </a:r>
            <a:r>
              <a:rPr lang="en-GB" sz="1600" dirty="0">
                <a:solidFill>
                  <a:schemeClr val="bg1"/>
                </a:solidFill>
                <a:latin typeface="Times New Roman" panose="02020603050405020304" charset="0"/>
                <a:cs typeface="Times New Roman" panose="02020603050405020304" charset="0"/>
              </a:rPr>
              <a:t>. Eclipse also allows </a:t>
            </a:r>
            <a:r>
              <a:rPr lang="en-GB" sz="1600" b="1" dirty="0">
                <a:solidFill>
                  <a:schemeClr val="bg1"/>
                </a:solidFill>
                <a:latin typeface="Times New Roman" panose="02020603050405020304" charset="0"/>
                <a:cs typeface="Times New Roman" panose="02020603050405020304" charset="0"/>
              </a:rPr>
              <a:t>plugin extensions</a:t>
            </a:r>
            <a:r>
              <a:rPr lang="en-GB" sz="1600" dirty="0">
                <a:solidFill>
                  <a:schemeClr val="bg1"/>
                </a:solidFill>
                <a:latin typeface="Times New Roman" panose="02020603050405020304" charset="0"/>
                <a:cs typeface="Times New Roman" panose="02020603050405020304" charset="0"/>
              </a:rPr>
              <a:t>, making it customizable for different development needs, and helps developers </a:t>
            </a:r>
            <a:r>
              <a:rPr lang="en-GB" sz="1600" b="1" dirty="0">
                <a:solidFill>
                  <a:schemeClr val="bg1"/>
                </a:solidFill>
                <a:latin typeface="Times New Roman" panose="02020603050405020304" charset="0"/>
                <a:cs typeface="Times New Roman" panose="02020603050405020304" charset="0"/>
              </a:rPr>
              <a:t>build, test, and run applications efficiently</a:t>
            </a:r>
            <a:r>
              <a:rPr lang="en-GB" sz="1600" dirty="0">
                <a:solidFill>
                  <a:schemeClr val="bg1"/>
                </a:solidFill>
                <a:latin typeface="Times New Roman" panose="02020603050405020304" charset="0"/>
                <a:cs typeface="Times New Roman" panose="02020603050405020304" charset="0"/>
              </a:rPr>
              <a:t>.</a:t>
            </a:r>
            <a:endParaRPr lang="en-GB" sz="1600" dirty="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GB" sz="1800" b="1" u="sng" dirty="0">
                <a:solidFill>
                  <a:schemeClr val="bg1"/>
                </a:solidFill>
                <a:latin typeface="Times New Roman" panose="02020603050405020304" charset="0"/>
                <a:cs typeface="Times New Roman" panose="02020603050405020304" charset="0"/>
              </a:rPr>
              <a:t>Code Editing, Debugging, and Build Automation</a:t>
            </a:r>
            <a:r>
              <a:rPr lang="en-IN" sz="1800" b="1" u="sng" dirty="0">
                <a:solidFill>
                  <a:schemeClr val="bg1"/>
                </a:solidFill>
                <a:latin typeface="Times New Roman" panose="02020603050405020304" charset="0"/>
                <a:cs typeface="Times New Roman" panose="02020603050405020304" charset="0"/>
              </a:rPr>
              <a:t>:</a:t>
            </a:r>
            <a:endParaRPr lang="en-IN" sz="1800" b="1" u="sng" dirty="0">
              <a:solidFill>
                <a:schemeClr val="bg1"/>
              </a:solidFill>
              <a:latin typeface="Times New Roman" panose="02020603050405020304" charset="0"/>
              <a:cs typeface="Times New Roman" panose="02020603050405020304" charset="0"/>
            </a:endParaRPr>
          </a:p>
          <a:p>
            <a:pPr marL="0" indent="0" algn="just">
              <a:buNone/>
            </a:pPr>
            <a:r>
              <a:rPr lang="en-IN" sz="1600" b="1" dirty="0">
                <a:solidFill>
                  <a:schemeClr val="bg1"/>
                </a:solidFill>
                <a:latin typeface="Times New Roman" panose="02020603050405020304" charset="0"/>
                <a:cs typeface="Times New Roman" panose="02020603050405020304" charset="0"/>
              </a:rPr>
              <a:t> </a:t>
            </a:r>
            <a:r>
              <a:rPr lang="en-GB" sz="1600" dirty="0">
                <a:solidFill>
                  <a:schemeClr val="bg1"/>
                </a:solidFill>
                <a:latin typeface="Times New Roman" panose="02020603050405020304" charset="0"/>
                <a:cs typeface="Times New Roman" panose="02020603050405020304" charset="0"/>
              </a:rPr>
              <a:t>Eclipse IDE provides </a:t>
            </a:r>
            <a:r>
              <a:rPr lang="en-GB" sz="1600" b="1" dirty="0">
                <a:solidFill>
                  <a:schemeClr val="bg1"/>
                </a:solidFill>
                <a:latin typeface="Times New Roman" panose="02020603050405020304" charset="0"/>
                <a:cs typeface="Times New Roman" panose="02020603050405020304" charset="0"/>
              </a:rPr>
              <a:t>code editing</a:t>
            </a:r>
            <a:r>
              <a:rPr lang="en-GB" sz="1600" dirty="0">
                <a:solidFill>
                  <a:schemeClr val="bg1"/>
                </a:solidFill>
                <a:latin typeface="Times New Roman" panose="02020603050405020304" charset="0"/>
                <a:cs typeface="Times New Roman" panose="02020603050405020304" charset="0"/>
              </a:rPr>
              <a:t> with features like syntax highlighting and auto-completion, </a:t>
            </a:r>
            <a:r>
              <a:rPr lang="en-GB" sz="1600" b="1" dirty="0">
                <a:solidFill>
                  <a:schemeClr val="bg1"/>
                </a:solidFill>
                <a:latin typeface="Times New Roman" panose="02020603050405020304" charset="0"/>
                <a:cs typeface="Times New Roman" panose="02020603050405020304" charset="0"/>
              </a:rPr>
              <a:t>debugging tools</a:t>
            </a:r>
            <a:r>
              <a:rPr lang="en-GB" sz="1600" dirty="0">
                <a:solidFill>
                  <a:schemeClr val="bg1"/>
                </a:solidFill>
                <a:latin typeface="Times New Roman" panose="02020603050405020304" charset="0"/>
                <a:cs typeface="Times New Roman" panose="02020603050405020304" charset="0"/>
              </a:rPr>
              <a:t> to find and fix errors efficiently, and </a:t>
            </a:r>
            <a:r>
              <a:rPr lang="en-GB" sz="1600" b="1" dirty="0">
                <a:solidFill>
                  <a:schemeClr val="bg1"/>
                </a:solidFill>
                <a:latin typeface="Times New Roman" panose="02020603050405020304" charset="0"/>
                <a:cs typeface="Times New Roman" panose="02020603050405020304" charset="0"/>
              </a:rPr>
              <a:t>build automation</a:t>
            </a:r>
            <a:r>
              <a:rPr lang="en-GB" sz="1600" dirty="0">
                <a:solidFill>
                  <a:schemeClr val="bg1"/>
                </a:solidFill>
                <a:latin typeface="Times New Roman" panose="02020603050405020304" charset="0"/>
                <a:cs typeface="Times New Roman" panose="02020603050405020304" charset="0"/>
              </a:rPr>
              <a:t> to compile and run projects seamlessly, streamlining the entire development process.</a:t>
            </a:r>
            <a:endParaRPr lang="en-GB" sz="1600" dirty="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US" sz="1800" b="1" u="sng" dirty="0">
                <a:solidFill>
                  <a:schemeClr val="bg1"/>
                </a:solidFill>
                <a:latin typeface="Times New Roman" panose="02020603050405020304" charset="0"/>
                <a:cs typeface="Times New Roman" panose="02020603050405020304" charset="0"/>
              </a:rPr>
              <a:t>Supports Maven and Git plugins</a:t>
            </a:r>
            <a:endParaRPr lang="en-US" altLang="en-US" sz="1800" b="1" u="sng" dirty="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US" sz="1600" dirty="0">
                <a:solidFill>
                  <a:schemeClr val="bg1"/>
                </a:solidFill>
                <a:latin typeface="Times New Roman" panose="02020603050405020304" charset="0"/>
                <a:cs typeface="Times New Roman" panose="02020603050405020304" charset="0"/>
              </a:rPr>
              <a:t>Eclipse IDE offers built-in support and plugin integration for both Maven and Git, making it a powerful tool for full-stack and enterprise development. </a:t>
            </a:r>
            <a:endParaRPr lang="en-US" altLang="en-US" sz="1600" dirty="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800" b="1" u="sng" dirty="0">
              <a:solidFill>
                <a:schemeClr val="bg1"/>
              </a:solidFill>
              <a:latin typeface="Times New Roman" panose="02020603050405020304" charset="0"/>
              <a:cs typeface="Times New Roman" panose="02020603050405020304" charset="0"/>
            </a:endParaRPr>
          </a:p>
          <a:p>
            <a:pPr algn="just"/>
            <a:endParaRPr lang="en-US" altLang="en-US" sz="1800" b="1" u="sng" dirty="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1095" y="534670"/>
            <a:ext cx="9906000" cy="5256530"/>
          </a:xfrm>
        </p:spPr>
        <p:txBody>
          <a:bodyPr/>
          <a:p>
            <a:r>
              <a:rPr lang="en-US" altLang="en-US" sz="1600">
                <a:solidFill>
                  <a:schemeClr val="bg1"/>
                </a:solidFill>
                <a:latin typeface="Times New Roman" panose="02020603050405020304" charset="0"/>
                <a:cs typeface="Times New Roman" panose="02020603050405020304" charset="0"/>
              </a:rPr>
              <a:t>Maven is a build automation and dependency management tool. Eclipse integrates it via the M2E (Maven Integration for Eclipse) plugin.</a:t>
            </a:r>
            <a:endParaRPr lang="en-US" altLang="en-US" sz="1600">
              <a:solidFill>
                <a:schemeClr val="bg1"/>
              </a:solidFill>
              <a:latin typeface="Times New Roman" panose="02020603050405020304" charset="0"/>
              <a:cs typeface="Times New Roman" panose="02020603050405020304" charset="0"/>
            </a:endParaRPr>
          </a:p>
          <a:p>
            <a:pPr>
              <a:buFont typeface="Wingdings" panose="05000000000000000000" charset="0"/>
              <a:buChar char="Ø"/>
            </a:pPr>
            <a:r>
              <a:rPr lang="en-US" altLang="en-US" sz="1800" b="1" u="sng">
                <a:solidFill>
                  <a:schemeClr val="bg1"/>
                </a:solidFill>
                <a:latin typeface="Times New Roman" panose="02020603050405020304" charset="0"/>
                <a:cs typeface="Times New Roman" panose="02020603050405020304" charset="0"/>
              </a:rPr>
              <a:t>Suitable for backend API development</a:t>
            </a:r>
            <a:endParaRPr lang="en-US" altLang="en-US" sz="1800" b="1" u="sng">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Eclipse IDE is a robust and versatile platform well-suited for backend API development, particularly for Java-based applications. It offers a powerful code editor with features like syntax highlighting, auto-completion, and refactoring tools that streamline server-side programming.</a:t>
            </a:r>
            <a:endParaRPr lang="en-US" altLang="en-US" sz="160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 Eclipse supports Maven (via M2E) and Gradle for dependency management and build automation.</a:t>
            </a:r>
            <a:endParaRPr lang="en-US" altLang="en-US" sz="160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 You can run lifecycle commands (clean, install, package) directly from the IDE.</a:t>
            </a:r>
            <a:endParaRPr lang="en-US" altLang="en-US" sz="160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 Automatically resolves and updates dependencies from pom.xml or build.gradle.</a:t>
            </a:r>
            <a:endParaRPr lang="en-US" altLang="en-US" sz="160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en-US" altLang="en-US" sz="1600">
              <a:solidFill>
                <a:schemeClr val="bg1"/>
              </a:solidFill>
              <a:latin typeface="Times New Roman" panose="02020603050405020304" charset="0"/>
              <a:cs typeface="Times New Roman" panose="02020603050405020304" charset="0"/>
            </a:endParaRPr>
          </a:p>
          <a:p>
            <a:pPr marL="0" indent="0">
              <a:buFont typeface="Wingdings" panose="05000000000000000000" charset="0"/>
              <a:buNone/>
            </a:pPr>
            <a:endParaRPr lang="en-US" altLang="en-US" sz="1600">
              <a:solidFill>
                <a:schemeClr val="bg1"/>
              </a:solidFill>
              <a:latin typeface="Times New Roman" panose="02020603050405020304" charset="0"/>
              <a:cs typeface="Times New Roman" panose="02020603050405020304" charset="0"/>
            </a:endParaRPr>
          </a:p>
          <a:p>
            <a:endParaRPr lang="en-US" altLang="en-US" sz="16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41730" y="293370"/>
            <a:ext cx="9906000" cy="1260475"/>
          </a:xfrm>
        </p:spPr>
        <p:txBody>
          <a:bodyPr>
            <a:normAutofit fontScale="90000"/>
          </a:bodyPr>
          <a:p>
            <a:pPr algn="ctr"/>
            <a:br>
              <a:rPr lang="en-US" altLang="en-US">
                <a:solidFill>
                  <a:schemeClr val="bg1"/>
                </a:solidFill>
              </a:rPr>
            </a:br>
            <a:r>
              <a:rPr lang="en-US" altLang="en-US" sz="3110" b="1">
                <a:solidFill>
                  <a:schemeClr val="bg1"/>
                </a:solidFill>
                <a:latin typeface="Times New Roman" panose="02020603050405020304" charset="0"/>
                <a:cs typeface="Times New Roman" panose="02020603050405020304" charset="0"/>
              </a:rPr>
              <a:t>JAVA</a:t>
            </a:r>
            <a:br>
              <a:rPr lang="en-US" altLang="en-US">
                <a:solidFill>
                  <a:schemeClr val="bg1"/>
                </a:solidFill>
              </a:rPr>
            </a:br>
            <a:endParaRPr lang="en-US" altLang="en-US">
              <a:solidFill>
                <a:schemeClr val="bg1"/>
              </a:solidFill>
            </a:endParaRPr>
          </a:p>
        </p:txBody>
      </p:sp>
      <p:sp>
        <p:nvSpPr>
          <p:cNvPr id="3" name="Content Placeholder 2"/>
          <p:cNvSpPr>
            <a:spLocks noGrp="1"/>
          </p:cNvSpPr>
          <p:nvPr>
            <p:ph idx="1"/>
          </p:nvPr>
        </p:nvSpPr>
        <p:spPr>
          <a:xfrm>
            <a:off x="1141095" y="1189990"/>
            <a:ext cx="9906000" cy="5086350"/>
          </a:xfrm>
        </p:spPr>
        <p:txBody>
          <a:bodyPr>
            <a:normAutofit lnSpcReduction="10000"/>
          </a:bodyPr>
          <a:p>
            <a:pPr marL="0" indent="0" algn="just">
              <a:buNone/>
            </a:pPr>
            <a:r>
              <a:rPr lang="en-US" altLang="en-US" sz="1800" b="1">
                <a:solidFill>
                  <a:schemeClr val="bg1"/>
                </a:solidFill>
                <a:latin typeface="Times New Roman" panose="02020603050405020304" charset="0"/>
                <a:cs typeface="Times New Roman" panose="02020603050405020304" charset="0"/>
              </a:rPr>
              <a:t>Purpose: Core backend programming language</a:t>
            </a:r>
            <a:endParaRPr lang="en-US" altLang="en-US" sz="1800" b="1">
              <a:solidFill>
                <a:schemeClr val="bg1"/>
              </a:solidFill>
              <a:latin typeface="Times New Roman" panose="02020603050405020304" charset="0"/>
              <a:cs typeface="Times New Roman" panose="02020603050405020304" charset="0"/>
            </a:endParaRPr>
          </a:p>
          <a:p>
            <a:pPr marL="0" indent="0" algn="just">
              <a:buNone/>
            </a:pPr>
            <a:r>
              <a:rPr lang="en-US" altLang="en-US" sz="1800" b="1">
                <a:solidFill>
                  <a:schemeClr val="bg1"/>
                </a:solidFill>
                <a:latin typeface="Times New Roman" panose="02020603050405020304" charset="0"/>
                <a:cs typeface="Times New Roman" panose="02020603050405020304" charset="0"/>
              </a:rPr>
              <a:t> Highlights:</a:t>
            </a:r>
            <a:endParaRPr lang="en-US" altLang="en-US" sz="1800" b="1">
              <a:solidFill>
                <a:schemeClr val="bg1"/>
              </a:solidFill>
              <a:latin typeface="Times New Roman" panose="02020603050405020304" charset="0"/>
              <a:cs typeface="Times New Roman" panose="02020603050405020304" charset="0"/>
            </a:endParaRPr>
          </a:p>
          <a:p>
            <a:pPr marL="0" indent="0" algn="just">
              <a:buNone/>
            </a:pPr>
            <a:r>
              <a:rPr lang="en-US" altLang="en-US" sz="1600">
                <a:solidFill>
                  <a:schemeClr val="bg1"/>
                </a:solidFill>
                <a:latin typeface="Times New Roman" panose="02020603050405020304" charset="0"/>
                <a:cs typeface="Times New Roman" panose="02020603050405020304" charset="0"/>
              </a:rPr>
              <a:t>Java code runs on any device with a Java Virtual Machine (JVM). Java’s stability, scalability, and versatility make it a top choice for backend development, especially in enterprise and cloud-native environments.</a:t>
            </a:r>
            <a:endParaRPr lang="en-US" altLang="en-US" sz="160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US" sz="1800" b="1" u="sng">
                <a:solidFill>
                  <a:schemeClr val="bg1"/>
                </a:solidFill>
                <a:latin typeface="Times New Roman" panose="02020603050405020304" charset="0"/>
                <a:cs typeface="Times New Roman" panose="02020603050405020304" charset="0"/>
              </a:rPr>
              <a:t>Object-Oriented</a:t>
            </a:r>
            <a:endParaRPr lang="en-US" altLang="en-US" sz="1800" b="1" u="sng">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r>
              <a:rPr lang="en-US" altLang="en-US" sz="1600">
                <a:solidFill>
                  <a:schemeClr val="bg1"/>
                </a:solidFill>
                <a:latin typeface="Times New Roman" panose="02020603050405020304" charset="0"/>
                <a:cs typeface="Times New Roman" panose="02020603050405020304" charset="0"/>
              </a:rPr>
              <a:t>Object-oriented programming (OOP) in Java is a foundational paradigm that organizes software design around objects, which are instances of classes. Java is inherently object-oriented, meaning almost everything in Java revolves around creating and manipulating objects. </a:t>
            </a:r>
            <a:endParaRPr lang="en-US" altLang="en-US" sz="1600">
              <a:solidFill>
                <a:schemeClr val="bg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US" sz="1800" b="1" u="sng">
                <a:solidFill>
                  <a:schemeClr val="bg1"/>
                </a:solidFill>
                <a:latin typeface="Times New Roman" panose="02020603050405020304" charset="0"/>
                <a:cs typeface="Times New Roman" panose="02020603050405020304" charset="0"/>
              </a:rPr>
              <a:t>Platform independence</a:t>
            </a:r>
            <a:r>
              <a:rPr lang="en-US" altLang="en-US" sz="1600">
                <a:solidFill>
                  <a:schemeClr val="bg1"/>
                </a:solidFill>
                <a:latin typeface="Times New Roman" panose="02020603050405020304" charset="0"/>
                <a:cs typeface="Times New Roman" panose="02020603050405020304" charset="0"/>
              </a:rPr>
              <a:t> in Java means that Java programs can run on any operating system or device that has a Java Virtual Machine (JVM), without needing to be rewritten or recompiled. This powerful feature is enabled by Java’s architecture, where source code is compiled into bytecode—a universal intermediate format. The bytecode is not tied to any specific hardware or OS; instead, it’s executed by the JVM, which acts as a translator between the bytecode and the underlying system.</a:t>
            </a:r>
            <a:endParaRPr lang="en-US" altLang="en-US" sz="160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600">
              <a:solidFill>
                <a:schemeClr val="bg1"/>
              </a:solidFill>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800" b="1" u="sng">
              <a:solidFill>
                <a:schemeClr val="bg1"/>
              </a:solidFill>
              <a:latin typeface="Times New Roman" panose="02020603050405020304" charset="0"/>
              <a:cs typeface="Times New Roman" panose="02020603050405020304" charset="0"/>
            </a:endParaRPr>
          </a:p>
          <a:p>
            <a:pPr marL="0" indent="0" algn="just">
              <a:buNone/>
            </a:pPr>
            <a:endParaRPr lang="en-US" altLang="en-US" sz="1800" b="1">
              <a:solidFill>
                <a:schemeClr val="bg1"/>
              </a:solidFill>
              <a:latin typeface="Times New Roman" panose="02020603050405020304" charset="0"/>
              <a:cs typeface="Times New Roman" panose="02020603050405020304" charset="0"/>
            </a:endParaRPr>
          </a:p>
          <a:p>
            <a:pPr marL="0" indent="0" algn="just">
              <a:buNone/>
            </a:pPr>
            <a:endParaRPr lang="en-US" altLang="en-US" sz="1800" b="1">
              <a:solidFill>
                <a:schemeClr val="bg1"/>
              </a:solidFill>
              <a:latin typeface="Times New Roman" panose="02020603050405020304" charset="0"/>
              <a:cs typeface="Times New Roman" panose="0202060305040502030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11321</Words>
  <Application>WPS Presentation</Application>
  <PresentationFormat>Widescreen</PresentationFormat>
  <Paragraphs>168</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Trebuchet MS</vt:lpstr>
      <vt:lpstr>Tw Cen MT</vt:lpstr>
      <vt:lpstr>Segoe Print</vt:lpstr>
      <vt:lpstr>Microsoft YaHei</vt:lpstr>
      <vt:lpstr>Arial Unicode MS</vt:lpstr>
      <vt:lpstr>Calibri</vt:lpstr>
      <vt:lpstr>Microsoft YaHei UI</vt:lpstr>
      <vt:lpstr>Times New Roman</vt:lpstr>
      <vt:lpstr>Tahoma</vt:lpstr>
      <vt:lpstr>Arial Black</vt:lpstr>
      <vt:lpstr>Wingdings</vt:lpstr>
      <vt:lpstr>Circuit</vt:lpstr>
      <vt:lpstr>🎯 Title: Full Stack Development Tools Overview</vt:lpstr>
      <vt:lpstr>Agenda</vt:lpstr>
      <vt:lpstr>Introduction</vt:lpstr>
      <vt:lpstr>PowerPoint 演示文稿</vt:lpstr>
      <vt:lpstr>Postman</vt:lpstr>
      <vt:lpstr>PowerPoint 演示文稿</vt:lpstr>
      <vt:lpstr>Eclipse 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Full Stack Development Tools Overview</dc:title>
  <dc:creator>tanujaprasanna29@gmail.com</dc:creator>
  <cp:lastModifiedBy>Tanuja P</cp:lastModifiedBy>
  <cp:revision>6</cp:revision>
  <dcterms:created xsi:type="dcterms:W3CDTF">2025-10-06T05:20:00Z</dcterms:created>
  <dcterms:modified xsi:type="dcterms:W3CDTF">2025-10-07T18:40:51Z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20F5B3DDE8BB4FBABCEA8253F0628854_12</vt:lpwstr>
  </property>
  <property fmtid="{D5CDD505-2E9C-101B-9397-08002B2CF9AE}" pid="3" name="KSOProductBuildVer">
    <vt:lpwstr>1033-12.2.0.22549</vt:lpwstr>
  </property>
</Properties>
</file>