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537" r:id="rId3"/>
    <p:sldId id="568" r:id="rId4"/>
    <p:sldId id="538" r:id="rId5"/>
    <p:sldId id="539" r:id="rId6"/>
    <p:sldId id="545" r:id="rId7"/>
    <p:sldId id="540" r:id="rId8"/>
    <p:sldId id="546" r:id="rId9"/>
    <p:sldId id="547" r:id="rId10"/>
    <p:sldId id="548" r:id="rId11"/>
    <p:sldId id="549" r:id="rId12"/>
    <p:sldId id="550" r:id="rId13"/>
    <p:sldId id="552" r:id="rId14"/>
    <p:sldId id="551" r:id="rId15"/>
    <p:sldId id="554" r:id="rId16"/>
    <p:sldId id="553" r:id="rId17"/>
    <p:sldId id="555" r:id="rId18"/>
    <p:sldId id="556" r:id="rId19"/>
    <p:sldId id="557" r:id="rId20"/>
    <p:sldId id="558" r:id="rId21"/>
    <p:sldId id="559" r:id="rId22"/>
    <p:sldId id="561" r:id="rId23"/>
    <p:sldId id="56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2360"/>
    <a:srgbClr val="172C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C8315-6EB7-4368-AC08-E616B390FAB6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857CF-6643-4536-9C1B-75AE1C1CD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523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F857CF-6643-4536-9C1B-75AE1C1CD4F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600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E48F7-75D9-1B6A-371D-5C77EE07F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B1F38-1377-3DC1-FB62-87035B8DB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0FF03-1646-3D43-151B-583B70F7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A422-DD5F-456C-A74E-D97377143AB1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9D019-62C2-DC8E-2265-CEEB3017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1D573-4B04-4CCA-8765-2DEDDC051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0B8-50E8-444C-B0B7-FB134C7F3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94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6F5A-1114-0446-E323-EF1D5BAD7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930C3-03C3-3494-532D-E853EB434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323E0-E133-E86F-4C9B-3D5F1F5B8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A422-DD5F-456C-A74E-D97377143AB1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83CAD-E501-12E0-7421-505B4001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D0993-AD7E-56EB-8668-182370F77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0B8-50E8-444C-B0B7-FB134C7F3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93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DD0F94-DDC0-A680-AB44-8D7580CD9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96B50-63C4-B37C-8924-632C5CF6E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9C7E0-F907-BB5D-BB64-33630819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A422-DD5F-456C-A74E-D97377143AB1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13832-F76C-6640-A5E4-0E7F25A6E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1801B-1D83-32B4-0AFC-997967CD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0B8-50E8-444C-B0B7-FB134C7F3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843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9055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5691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906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833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E23F5-1F5B-A624-3080-D228E46B7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C8066-EDCB-2AD0-31BC-66F4717A5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7F215-38B3-B286-4194-646FAE871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A422-DD5F-456C-A74E-D97377143AB1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90BBF-2522-74BE-37CF-F9A2F5A2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3A503-E2CF-9811-721A-B1400978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0B8-50E8-444C-B0B7-FB134C7F3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32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B8386-215F-4C4C-551D-880291245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E4CBF-F334-031F-0248-0EB00244A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CE001-1126-1B0E-A132-0206900C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A422-DD5F-456C-A74E-D97377143AB1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45C7C-B741-5278-D774-046B8BCB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47814-3D4E-4DE6-B5E2-101D2CEB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0B8-50E8-444C-B0B7-FB134C7F3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46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15689-DF3D-7F10-1AFD-FA8E5F101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333A0-4371-269B-D7D6-0F8A715BD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A9EDD-29AD-2CF9-B095-6AFA300B4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F2E1E-70ED-BD6B-1952-173352A81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A422-DD5F-456C-A74E-D97377143AB1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7C324-D379-398E-B51A-BFC7ACC83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C77EE-E953-8B5C-DB45-1D3FCEEE2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0B8-50E8-444C-B0B7-FB134C7F3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91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7401-41BD-ED67-399A-916AF403A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D158F-733E-23A3-75E3-AAFD4A835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EEF48-C7F1-3397-A1AF-1F25713BB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03401D-3321-3DAD-AE42-AA8F40B2D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01F5A9-3EBE-9697-EDF4-174393E96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75306D-3F6A-AD36-43B0-9E1193C29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A422-DD5F-456C-A74E-D97377143AB1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55C825-1072-99FD-DC2B-B3C0B2072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3C260F-998E-FEA9-9F57-A4D676D5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0B8-50E8-444C-B0B7-FB134C7F3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73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883C4-5A98-429B-98E7-C1B389F7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904022-06F7-9FC3-4465-0704DB4F2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A422-DD5F-456C-A74E-D97377143AB1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7FF251-1799-C06C-E4F7-3BFFD6784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87371-520C-2DAB-E9A0-E2C516C71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0B8-50E8-444C-B0B7-FB134C7F3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94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023B28-CEC2-8AD2-4F39-9A7B188E1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A422-DD5F-456C-A74E-D97377143AB1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B0AD5A-689A-B62D-CC87-F6647B33B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F7935-44BE-06A3-B169-2137DC27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0B8-50E8-444C-B0B7-FB134C7F3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63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F1005-C625-58E2-7DFC-5C5467AFB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AB31F-08AD-07C0-FA00-B796A724D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56A47-B13B-83DA-8146-81D94A565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E58C5-064B-5119-1C51-914EBF3D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A422-DD5F-456C-A74E-D97377143AB1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66C0C-E69E-898F-4106-5DD3D0D3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33B97-6A9F-599D-183F-022326B5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0B8-50E8-444C-B0B7-FB134C7F3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92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D39BE-4330-7F0A-2C41-76C1CC1D1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0BA2A2-4191-239B-F643-F4C8299C2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7F565-9B97-5013-1192-9D24AE04D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EA9F6-AD0C-EA12-DA97-74489D52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A422-DD5F-456C-A74E-D97377143AB1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20E20-8DB7-81B8-03A8-28854F8BB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97C64-1365-34BF-D84E-8D1EF0BEF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0B8-50E8-444C-B0B7-FB134C7F3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53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298118-82C9-9419-EE23-4515DFD73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D52B1-9F46-169C-5839-681CB348A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EA57E-6C83-8E90-2CD1-2910C1515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7A422-DD5F-456C-A74E-D97377143AB1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10319-DD3F-49AC-7573-549FD42D0D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D1129-F396-41B5-8B30-31A36DD8C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6F0B8-50E8-444C-B0B7-FB134C7F356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CAC685-85B1-1555-3759-60E7AF31CAD4}"/>
              </a:ext>
            </a:extLst>
          </p:cNvPr>
          <p:cNvSpPr/>
          <p:nvPr userDrawn="1"/>
        </p:nvSpPr>
        <p:spPr>
          <a:xfrm>
            <a:off x="77821" y="97277"/>
            <a:ext cx="12003932" cy="6624198"/>
          </a:xfrm>
          <a:prstGeom prst="rect">
            <a:avLst/>
          </a:prstGeom>
          <a:noFill/>
          <a:ln w="38100">
            <a:solidFill>
              <a:srgbClr val="BB23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6350"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49E09B-5E0F-8126-1E00-F9F6376D39AC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8438" y="32356"/>
            <a:ext cx="574949" cy="4549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C0EC33-3A53-2716-BEBF-C2527B7294B1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66" y="-11980"/>
            <a:ext cx="1021908" cy="57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0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7" r:id="rId12"/>
    <p:sldLayoutId id="2147483668" r:id="rId13"/>
    <p:sldLayoutId id="2147483671" r:id="rId14"/>
    <p:sldLayoutId id="214748367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DFDB-EC17-DD8B-7FC6-BD7EB58757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ZOMATO Data Analysis Portfolio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4E971-5D3A-41AC-865F-C0D825B82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12267" y="4321705"/>
            <a:ext cx="2167466" cy="4026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Tanuja Sawant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0035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3DE47-511F-0A25-D560-92DE6AEFB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72E3A-2837-378C-9663-A6091FF0B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57964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Q7 Rank restaurants by their total revenue from the last year where current date is 2024-01-01</a:t>
            </a: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0C5CAD-9CE9-4877-1405-659FF5B80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923091"/>
            <a:ext cx="4854069" cy="557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60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F1140-B09E-AFBA-C0CE-63BC958E0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45C12-1DCD-9910-37C3-94D15A6A7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57964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Q8 Identify the most popular 2 dish in each city based on the number of orders.</a:t>
            </a: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F8874F-BF74-CC9D-293A-9CEA21848C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87"/>
          <a:stretch/>
        </p:blipFill>
        <p:spPr>
          <a:xfrm>
            <a:off x="839789" y="1041400"/>
            <a:ext cx="5794476" cy="558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63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5DED94-6C26-B7D7-357E-A510F2191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34D2E-0FD1-4960-89CA-10900D711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57964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Q9 Find customers who haven’t placed an order in 2024 but did in 2023</a:t>
            </a: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07446E-5AEC-FCE0-C4E6-194130237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1130518"/>
            <a:ext cx="5067739" cy="47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73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C4EEE-A061-3CC1-69C4-5AADF96C9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3290A-090E-9724-23B2-EBFFA18A7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57964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Q 10 Calculate and compare the order cancellation rate for each restaurant between the current year and the previous year</a:t>
            </a: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AF81F1-0FFA-7548-A47F-8A8334010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1050703"/>
            <a:ext cx="6883974" cy="558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89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6CA90-D8B4-9EF6-E21B-635A61305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A7D0-64C0-EDB0-E6AB-D44E95933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57964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Q11 Determine each rider's average delivery time</a:t>
            </a: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31DD53-A6A8-EE15-DB6F-99A007A58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923090"/>
            <a:ext cx="5708121" cy="574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06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459E1-BE5A-404A-002C-E375A677E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BB748-C151-A607-9DD7-2F08C3087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57964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Q12. Monthly Restaurant Growth Ratio</a:t>
            </a: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28BE37-4F9A-A3A1-6EE9-226A26827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923090"/>
            <a:ext cx="6620431" cy="560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42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F36CA-2A80-AEF5-69BD-EB78C6A5B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08F0-94E5-50EC-E0D7-3528B113C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57964"/>
          </a:xfrm>
        </p:spPr>
        <p:txBody>
          <a:bodyPr>
            <a:normAutofit fontScale="90000"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Q13 Segment customers into 'Gold' or 'Silver' groups based on their total spending compared to the average order value (AOV). If a customer's total spending exceeds the AOV, label them as 'Gold'; otherwise, label them as '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Silver'.Return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: The total number of orders and total revenue for each segment.</a:t>
            </a: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3EF010-626B-C807-35E5-24DAE0C81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1033535"/>
            <a:ext cx="7757832" cy="56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71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BB9FC-320B-7DC4-C755-BB930193A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A414-6F29-8815-6A62-4B36B8C8D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57964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Q14 Rider Monthly Earnings</a:t>
            </a:r>
            <a:b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Calculate each rider's total monthly earnings, assuming they earn 8% of the order amount.</a:t>
            </a: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B31381-7944-78FA-7B67-58A3D2AE1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66" y="987137"/>
            <a:ext cx="4889754" cy="550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26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21FA8-D2F8-AE9F-897E-F0447AEE4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AB4A1-C878-D4C2-3EB6-A539B9521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593"/>
            <a:ext cx="10515600" cy="1006474"/>
          </a:xfrm>
        </p:spPr>
        <p:txBody>
          <a:bodyPr>
            <a:normAutofit fontScale="90000"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Q15. Rider Ratings Analysis</a:t>
            </a:r>
            <a:b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Find the number of 5-star, 4-star, and 3-star ratings each rider has Riders receive ratings based on delivery time</a:t>
            </a:r>
            <a:b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● 5-star: Delivered in less than 15 minutes</a:t>
            </a:r>
            <a:b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● 4-star: Delivered between 15 and 20 minutes</a:t>
            </a:r>
            <a:b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● 3-star: Delivered after 20 minutes</a:t>
            </a: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3281FB-CBE5-BB80-87DD-3EFFA15B6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438656"/>
            <a:ext cx="5257800" cy="51483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BE26AD-FBDB-00D1-B725-6E85F4002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654" y="1253067"/>
            <a:ext cx="3675556" cy="53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BE054-B7E8-6399-5F95-DCA3AF269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39A1-D0B4-C2DA-FC2B-C568BDEA1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57964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Q16. Order Frequency by Day</a:t>
            </a:r>
            <a:b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Analyze order frequency per day of the week and identify the peak day for each restaurant.</a:t>
            </a: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9C0BBD-9DF2-4D0D-A2CD-188A653EA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991770"/>
            <a:ext cx="5712689" cy="568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95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DBCC7-A16C-489A-FE10-5EAA77E9E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3879A-825C-93B8-56CA-A7D4C08DC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050" y="2811294"/>
            <a:ext cx="9921240" cy="880173"/>
          </a:xfrm>
        </p:spPr>
        <p:txBody>
          <a:bodyPr>
            <a:normAutofit/>
          </a:bodyPr>
          <a:lstStyle/>
          <a:p>
            <a:r>
              <a:rPr lang="en-IN" sz="4800" b="1" dirty="0"/>
              <a:t>Data analysis using SQL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981757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745DA-394E-E63C-9856-5E85DD286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D4F86-3881-C84B-B36C-769C669A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57964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Q17 Calculate the total revenue generated by each customer over all their orders.</a:t>
            </a: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770FDE-4E08-13B8-57A2-F2DFA87A4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969772"/>
            <a:ext cx="4739745" cy="583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577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ED4AA-AA45-74E3-59D6-17ABFC7D1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D0E0-C61D-2E3A-BB7C-3E9727DB6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57964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Q18. Monthly Sales Trends</a:t>
            </a:r>
            <a:b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Identify sales trends by comparing each month's total sales to the previous month.</a:t>
            </a: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AA35F1-3BAB-9C4B-6C7E-023DD7D95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1080118"/>
            <a:ext cx="9033786" cy="557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53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816FB-06EB-CECB-1D31-BC8584460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C63E-E5FE-60F0-F6C4-489984AE0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57964"/>
          </a:xfrm>
        </p:spPr>
        <p:txBody>
          <a:bodyPr>
            <a:normAutofit/>
          </a:bodyPr>
          <a:lstStyle/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Q19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Track the popularity of specific order items over time and identify seasonal demand for each item.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6D1490-C053-801A-C650-10E384EED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923090"/>
            <a:ext cx="5875473" cy="571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77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5D88A-9A1B-247C-4A62-F37198E7D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45ED8-AD76-86BE-4CD2-C124DBDC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57964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Q20 Rank each city based on the total revenue</a:t>
            </a: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AA6745-4A90-E31D-9347-667035A3C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07" y="923090"/>
            <a:ext cx="6695260" cy="517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48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AB030F-830C-581F-D9BA-970E7A980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113" y="688843"/>
            <a:ext cx="6963774" cy="577097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BAAFC59-A2D6-6B56-D111-BF0C251BE2B3}"/>
              </a:ext>
            </a:extLst>
          </p:cNvPr>
          <p:cNvSpPr txBox="1">
            <a:spLocks/>
          </p:cNvSpPr>
          <p:nvPr/>
        </p:nvSpPr>
        <p:spPr>
          <a:xfrm>
            <a:off x="1135380" y="241479"/>
            <a:ext cx="9921240" cy="3134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800" dirty="0"/>
              <a:t>Data Model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0385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3886F-268A-D5D5-2628-3F4AB785D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178E9-C504-8B16-4226-16F0C53D7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57964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Q1.Write a query to find the top 5 most frequently ordered dishes by the customer "Arjun Mehta" in the last 6 month from date 2024-06-01</a:t>
            </a: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B8C7FC-DABC-36FA-243E-45A4E9735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1239922"/>
            <a:ext cx="4459235" cy="48052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F497650-4A47-4CA0-AE35-1529DA21F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39922"/>
            <a:ext cx="41338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48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9AED0-B9D0-AA57-8EE3-6C2BAEC65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60BCC26-132E-7889-9AF6-7D8251553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95361"/>
            <a:ext cx="10512424" cy="491067"/>
          </a:xfrm>
        </p:spPr>
        <p:txBody>
          <a:bodyPr>
            <a:normAutofit/>
          </a:bodyPr>
          <a:lstStyle/>
          <a:p>
            <a:r>
              <a:rPr lang="en-IN" sz="1400" b="0" dirty="0">
                <a:latin typeface="Verdana" panose="020B0604030504040204" pitchFamily="34" charset="0"/>
                <a:ea typeface="Verdana" panose="020B0604030504040204" pitchFamily="34" charset="0"/>
              </a:rPr>
              <a:t>Q2.</a:t>
            </a:r>
            <a:r>
              <a:rPr lang="en-US" sz="1400" b="0" dirty="0">
                <a:latin typeface="Verdana" panose="020B0604030504040204" pitchFamily="34" charset="0"/>
                <a:ea typeface="Verdana" panose="020B0604030504040204" pitchFamily="34" charset="0"/>
              </a:rPr>
              <a:t> Top 5 Most Frequently Ordered Dishes</a:t>
            </a:r>
            <a:endParaRPr lang="en-IN" sz="1400" b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ADFA3F-F2A3-0BE8-61B9-B775A97F6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1066800"/>
            <a:ext cx="635042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8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A9C8C-AF5B-44C7-A6B8-8722602DB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691DB31-09DF-149F-4406-0B77331A7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20990" y="295361"/>
            <a:ext cx="10334398" cy="491067"/>
          </a:xfrm>
        </p:spPr>
        <p:txBody>
          <a:bodyPr>
            <a:normAutofit/>
          </a:bodyPr>
          <a:lstStyle/>
          <a:p>
            <a:r>
              <a:rPr lang="en-US" sz="1400" b="0" dirty="0">
                <a:latin typeface="Verdana" panose="020B0604030504040204" pitchFamily="34" charset="0"/>
                <a:ea typeface="Verdana" panose="020B0604030504040204" pitchFamily="34" charset="0"/>
              </a:rPr>
              <a:t> Q3 Identify the time slots during which the most orders are placed, based on  intervals.</a:t>
            </a:r>
            <a:endParaRPr lang="en-IN" sz="1400" b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F374BD-8C7D-CE70-CC86-3192C510E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90" y="1035646"/>
            <a:ext cx="6641343" cy="490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35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97462-B982-A257-A281-0EC5E42AE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C428E-C7B6-4643-C475-4ED6722EF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57964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Q4 Find the average order value (AOV) per customer who has placed more than 750 orders</a:t>
            </a: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596194-54F6-125F-4359-9D04EC278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10" y="1041730"/>
            <a:ext cx="8369685" cy="535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82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54553-3B35-41A2-45A4-BEBAC5399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0CBBA-710B-6A39-99D2-7DB69EE2B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57964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Q5 List the customers who have spent more than 100K in total on food orders.</a:t>
            </a: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C316E2-EB50-9FAF-2713-A148B4F482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78" b="4738"/>
          <a:stretch/>
        </p:blipFill>
        <p:spPr>
          <a:xfrm>
            <a:off x="586087" y="923089"/>
            <a:ext cx="5021369" cy="55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65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7644D-57DC-8AD6-BDF9-99950C1BB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96E4A-2564-E72E-60E0-3B5C44A2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57964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Q6 Write a query to find orders that were placed but not delivered</a:t>
            </a: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76EEF-CBB0-DA95-9715-480BB8B19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5" y="973991"/>
            <a:ext cx="5255087" cy="551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17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7916</TotalTime>
  <Words>417</Words>
  <Application>Microsoft Office PowerPoint</Application>
  <PresentationFormat>Widescreen</PresentationFormat>
  <Paragraphs>25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Verdana</vt:lpstr>
      <vt:lpstr>Office Theme</vt:lpstr>
      <vt:lpstr>ZOMATO Data Analysis Portfolio Project</vt:lpstr>
      <vt:lpstr>Data analysis using SQL</vt:lpstr>
      <vt:lpstr>PowerPoint Presentation</vt:lpstr>
      <vt:lpstr>Q1.Write a query to find the top 5 most frequently ordered dishes by the customer "Arjun Mehta" in the last 6 month from date 2024-06-01</vt:lpstr>
      <vt:lpstr>PowerPoint Presentation</vt:lpstr>
      <vt:lpstr>PowerPoint Presentation</vt:lpstr>
      <vt:lpstr>Q4 Find the average order value (AOV) per customer who has placed more than 750 orders</vt:lpstr>
      <vt:lpstr>Q5 List the customers who have spent more than 100K in total on food orders.</vt:lpstr>
      <vt:lpstr>Q6 Write a query to find orders that were placed but not delivered</vt:lpstr>
      <vt:lpstr>Q7 Rank restaurants by their total revenue from the last year where current date is 2024-01-01</vt:lpstr>
      <vt:lpstr>Q8 Identify the most popular 2 dish in each city based on the number of orders.</vt:lpstr>
      <vt:lpstr>Q9 Find customers who haven’t placed an order in 2024 but did in 2023</vt:lpstr>
      <vt:lpstr>Q 10 Calculate and compare the order cancellation rate for each restaurant between the current year and the previous year</vt:lpstr>
      <vt:lpstr>Q11 Determine each rider's average delivery time</vt:lpstr>
      <vt:lpstr>Q12. Monthly Restaurant Growth Ratio</vt:lpstr>
      <vt:lpstr>Q13 Segment customers into 'Gold' or 'Silver' groups based on their total spending compared to the average order value (AOV). If a customer's total spending exceeds the AOV, label them as 'Gold'; otherwise, label them as 'Silver'.Return: The total number of orders and total revenue for each segment.</vt:lpstr>
      <vt:lpstr>Q14 Rider Monthly Earnings Calculate each rider's total monthly earnings, assuming they earn 8% of the order amount.</vt:lpstr>
      <vt:lpstr>Q15. Rider Ratings Analysis Find the number of 5-star, 4-star, and 3-star ratings each rider has Riders receive ratings based on delivery time ● 5-star: Delivered in less than 15 minutes ● 4-star: Delivered between 15 and 20 minutes ● 3-star: Delivered after 20 minutes</vt:lpstr>
      <vt:lpstr>Q16. Order Frequency by Day Analyze order frequency per day of the week and identify the peak day for each restaurant.</vt:lpstr>
      <vt:lpstr>Q17 Calculate the total revenue generated by each customer over all their orders.</vt:lpstr>
      <vt:lpstr>Q18. Monthly Sales Trends Identify sales trends by comparing each month's total sales to the previous month.</vt:lpstr>
      <vt:lpstr>Q19 Track the popularity of specific order items over time and identify seasonal demand for each item. </vt:lpstr>
      <vt:lpstr>Q20 Rank each city based on the total revenue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Tanuja Sawant</dc:creator>
  <cp:lastModifiedBy>Tanuja Sawant</cp:lastModifiedBy>
  <cp:revision>5</cp:revision>
  <dcterms:created xsi:type="dcterms:W3CDTF">2025-03-10T20:34:15Z</dcterms:created>
  <dcterms:modified xsi:type="dcterms:W3CDTF">2025-03-20T18:57:20Z</dcterms:modified>
</cp:coreProperties>
</file>