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3.svg" ContentType="image/svg+xml"/>
  <Override PartName="/ppt/media/image20.svg" ContentType="image/svg+xml"/>
  <Override PartName="/ppt/media/image22.svg" ContentType="image/svg+xml"/>
  <Override PartName="/ppt/media/image24.svg" ContentType="image/svg+xml"/>
  <Override PartName="/ppt/media/image4.svg" ContentType="image/svg+xml"/>
  <Override PartName="/ppt/media/image6.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Canva Sans Bold" panose="020B0803030501040103"/>
      <p:bold r:id="rId17"/>
    </p:embeddedFont>
    <p:embeddedFont>
      <p:font typeface="Canva Sans" panose="020B0503030501040103"/>
      <p:regular r:id="rId18"/>
    </p:embeddedFont>
    <p:embeddedFont>
      <p:font typeface="Arimo" panose="020B0604020202020204"/>
      <p:regular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svg"/><Relationship Id="rId7"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4.png"/><Relationship Id="rId2" Type="http://schemas.openxmlformats.org/officeDocument/2006/relationships/image" Target="../media/image17.png"/><Relationship Id="rId11" Type="http://schemas.openxmlformats.org/officeDocument/2006/relationships/slideLayout" Target="../slideLayouts/slideLayout7.xml"/><Relationship Id="rId10" Type="http://schemas.openxmlformats.org/officeDocument/2006/relationships/image" Target="../media/image24.sv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sv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png"/><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1748409">
            <a:off x="-1871927" y="7973496"/>
            <a:ext cx="6755091" cy="6130246"/>
          </a:xfrm>
          <a:custGeom>
            <a:avLst/>
            <a:gdLst/>
            <a:ahLst/>
            <a:cxnLst/>
            <a:rect l="l" t="t" r="r" b="b"/>
            <a:pathLst>
              <a:path w="6755091" h="6130246">
                <a:moveTo>
                  <a:pt x="0" y="0"/>
                </a:moveTo>
                <a:lnTo>
                  <a:pt x="6755092" y="0"/>
                </a:lnTo>
                <a:lnTo>
                  <a:pt x="6755092" y="6130246"/>
                </a:lnTo>
                <a:lnTo>
                  <a:pt x="0" y="6130246"/>
                </a:lnTo>
                <a:lnTo>
                  <a:pt x="0" y="0"/>
                </a:lnTo>
                <a:close/>
              </a:path>
            </a:pathLst>
          </a:custGeom>
          <a:blipFill>
            <a:blip r:embed="rId2"/>
            <a:stretch>
              <a:fillRect/>
            </a:stretch>
          </a:blipFill>
        </p:spPr>
      </p:sp>
      <p:sp>
        <p:nvSpPr>
          <p:cNvPr id="4" name="Freeform 4"/>
          <p:cNvSpPr/>
          <p:nvPr/>
        </p:nvSpPr>
        <p:spPr>
          <a:xfrm rot="2223819">
            <a:off x="10214960" y="-5715833"/>
            <a:ext cx="12596877" cy="11431666"/>
          </a:xfrm>
          <a:custGeom>
            <a:avLst/>
            <a:gdLst/>
            <a:ahLst/>
            <a:cxnLst/>
            <a:rect l="l" t="t" r="r" b="b"/>
            <a:pathLst>
              <a:path w="12596877" h="11431666">
                <a:moveTo>
                  <a:pt x="0" y="0"/>
                </a:moveTo>
                <a:lnTo>
                  <a:pt x="12596877" y="0"/>
                </a:lnTo>
                <a:lnTo>
                  <a:pt x="12596877" y="11431666"/>
                </a:lnTo>
                <a:lnTo>
                  <a:pt x="0" y="11431666"/>
                </a:lnTo>
                <a:lnTo>
                  <a:pt x="0" y="0"/>
                </a:lnTo>
                <a:close/>
              </a:path>
            </a:pathLst>
          </a:custGeom>
          <a:blipFill>
            <a:blip r:embed="rId2"/>
            <a:stretch>
              <a:fillRect/>
            </a:stretch>
          </a:blipFill>
        </p:spPr>
      </p:sp>
      <p:sp>
        <p:nvSpPr>
          <p:cNvPr id="5" name="Freeform 5"/>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alphaModFix amt="67000"/>
              <a:extLst>
                <a:ext uri="{96DAC541-7B7A-43D3-8B79-37D633B846F1}">
                  <asvg:svgBlip xmlns:asvg="http://schemas.microsoft.com/office/drawing/2016/SVG/main" r:embed="rId4"/>
                </a:ext>
              </a:extLst>
            </a:blip>
            <a:stretch>
              <a:fillRect/>
            </a:stretch>
          </a:blipFill>
        </p:spPr>
      </p:sp>
      <p:sp>
        <p:nvSpPr>
          <p:cNvPr id="6" name="Freeform 6"/>
          <p:cNvSpPr/>
          <p:nvPr/>
        </p:nvSpPr>
        <p:spPr>
          <a:xfrm rot="-8194833">
            <a:off x="14482979" y="8370874"/>
            <a:ext cx="5020066" cy="5020066"/>
          </a:xfrm>
          <a:custGeom>
            <a:avLst/>
            <a:gdLst/>
            <a:ahLst/>
            <a:cxnLst/>
            <a:rect l="l" t="t" r="r" b="b"/>
            <a:pathLst>
              <a:path w="5020066" h="5020066">
                <a:moveTo>
                  <a:pt x="0" y="0"/>
                </a:moveTo>
                <a:lnTo>
                  <a:pt x="5020067" y="0"/>
                </a:lnTo>
                <a:lnTo>
                  <a:pt x="5020067" y="5020066"/>
                </a:lnTo>
                <a:lnTo>
                  <a:pt x="0" y="5020066"/>
                </a:lnTo>
                <a:lnTo>
                  <a:pt x="0" y="0"/>
                </a:lnTo>
                <a:close/>
              </a:path>
            </a:pathLst>
          </a:custGeom>
          <a:blipFill>
            <a:blip r:embed="rId3">
              <a:alphaModFix amt="67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74634" y="1969764"/>
            <a:ext cx="1173233" cy="1164700"/>
          </a:xfrm>
          <a:custGeom>
            <a:avLst/>
            <a:gdLst/>
            <a:ahLst/>
            <a:cxnLst/>
            <a:rect l="l" t="t" r="r" b="b"/>
            <a:pathLst>
              <a:path w="1173233" h="1164700">
                <a:moveTo>
                  <a:pt x="0" y="0"/>
                </a:moveTo>
                <a:lnTo>
                  <a:pt x="1173233" y="0"/>
                </a:lnTo>
                <a:lnTo>
                  <a:pt x="1173233" y="1164701"/>
                </a:lnTo>
                <a:lnTo>
                  <a:pt x="0" y="11647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9494996" y="2309921"/>
            <a:ext cx="5294911" cy="3514606"/>
          </a:xfrm>
          <a:custGeom>
            <a:avLst/>
            <a:gdLst/>
            <a:ahLst/>
            <a:cxnLst/>
            <a:rect l="l" t="t" r="r" b="b"/>
            <a:pathLst>
              <a:path w="5294911" h="3514606">
                <a:moveTo>
                  <a:pt x="0" y="0"/>
                </a:moveTo>
                <a:lnTo>
                  <a:pt x="5294911" y="0"/>
                </a:lnTo>
                <a:lnTo>
                  <a:pt x="5294911" y="3514606"/>
                </a:lnTo>
                <a:lnTo>
                  <a:pt x="0" y="3514606"/>
                </a:lnTo>
                <a:lnTo>
                  <a:pt x="0" y="0"/>
                </a:lnTo>
                <a:close/>
              </a:path>
            </a:pathLst>
          </a:custGeom>
          <a:blipFill>
            <a:blip r:embed="rId7"/>
            <a:stretch>
              <a:fillRect l="-16128" r="-16128"/>
            </a:stretch>
          </a:blipFill>
        </p:spPr>
      </p:sp>
      <p:sp>
        <p:nvSpPr>
          <p:cNvPr id="9" name="TextBox 9"/>
          <p:cNvSpPr txBox="1"/>
          <p:nvPr/>
        </p:nvSpPr>
        <p:spPr>
          <a:xfrm>
            <a:off x="3639418" y="450551"/>
            <a:ext cx="10734186" cy="1519213"/>
          </a:xfrm>
          <a:prstGeom prst="rect">
            <a:avLst/>
          </a:prstGeom>
        </p:spPr>
        <p:txBody>
          <a:bodyPr lIns="0" tIns="0" rIns="0" bIns="0" rtlCol="0" anchor="t">
            <a:spAutoFit/>
          </a:bodyPr>
          <a:lstStyle/>
          <a:p>
            <a:pPr algn="ctr">
              <a:lnSpc>
                <a:spcPts val="12445"/>
              </a:lnSpc>
            </a:pPr>
            <a:r>
              <a:rPr lang="en-US" sz="8885">
                <a:solidFill>
                  <a:srgbClr val="FFFFFF"/>
                </a:solidFill>
                <a:latin typeface="Canva Sans Bold" panose="020B0803030501040103"/>
              </a:rPr>
              <a:t>LOAN PREDICTION </a:t>
            </a:r>
            <a:endParaRPr lang="en-US" sz="8885">
              <a:solidFill>
                <a:srgbClr val="FFFFFF"/>
              </a:solidFill>
              <a:latin typeface="Canva Sans Bold" panose="020B0803030501040103"/>
            </a:endParaRPr>
          </a:p>
        </p:txBody>
      </p:sp>
      <p:sp>
        <p:nvSpPr>
          <p:cNvPr id="10" name="TextBox 10"/>
          <p:cNvSpPr txBox="1"/>
          <p:nvPr/>
        </p:nvSpPr>
        <p:spPr>
          <a:xfrm>
            <a:off x="9696546" y="6198022"/>
            <a:ext cx="6520243" cy="2797472"/>
          </a:xfrm>
          <a:prstGeom prst="rect">
            <a:avLst/>
          </a:prstGeom>
        </p:spPr>
        <p:txBody>
          <a:bodyPr lIns="0" tIns="0" rIns="0" bIns="0" rtlCol="0" anchor="t">
            <a:spAutoFit/>
          </a:bodyPr>
          <a:lstStyle/>
          <a:p>
            <a:pPr algn="ctr">
              <a:lnSpc>
                <a:spcPts val="5595"/>
              </a:lnSpc>
            </a:pPr>
            <a:r>
              <a:rPr lang="en-US" sz="4000">
                <a:solidFill>
                  <a:srgbClr val="FFFFFF"/>
                </a:solidFill>
                <a:latin typeface="Canva Sans" panose="020B0503030501040103"/>
              </a:rPr>
              <a:t>SUBMITTED BY:</a:t>
            </a:r>
            <a:endParaRPr lang="en-US" sz="4000">
              <a:solidFill>
                <a:srgbClr val="FFFFFF"/>
              </a:solidFill>
              <a:latin typeface="Canva Sans" panose="020B0503030501040103"/>
            </a:endParaRPr>
          </a:p>
          <a:p>
            <a:pPr algn="ctr">
              <a:lnSpc>
                <a:spcPts val="5595"/>
              </a:lnSpc>
            </a:pPr>
            <a:r>
              <a:rPr lang="en-US" sz="4000">
                <a:solidFill>
                  <a:srgbClr val="FFFFFF"/>
                </a:solidFill>
                <a:latin typeface="Canva Sans" panose="020B0503030501040103"/>
              </a:rPr>
              <a:t>TANUJA MOHANTY- 37(A1)</a:t>
            </a:r>
            <a:endParaRPr lang="en-US" sz="4000">
              <a:solidFill>
                <a:srgbClr val="FFFFFF"/>
              </a:solidFill>
              <a:latin typeface="Canva Sans" panose="020B0503030501040103"/>
            </a:endParaRPr>
          </a:p>
          <a:p>
            <a:pPr algn="ctr">
              <a:lnSpc>
                <a:spcPts val="5595"/>
              </a:lnSpc>
            </a:pPr>
            <a:r>
              <a:rPr lang="en-US" sz="4000">
                <a:solidFill>
                  <a:srgbClr val="FFFFFF"/>
                </a:solidFill>
                <a:latin typeface="Canva Sans" panose="020B0503030501040103"/>
              </a:rPr>
              <a:t>JAYASHREE SAHU- 36(A1)</a:t>
            </a:r>
            <a:endParaRPr lang="en-US" sz="4000">
              <a:solidFill>
                <a:srgbClr val="FFFFFF"/>
              </a:solidFill>
              <a:latin typeface="Canva Sans" panose="020B0503030501040103"/>
            </a:endParaRPr>
          </a:p>
          <a:p>
            <a:pPr algn="ctr">
              <a:lnSpc>
                <a:spcPts val="5595"/>
              </a:lnSpc>
            </a:pPr>
            <a:r>
              <a:rPr lang="en-US" sz="4000">
                <a:solidFill>
                  <a:srgbClr val="FFFFFF"/>
                </a:solidFill>
                <a:latin typeface="Canva Sans" panose="020B0503030501040103"/>
              </a:rPr>
              <a:t>RONIT BEHERA- 29(A1)</a:t>
            </a:r>
            <a:endParaRPr lang="en-US" sz="4000">
              <a:solidFill>
                <a:srgbClr val="FFFFFF"/>
              </a:solidFill>
              <a:latin typeface="Canva Sans" panose="020B0503030501040103"/>
            </a:endParaRPr>
          </a:p>
        </p:txBody>
      </p:sp>
      <p:sp>
        <p:nvSpPr>
          <p:cNvPr id="11" name="TextBox 11"/>
          <p:cNvSpPr txBox="1"/>
          <p:nvPr/>
        </p:nvSpPr>
        <p:spPr>
          <a:xfrm>
            <a:off x="1674495" y="4005580"/>
            <a:ext cx="5310505" cy="2818130"/>
          </a:xfrm>
          <a:prstGeom prst="rect">
            <a:avLst/>
          </a:prstGeom>
        </p:spPr>
        <p:txBody>
          <a:bodyPr wrap="square" lIns="0" tIns="0" rIns="0" bIns="0" rtlCol="0" anchor="t">
            <a:spAutoFit/>
          </a:bodyPr>
          <a:lstStyle/>
          <a:p>
            <a:pPr algn="ctr">
              <a:lnSpc>
                <a:spcPts val="7325"/>
              </a:lnSpc>
            </a:pPr>
            <a:r>
              <a:rPr lang="en-US" sz="5235">
                <a:solidFill>
                  <a:srgbClr val="FFFFFF"/>
                </a:solidFill>
                <a:latin typeface="Canva Sans" panose="020B0503030501040103"/>
              </a:rPr>
              <a:t>GUIDED BY:</a:t>
            </a:r>
            <a:endParaRPr lang="en-US" sz="5235">
              <a:solidFill>
                <a:srgbClr val="FFFFFF"/>
              </a:solidFill>
              <a:latin typeface="Canva Sans" panose="020B0503030501040103"/>
            </a:endParaRPr>
          </a:p>
          <a:p>
            <a:pPr algn="ctr">
              <a:lnSpc>
                <a:spcPts val="7325"/>
              </a:lnSpc>
            </a:pPr>
            <a:r>
              <a:rPr lang="en-US" sz="5235">
                <a:solidFill>
                  <a:srgbClr val="FFFFFF"/>
                </a:solidFill>
                <a:latin typeface="Canva Sans" panose="020B0503030501040103"/>
              </a:rPr>
              <a:t> Dr. BIMAL KUMAR MEHER</a:t>
            </a:r>
            <a:endParaRPr lang="en-US" sz="5235">
              <a:solidFill>
                <a:srgbClr val="FFFFFF"/>
              </a:solidFill>
              <a:latin typeface="Canva Sans" panose="020B05030305010401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1"/>
            <a:stretch>
              <a:fillRect t="-38888" b="-38888"/>
            </a:stretch>
          </a:blipFill>
        </p:spPr>
      </p:sp>
      <p:sp>
        <p:nvSpPr>
          <p:cNvPr id="3" name="Freeform 3"/>
          <p:cNvSpPr/>
          <p:nvPr/>
        </p:nvSpPr>
        <p:spPr>
          <a:xfrm>
            <a:off x="457674" y="6419328"/>
            <a:ext cx="1986121" cy="1986121"/>
          </a:xfrm>
          <a:custGeom>
            <a:avLst/>
            <a:gdLst/>
            <a:ahLst/>
            <a:cxnLst/>
            <a:rect l="l" t="t" r="r" b="b"/>
            <a:pathLst>
              <a:path w="1986121" h="1986121">
                <a:moveTo>
                  <a:pt x="0" y="0"/>
                </a:moveTo>
                <a:lnTo>
                  <a:pt x="1986121" y="0"/>
                </a:lnTo>
                <a:lnTo>
                  <a:pt x="1986121" y="1986121"/>
                </a:lnTo>
                <a:lnTo>
                  <a:pt x="0" y="1986121"/>
                </a:lnTo>
                <a:lnTo>
                  <a:pt x="0" y="0"/>
                </a:lnTo>
                <a:close/>
              </a:path>
            </a:pathLst>
          </a:custGeom>
          <a:blipFill>
            <a:blip r:embed="rId2"/>
            <a:stretch>
              <a:fillRect/>
            </a:stretch>
          </a:blipFill>
        </p:spPr>
      </p:sp>
      <p:sp>
        <p:nvSpPr>
          <p:cNvPr id="4" name="Freeform 4"/>
          <p:cNvSpPr/>
          <p:nvPr/>
        </p:nvSpPr>
        <p:spPr>
          <a:xfrm>
            <a:off x="457674" y="3305585"/>
            <a:ext cx="1986121" cy="1983638"/>
          </a:xfrm>
          <a:custGeom>
            <a:avLst/>
            <a:gdLst/>
            <a:ahLst/>
            <a:cxnLst/>
            <a:rect l="l" t="t" r="r" b="b"/>
            <a:pathLst>
              <a:path w="1986121" h="1983638">
                <a:moveTo>
                  <a:pt x="0" y="0"/>
                </a:moveTo>
                <a:lnTo>
                  <a:pt x="1986121" y="0"/>
                </a:lnTo>
                <a:lnTo>
                  <a:pt x="1986121" y="1983639"/>
                </a:lnTo>
                <a:lnTo>
                  <a:pt x="0" y="1983639"/>
                </a:lnTo>
                <a:lnTo>
                  <a:pt x="0" y="0"/>
                </a:lnTo>
                <a:close/>
              </a:path>
            </a:pathLst>
          </a:custGeom>
          <a:blipFill>
            <a:blip r:embed="rId3"/>
            <a:stretch>
              <a:fillRect/>
            </a:stretch>
          </a:blipFill>
        </p:spPr>
      </p:sp>
      <p:sp>
        <p:nvSpPr>
          <p:cNvPr id="5" name="Freeform 5"/>
          <p:cNvSpPr/>
          <p:nvPr/>
        </p:nvSpPr>
        <p:spPr>
          <a:xfrm>
            <a:off x="457674" y="366312"/>
            <a:ext cx="1986121" cy="1983638"/>
          </a:xfrm>
          <a:custGeom>
            <a:avLst/>
            <a:gdLst/>
            <a:ahLst/>
            <a:cxnLst/>
            <a:rect l="l" t="t" r="r" b="b"/>
            <a:pathLst>
              <a:path w="1986121" h="1983638">
                <a:moveTo>
                  <a:pt x="0" y="0"/>
                </a:moveTo>
                <a:lnTo>
                  <a:pt x="1986121" y="0"/>
                </a:lnTo>
                <a:lnTo>
                  <a:pt x="1986121" y="1983638"/>
                </a:lnTo>
                <a:lnTo>
                  <a:pt x="0" y="1983638"/>
                </a:lnTo>
                <a:lnTo>
                  <a:pt x="0" y="0"/>
                </a:lnTo>
                <a:close/>
              </a:path>
            </a:pathLst>
          </a:custGeom>
          <a:blipFill>
            <a:blip r:embed="rId4"/>
            <a:stretch>
              <a:fillRect/>
            </a:stretch>
          </a:blipFill>
        </p:spPr>
      </p:sp>
      <p:sp>
        <p:nvSpPr>
          <p:cNvPr id="6" name="Freeform 6"/>
          <p:cNvSpPr/>
          <p:nvPr/>
        </p:nvSpPr>
        <p:spPr>
          <a:xfrm>
            <a:off x="961873" y="776153"/>
            <a:ext cx="977723" cy="1163956"/>
          </a:xfrm>
          <a:custGeom>
            <a:avLst/>
            <a:gdLst/>
            <a:ahLst/>
            <a:cxnLst/>
            <a:rect l="l" t="t" r="r" b="b"/>
            <a:pathLst>
              <a:path w="977723" h="1163956">
                <a:moveTo>
                  <a:pt x="0" y="0"/>
                </a:moveTo>
                <a:lnTo>
                  <a:pt x="977723" y="0"/>
                </a:lnTo>
                <a:lnTo>
                  <a:pt x="977723" y="1163956"/>
                </a:lnTo>
                <a:lnTo>
                  <a:pt x="0" y="11639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831294" y="3826598"/>
            <a:ext cx="1225127" cy="1087022"/>
          </a:xfrm>
          <a:custGeom>
            <a:avLst/>
            <a:gdLst/>
            <a:ahLst/>
            <a:cxnLst/>
            <a:rect l="l" t="t" r="r" b="b"/>
            <a:pathLst>
              <a:path w="1225127" h="1087022">
                <a:moveTo>
                  <a:pt x="0" y="0"/>
                </a:moveTo>
                <a:lnTo>
                  <a:pt x="1225128" y="0"/>
                </a:lnTo>
                <a:lnTo>
                  <a:pt x="1225128" y="1087023"/>
                </a:lnTo>
                <a:lnTo>
                  <a:pt x="0" y="10870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961873" y="6978302"/>
            <a:ext cx="1094549" cy="1094549"/>
          </a:xfrm>
          <a:custGeom>
            <a:avLst/>
            <a:gdLst/>
            <a:ahLst/>
            <a:cxnLst/>
            <a:rect l="l" t="t" r="r" b="b"/>
            <a:pathLst>
              <a:path w="1094549" h="1094549">
                <a:moveTo>
                  <a:pt x="0" y="0"/>
                </a:moveTo>
                <a:lnTo>
                  <a:pt x="1094549" y="0"/>
                </a:lnTo>
                <a:lnTo>
                  <a:pt x="1094549" y="1094548"/>
                </a:lnTo>
                <a:lnTo>
                  <a:pt x="0" y="10945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TextBox 9"/>
          <p:cNvSpPr txBox="1"/>
          <p:nvPr/>
        </p:nvSpPr>
        <p:spPr>
          <a:xfrm>
            <a:off x="6849188" y="537527"/>
            <a:ext cx="4268153" cy="887095"/>
          </a:xfrm>
          <a:prstGeom prst="rect">
            <a:avLst/>
          </a:prstGeom>
        </p:spPr>
        <p:txBody>
          <a:bodyPr lIns="0" tIns="0" rIns="0" bIns="0" rtlCol="0" anchor="t">
            <a:spAutoFit/>
          </a:bodyPr>
          <a:lstStyle/>
          <a:p>
            <a:pPr algn="ctr">
              <a:lnSpc>
                <a:spcPts val="7280"/>
              </a:lnSpc>
            </a:pPr>
            <a:r>
              <a:rPr lang="en-US" sz="5200">
                <a:solidFill>
                  <a:srgbClr val="FFFFFF"/>
                </a:solidFill>
                <a:latin typeface="Canva Sans Bold" panose="020B0803030501040103"/>
              </a:rPr>
              <a:t>REFERENCES</a:t>
            </a:r>
            <a:endParaRPr lang="en-US" sz="5200">
              <a:solidFill>
                <a:srgbClr val="FFFFFF"/>
              </a:solidFill>
              <a:latin typeface="Canva Sans Bold" panose="020B0803030501040103"/>
            </a:endParaRPr>
          </a:p>
        </p:txBody>
      </p:sp>
      <p:sp>
        <p:nvSpPr>
          <p:cNvPr id="10" name="TextBox 10"/>
          <p:cNvSpPr txBox="1"/>
          <p:nvPr/>
        </p:nvSpPr>
        <p:spPr>
          <a:xfrm>
            <a:off x="2810109" y="1840792"/>
            <a:ext cx="14798848" cy="6073348"/>
          </a:xfrm>
          <a:prstGeom prst="rect">
            <a:avLst/>
          </a:prstGeom>
        </p:spPr>
        <p:txBody>
          <a:bodyPr lIns="0" tIns="0" rIns="0" bIns="0" rtlCol="0" anchor="t">
            <a:spAutoFit/>
          </a:bodyPr>
          <a:lstStyle/>
          <a:p>
            <a:pPr>
              <a:lnSpc>
                <a:spcPts val="4400"/>
              </a:lnSpc>
            </a:pPr>
            <a:r>
              <a:rPr lang="en-US" sz="3140" u="sng">
                <a:solidFill>
                  <a:srgbClr val="FFDE59"/>
                </a:solidFill>
                <a:latin typeface="Arimo" panose="020B0604020202020204"/>
              </a:rPr>
              <a:t>https://www.kaggle.com/datasets/altruistdelhite04/loan-prediction-problem-dataset</a:t>
            </a:r>
            <a:endParaRPr lang="en-US" sz="3140" u="sng">
              <a:solidFill>
                <a:srgbClr val="FFDE59"/>
              </a:solidFill>
              <a:latin typeface="Arimo" panose="020B0604020202020204"/>
            </a:endParaRPr>
          </a:p>
          <a:p>
            <a:pPr>
              <a:lnSpc>
                <a:spcPts val="4400"/>
              </a:lnSpc>
            </a:pPr>
          </a:p>
          <a:p>
            <a:pPr>
              <a:lnSpc>
                <a:spcPts val="4400"/>
              </a:lnSpc>
            </a:pPr>
            <a:r>
              <a:rPr lang="en-US" sz="3140" u="sng">
                <a:solidFill>
                  <a:srgbClr val="FFDE59"/>
                </a:solidFill>
                <a:latin typeface="Arimo" panose="020B0604020202020204"/>
              </a:rPr>
              <a:t> https://www.youtube.com/redirect?</a:t>
            </a:r>
            <a:endParaRPr lang="en-US" sz="3140" u="sng">
              <a:solidFill>
                <a:srgbClr val="FFDE59"/>
              </a:solidFill>
              <a:latin typeface="Arimo" panose="020B0604020202020204"/>
            </a:endParaRPr>
          </a:p>
          <a:p>
            <a:pPr>
              <a:lnSpc>
                <a:spcPts val="4400"/>
              </a:lnSpc>
            </a:pPr>
          </a:p>
          <a:p>
            <a:pPr>
              <a:lnSpc>
                <a:spcPts val="4400"/>
              </a:lnSpc>
            </a:pPr>
            <a:r>
              <a:rPr lang="en-US" sz="3140" u="sng">
                <a:solidFill>
                  <a:srgbClr val="FFDE59"/>
                </a:solidFill>
                <a:latin typeface="Arimo" panose="020B0604020202020204"/>
              </a:rPr>
              <a:t>event=video_description&amp;redir_token=QUFFLUhqbmg4dE11OUgyc0xOVHB4bU5adTh1R18taGVwUXxBQ3Jtc0ttYzE5Q0FtYUxWa2YyYnpoR0JoSzBVQlh3MTlDQl9SLVR2VVh5emFQX1VTazEyQmFaWk44bWUyUVkzN2lyYWhoWWJVbkYwdWVsRHJKVERzd3R0R1hRaDV5eE1vUURpWTdfdEltOFI3OFMwaUxHTmpzUQ&amp;q=https%3A%2F%2Fgithub.com%2FPRIYANG-BHATT%2FMachine-Learning-Projects-Code%2Fblob%2Fmain%2FLoan%2520Status%2520Prediction%2520Using%2520Machine%2520Learning.ipynb&amp;v=p3-7qW_t5bw </a:t>
            </a:r>
            <a:endParaRPr lang="en-US" sz="3140" u="sng">
              <a:solidFill>
                <a:srgbClr val="FFDE59"/>
              </a:solidFill>
              <a:latin typeface="Arimo"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1"/>
            <a:stretch>
              <a:fillRect t="-38888" b="-38888"/>
            </a:stretch>
          </a:blipFill>
        </p:spPr>
      </p:sp>
      <p:sp>
        <p:nvSpPr>
          <p:cNvPr id="3" name="Freeform 3"/>
          <p:cNvSpPr/>
          <p:nvPr/>
        </p:nvSpPr>
        <p:spPr>
          <a:xfrm rot="-6001244">
            <a:off x="10917706" y="7049713"/>
            <a:ext cx="14283863" cy="12962606"/>
          </a:xfrm>
          <a:custGeom>
            <a:avLst/>
            <a:gdLst/>
            <a:ahLst/>
            <a:cxnLst/>
            <a:rect l="l" t="t" r="r" b="b"/>
            <a:pathLst>
              <a:path w="14283863" h="12962606">
                <a:moveTo>
                  <a:pt x="0" y="0"/>
                </a:moveTo>
                <a:lnTo>
                  <a:pt x="14283863" y="0"/>
                </a:lnTo>
                <a:lnTo>
                  <a:pt x="14283863" y="12962606"/>
                </a:lnTo>
                <a:lnTo>
                  <a:pt x="0" y="12962606"/>
                </a:lnTo>
                <a:lnTo>
                  <a:pt x="0" y="0"/>
                </a:lnTo>
                <a:close/>
              </a:path>
            </a:pathLst>
          </a:custGeom>
          <a:blipFill>
            <a:blip r:embed="rId2"/>
            <a:stretch>
              <a:fillRect/>
            </a:stretch>
          </a:blipFill>
        </p:spPr>
      </p:sp>
      <p:sp>
        <p:nvSpPr>
          <p:cNvPr id="4" name="Freeform 4"/>
          <p:cNvSpPr/>
          <p:nvPr/>
        </p:nvSpPr>
        <p:spPr>
          <a:xfrm rot="1084654">
            <a:off x="-6628924" y="-8283079"/>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2"/>
            <a:stretch>
              <a:fillRect/>
            </a:stretch>
          </a:blipFill>
        </p:spPr>
      </p:sp>
      <p:sp>
        <p:nvSpPr>
          <p:cNvPr id="5" name="Freeform 5"/>
          <p:cNvSpPr/>
          <p:nvPr/>
        </p:nvSpPr>
        <p:spPr>
          <a:xfrm>
            <a:off x="14545481" y="-69377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alphaModFix amt="67000"/>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rot="0">
            <a:off x="3729755" y="1478918"/>
            <a:ext cx="10828489" cy="7329165"/>
            <a:chOff x="0" y="0"/>
            <a:chExt cx="14437985" cy="9772219"/>
          </a:xfrm>
        </p:grpSpPr>
        <p:sp>
          <p:nvSpPr>
            <p:cNvPr id="7" name="TextBox 7"/>
            <p:cNvSpPr txBox="1"/>
            <p:nvPr/>
          </p:nvSpPr>
          <p:spPr>
            <a:xfrm rot="-592460">
              <a:off x="321423" y="1551946"/>
              <a:ext cx="13634597" cy="4125035"/>
            </a:xfrm>
            <a:prstGeom prst="rect">
              <a:avLst/>
            </a:prstGeom>
          </p:spPr>
          <p:txBody>
            <a:bodyPr lIns="0" tIns="0" rIns="0" bIns="0" rtlCol="0" anchor="t">
              <a:spAutoFit/>
            </a:bodyPr>
            <a:lstStyle/>
            <a:p>
              <a:pPr algn="ctr">
                <a:lnSpc>
                  <a:spcPts val="22455"/>
                </a:lnSpc>
                <a:spcBef>
                  <a:spcPct val="0"/>
                </a:spcBef>
              </a:pPr>
              <a:r>
                <a:rPr lang="en-US" sz="22455">
                  <a:solidFill>
                    <a:srgbClr val="F6F3E4"/>
                  </a:solidFill>
                  <a:latin typeface="Bukhari Script Bold"/>
                </a:rPr>
                <a:t>Thank</a:t>
              </a:r>
              <a:endParaRPr lang="en-US" sz="22455">
                <a:solidFill>
                  <a:srgbClr val="F6F3E4"/>
                </a:solidFill>
                <a:latin typeface="Bukhari Script Bold"/>
              </a:endParaRPr>
            </a:p>
          </p:txBody>
        </p:sp>
        <p:sp>
          <p:nvSpPr>
            <p:cNvPr id="8" name="TextBox 8"/>
            <p:cNvSpPr txBox="1"/>
            <p:nvPr/>
          </p:nvSpPr>
          <p:spPr>
            <a:xfrm rot="-515361">
              <a:off x="1792625" y="5132967"/>
              <a:ext cx="12434519" cy="3731897"/>
            </a:xfrm>
            <a:prstGeom prst="rect">
              <a:avLst/>
            </a:prstGeom>
          </p:spPr>
          <p:txBody>
            <a:bodyPr lIns="0" tIns="0" rIns="0" bIns="0" rtlCol="0" anchor="t">
              <a:spAutoFit/>
            </a:bodyPr>
            <a:lstStyle/>
            <a:p>
              <a:pPr algn="ctr">
                <a:lnSpc>
                  <a:spcPts val="20210"/>
                </a:lnSpc>
                <a:spcBef>
                  <a:spcPct val="0"/>
                </a:spcBef>
              </a:pPr>
              <a:r>
                <a:rPr lang="en-US" sz="20210">
                  <a:solidFill>
                    <a:srgbClr val="F6F3E4"/>
                  </a:solidFill>
                  <a:latin typeface="Bukhari Script Bold"/>
                </a:rPr>
                <a:t>you!</a:t>
              </a:r>
              <a:endParaRPr lang="en-US" sz="20210">
                <a:solidFill>
                  <a:srgbClr val="F6F3E4"/>
                </a:solidFill>
                <a:latin typeface="Bukhari Script Bol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223819">
            <a:off x="-4572963" y="4006074"/>
            <a:ext cx="9665112" cy="8771089"/>
          </a:xfrm>
          <a:custGeom>
            <a:avLst/>
            <a:gdLst/>
            <a:ahLst/>
            <a:cxnLst/>
            <a:rect l="l" t="t" r="r" b="b"/>
            <a:pathLst>
              <a:path w="9665112" h="8771089">
                <a:moveTo>
                  <a:pt x="0" y="0"/>
                </a:moveTo>
                <a:lnTo>
                  <a:pt x="9665112" y="0"/>
                </a:lnTo>
                <a:lnTo>
                  <a:pt x="9665112" y="8771089"/>
                </a:lnTo>
                <a:lnTo>
                  <a:pt x="0" y="8771089"/>
                </a:lnTo>
                <a:lnTo>
                  <a:pt x="0" y="0"/>
                </a:lnTo>
                <a:close/>
              </a:path>
            </a:pathLst>
          </a:custGeom>
          <a:blipFill>
            <a:blip r:embed="rId2"/>
            <a:stretch>
              <a:fillRect/>
            </a:stretch>
          </a:blipFill>
        </p:spPr>
      </p:sp>
      <p:sp>
        <p:nvSpPr>
          <p:cNvPr id="4" name="Freeform 4"/>
          <p:cNvSpPr/>
          <p:nvPr/>
        </p:nvSpPr>
        <p:spPr>
          <a:xfrm>
            <a:off x="15132358" y="7708556"/>
            <a:ext cx="1769644" cy="1711728"/>
          </a:xfrm>
          <a:custGeom>
            <a:avLst/>
            <a:gdLst/>
            <a:ahLst/>
            <a:cxnLst/>
            <a:rect l="l" t="t" r="r" b="b"/>
            <a:pathLst>
              <a:path w="1769644" h="1711728">
                <a:moveTo>
                  <a:pt x="0" y="0"/>
                </a:moveTo>
                <a:lnTo>
                  <a:pt x="1769644" y="0"/>
                </a:lnTo>
                <a:lnTo>
                  <a:pt x="1769644" y="1711729"/>
                </a:lnTo>
                <a:lnTo>
                  <a:pt x="0" y="17117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rot="0">
            <a:off x="16017180" y="-1431186"/>
            <a:ext cx="3656258" cy="365625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7" name="TextBox 7"/>
            <p:cNvSpPr txBox="1"/>
            <p:nvPr/>
          </p:nvSpPr>
          <p:spPr>
            <a:xfrm>
              <a:off x="76200" y="66675"/>
              <a:ext cx="660400" cy="669925"/>
            </a:xfrm>
            <a:prstGeom prst="rect">
              <a:avLst/>
            </a:prstGeom>
          </p:spPr>
          <p:txBody>
            <a:bodyPr lIns="50800" tIns="50800" rIns="50800" bIns="50800" rtlCol="0" anchor="ctr"/>
            <a:lstStyle/>
            <a:p>
              <a:pPr algn="ctr">
                <a:lnSpc>
                  <a:spcPts val="3130"/>
                </a:lnSpc>
              </a:pPr>
            </a:p>
          </p:txBody>
        </p:sp>
      </p:grpSp>
      <p:sp>
        <p:nvSpPr>
          <p:cNvPr id="8" name="TextBox 8"/>
          <p:cNvSpPr txBox="1"/>
          <p:nvPr/>
        </p:nvSpPr>
        <p:spPr>
          <a:xfrm>
            <a:off x="6536679" y="-142875"/>
            <a:ext cx="4647247" cy="1220313"/>
          </a:xfrm>
          <a:prstGeom prst="rect">
            <a:avLst/>
          </a:prstGeom>
        </p:spPr>
        <p:txBody>
          <a:bodyPr lIns="0" tIns="0" rIns="0" bIns="0" rtlCol="0" anchor="t">
            <a:spAutoFit/>
          </a:bodyPr>
          <a:lstStyle/>
          <a:p>
            <a:pPr algn="ctr">
              <a:lnSpc>
                <a:spcPts val="9915"/>
              </a:lnSpc>
            </a:pPr>
            <a:r>
              <a:rPr lang="en-US" sz="7080">
                <a:solidFill>
                  <a:srgbClr val="FFFFFF"/>
                </a:solidFill>
                <a:latin typeface="Canva Sans" panose="020B0503030501040103"/>
              </a:rPr>
              <a:t>ABSTRACT</a:t>
            </a:r>
            <a:endParaRPr lang="en-US" sz="7080">
              <a:solidFill>
                <a:srgbClr val="FFFFFF"/>
              </a:solidFill>
              <a:latin typeface="Canva Sans" panose="020B0503030501040103"/>
            </a:endParaRPr>
          </a:p>
        </p:txBody>
      </p:sp>
      <p:sp>
        <p:nvSpPr>
          <p:cNvPr id="9" name="TextBox 9"/>
          <p:cNvSpPr txBox="1"/>
          <p:nvPr/>
        </p:nvSpPr>
        <p:spPr>
          <a:xfrm>
            <a:off x="1638666" y="1864430"/>
            <a:ext cx="15620634" cy="7596505"/>
          </a:xfrm>
          <a:prstGeom prst="rect">
            <a:avLst/>
          </a:prstGeom>
        </p:spPr>
        <p:txBody>
          <a:bodyPr lIns="0" tIns="0" rIns="0" bIns="0" rtlCol="0" anchor="t">
            <a:spAutoFit/>
          </a:bodyPr>
          <a:lstStyle/>
          <a:p>
            <a:pPr algn="ctr">
              <a:lnSpc>
                <a:spcPts val="5385"/>
              </a:lnSpc>
              <a:spcBef>
                <a:spcPct val="0"/>
              </a:spcBef>
            </a:pPr>
            <a:r>
              <a:rPr lang="en-US" sz="4800">
                <a:solidFill>
                  <a:srgbClr val="FFFFFF"/>
                </a:solidFill>
                <a:latin typeface="Canva Sans" panose="020B0503030501040103"/>
              </a:rPr>
              <a:t>1. </a:t>
            </a:r>
            <a:r>
              <a:rPr lang="en-US" sz="3850">
                <a:solidFill>
                  <a:srgbClr val="FFFFFF"/>
                </a:solidFill>
                <a:latin typeface="Canva Sans" panose="020B0503030501040103"/>
              </a:rPr>
              <a:t>Loan prediction using machine learning is a popular and important application of artificial intelligence in the finance industry.</a:t>
            </a:r>
            <a:endParaRPr lang="en-US" sz="3850">
              <a:solidFill>
                <a:srgbClr val="FFFFFF"/>
              </a:solidFill>
              <a:latin typeface="Canva Sans" panose="020B0503030501040103"/>
            </a:endParaRPr>
          </a:p>
          <a:p>
            <a:pPr algn="ctr">
              <a:lnSpc>
                <a:spcPts val="5385"/>
              </a:lnSpc>
              <a:spcBef>
                <a:spcPct val="0"/>
              </a:spcBef>
            </a:pPr>
            <a:r>
              <a:rPr lang="en-US" sz="3850">
                <a:solidFill>
                  <a:srgbClr val="FFFFFF"/>
                </a:solidFill>
                <a:latin typeface="Canva Sans" panose="020B0503030501040103"/>
              </a:rPr>
              <a:t>2.The main objective of this task is to build a predictive model that can accurately classify loan applications as either approved or rejected based on a set of input features.</a:t>
            </a:r>
            <a:endParaRPr lang="en-US" sz="3850">
              <a:solidFill>
                <a:srgbClr val="FFFFFF"/>
              </a:solidFill>
              <a:latin typeface="Canva Sans" panose="020B0503030501040103"/>
            </a:endParaRPr>
          </a:p>
          <a:p>
            <a:pPr algn="ctr">
              <a:lnSpc>
                <a:spcPts val="5385"/>
              </a:lnSpc>
              <a:spcBef>
                <a:spcPct val="0"/>
              </a:spcBef>
            </a:pPr>
            <a:r>
              <a:rPr lang="en-US" sz="3850">
                <a:solidFill>
                  <a:srgbClr val="FFFFFF"/>
                </a:solidFill>
                <a:latin typeface="Canva Sans" panose="020B0503030501040103"/>
              </a:rPr>
              <a:t> 3.This can be achieved by training a machine learning algorithm on a historical dataset of loan applications, which includes information such as the applicant's credit score, income, employment history, and other relevant factors.</a:t>
            </a:r>
            <a:endParaRPr lang="en-US" sz="3850">
              <a:solidFill>
                <a:srgbClr val="FFFFFF"/>
              </a:solidFill>
              <a:latin typeface="Canva Sans" panose="020B0503030501040103"/>
            </a:endParaRPr>
          </a:p>
          <a:p>
            <a:pPr algn="ctr">
              <a:lnSpc>
                <a:spcPts val="5385"/>
              </a:lnSpc>
              <a:spcBef>
                <a:spcPct val="0"/>
              </a:spcBef>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a:off x="-689719" y="-1276542"/>
            <a:ext cx="2556280" cy="2553085"/>
          </a:xfrm>
          <a:custGeom>
            <a:avLst/>
            <a:gdLst/>
            <a:ahLst/>
            <a:cxnLst/>
            <a:rect l="l" t="t" r="r" b="b"/>
            <a:pathLst>
              <a:path w="2556280" h="2553085">
                <a:moveTo>
                  <a:pt x="0" y="0"/>
                </a:moveTo>
                <a:lnTo>
                  <a:pt x="2556280" y="0"/>
                </a:lnTo>
                <a:lnTo>
                  <a:pt x="2556280" y="2553084"/>
                </a:lnTo>
                <a:lnTo>
                  <a:pt x="0" y="2553084"/>
                </a:lnTo>
                <a:lnTo>
                  <a:pt x="0" y="0"/>
                </a:lnTo>
                <a:close/>
              </a:path>
            </a:pathLst>
          </a:custGeom>
          <a:blipFill>
            <a:blip r:embed="rId2"/>
            <a:stretch>
              <a:fillRect/>
            </a:stretch>
          </a:blipFill>
        </p:spPr>
      </p:sp>
      <p:sp>
        <p:nvSpPr>
          <p:cNvPr id="4" name="Freeform 4"/>
          <p:cNvSpPr/>
          <p:nvPr/>
        </p:nvSpPr>
        <p:spPr>
          <a:xfrm>
            <a:off x="7584476" y="8616204"/>
            <a:ext cx="4010261" cy="4005248"/>
          </a:xfrm>
          <a:custGeom>
            <a:avLst/>
            <a:gdLst/>
            <a:ahLst/>
            <a:cxnLst/>
            <a:rect l="l" t="t" r="r" b="b"/>
            <a:pathLst>
              <a:path w="4010261" h="4005248">
                <a:moveTo>
                  <a:pt x="0" y="0"/>
                </a:moveTo>
                <a:lnTo>
                  <a:pt x="4010261" y="0"/>
                </a:lnTo>
                <a:lnTo>
                  <a:pt x="4010261" y="4005248"/>
                </a:lnTo>
                <a:lnTo>
                  <a:pt x="0" y="4005248"/>
                </a:lnTo>
                <a:lnTo>
                  <a:pt x="0" y="0"/>
                </a:lnTo>
                <a:close/>
              </a:path>
            </a:pathLst>
          </a:custGeom>
          <a:blipFill>
            <a:blip r:embed="rId2"/>
            <a:stretch>
              <a:fillRect/>
            </a:stretch>
          </a:blipFill>
        </p:spPr>
      </p:sp>
      <p:sp>
        <p:nvSpPr>
          <p:cNvPr id="5" name="TextBox 5"/>
          <p:cNvSpPr txBox="1"/>
          <p:nvPr/>
        </p:nvSpPr>
        <p:spPr>
          <a:xfrm>
            <a:off x="1866561" y="188288"/>
            <a:ext cx="5189556" cy="840412"/>
          </a:xfrm>
          <a:prstGeom prst="rect">
            <a:avLst/>
          </a:prstGeom>
        </p:spPr>
        <p:txBody>
          <a:bodyPr lIns="0" tIns="0" rIns="0" bIns="0" rtlCol="0" anchor="t">
            <a:spAutoFit/>
          </a:bodyPr>
          <a:lstStyle/>
          <a:p>
            <a:pPr>
              <a:lnSpc>
                <a:spcPts val="6895"/>
              </a:lnSpc>
            </a:pPr>
            <a:r>
              <a:rPr lang="en-US" sz="4960">
                <a:solidFill>
                  <a:srgbClr val="048AFF"/>
                </a:solidFill>
                <a:latin typeface="Now Bold" panose="00000800000000000000"/>
              </a:rPr>
              <a:t>INTRODUCTION</a:t>
            </a:r>
            <a:endParaRPr lang="en-US" sz="4960">
              <a:solidFill>
                <a:srgbClr val="048AFF"/>
              </a:solidFill>
              <a:latin typeface="Now Bold" panose="00000800000000000000"/>
            </a:endParaRPr>
          </a:p>
        </p:txBody>
      </p:sp>
      <p:sp>
        <p:nvSpPr>
          <p:cNvPr id="6" name="Freeform 6"/>
          <p:cNvSpPr/>
          <p:nvPr/>
        </p:nvSpPr>
        <p:spPr>
          <a:xfrm>
            <a:off x="-855821" y="769658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alphaModFix amt="67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4792965" y="-4982246"/>
            <a:ext cx="8083465" cy="8073361"/>
          </a:xfrm>
          <a:custGeom>
            <a:avLst/>
            <a:gdLst/>
            <a:ahLst/>
            <a:cxnLst/>
            <a:rect l="l" t="t" r="r" b="b"/>
            <a:pathLst>
              <a:path w="8083465" h="8073361">
                <a:moveTo>
                  <a:pt x="0" y="0"/>
                </a:moveTo>
                <a:lnTo>
                  <a:pt x="8083465" y="0"/>
                </a:lnTo>
                <a:lnTo>
                  <a:pt x="8083465" y="8073361"/>
                </a:lnTo>
                <a:lnTo>
                  <a:pt x="0" y="8073361"/>
                </a:lnTo>
                <a:lnTo>
                  <a:pt x="0" y="0"/>
                </a:lnTo>
                <a:close/>
              </a:path>
            </a:pathLst>
          </a:custGeom>
          <a:blipFill>
            <a:blip r:embed="rId2"/>
            <a:stretch>
              <a:fillRect/>
            </a:stretch>
          </a:blipFill>
        </p:spPr>
      </p:sp>
      <p:sp>
        <p:nvSpPr>
          <p:cNvPr id="8" name="TextBox 8"/>
          <p:cNvSpPr txBox="1"/>
          <p:nvPr/>
        </p:nvSpPr>
        <p:spPr>
          <a:xfrm>
            <a:off x="588421" y="1446248"/>
            <a:ext cx="16846674" cy="7340600"/>
          </a:xfrm>
          <a:prstGeom prst="rect">
            <a:avLst/>
          </a:prstGeom>
        </p:spPr>
        <p:txBody>
          <a:bodyPr lIns="0" tIns="0" rIns="0" bIns="0" rtlCol="0" anchor="t">
            <a:spAutoFit/>
          </a:bodyPr>
          <a:lstStyle/>
          <a:p>
            <a:pPr algn="ctr">
              <a:lnSpc>
                <a:spcPts val="4770"/>
              </a:lnSpc>
              <a:spcBef>
                <a:spcPct val="0"/>
              </a:spcBef>
            </a:pPr>
            <a:r>
              <a:rPr lang="en-US" sz="3405">
                <a:solidFill>
                  <a:srgbClr val="FFFFFF"/>
                </a:solidFill>
                <a:latin typeface="Canva Sans" panose="020B0503030501040103"/>
              </a:rPr>
              <a:t>A loan prediction system based on machine learning algorithms is designed to predict the likelihood of loan approval based on a set of attributes such as Loan_ID, Gender,etc.</a:t>
            </a:r>
            <a:endParaRPr lang="en-US" sz="3405">
              <a:solidFill>
                <a:srgbClr val="FFFFFF"/>
              </a:solidFill>
              <a:latin typeface="Canva Sans" panose="020B0503030501040103"/>
            </a:endParaRPr>
          </a:p>
          <a:p>
            <a:pPr algn="ctr">
              <a:lnSpc>
                <a:spcPts val="4770"/>
              </a:lnSpc>
              <a:spcBef>
                <a:spcPct val="0"/>
              </a:spcBef>
            </a:pPr>
            <a:r>
              <a:rPr lang="en-US" sz="3405">
                <a:solidFill>
                  <a:srgbClr val="FFFFFF"/>
                </a:solidFill>
                <a:latin typeface="Canva Sans" panose="020B0503030501040103"/>
              </a:rPr>
              <a:t> The system uses historical data to train the algorithm to identify patterns and predict the probability of loan approval or rejection. </a:t>
            </a:r>
            <a:endParaRPr lang="en-US" sz="3405">
              <a:solidFill>
                <a:srgbClr val="FFFFFF"/>
              </a:solidFill>
              <a:latin typeface="Canva Sans" panose="020B0503030501040103"/>
            </a:endParaRPr>
          </a:p>
          <a:p>
            <a:pPr algn="ctr">
              <a:lnSpc>
                <a:spcPts val="4770"/>
              </a:lnSpc>
              <a:spcBef>
                <a:spcPct val="0"/>
              </a:spcBef>
            </a:pPr>
            <a:r>
              <a:rPr lang="en-US" sz="3405">
                <a:solidFill>
                  <a:srgbClr val="FFFFFF"/>
                </a:solidFill>
                <a:latin typeface="Canva Sans" panose="020B0503030501040103"/>
              </a:rPr>
              <a:t>The algorithm takes into account various factors such as credit score, income, employment history, and loan history, and uses them to provide a prediction of loan approval or rejection. </a:t>
            </a:r>
            <a:endParaRPr lang="en-US" sz="3405">
              <a:solidFill>
                <a:srgbClr val="FFFFFF"/>
              </a:solidFill>
              <a:latin typeface="Canva Sans" panose="020B0503030501040103"/>
            </a:endParaRPr>
          </a:p>
          <a:p>
            <a:pPr algn="ctr">
              <a:lnSpc>
                <a:spcPts val="4770"/>
              </a:lnSpc>
              <a:spcBef>
                <a:spcPct val="0"/>
              </a:spcBef>
            </a:pPr>
            <a:r>
              <a:rPr lang="en-US" sz="3405">
                <a:solidFill>
                  <a:srgbClr val="FFFFFF"/>
                </a:solidFill>
                <a:latin typeface="Canva Sans" panose="020B0503030501040103"/>
              </a:rPr>
              <a:t>The loan prediction system can help lenders make informed decisions about lending money and manage their risk better. It can also help loan applicants to understand their chances of getting a loan approved and take corrective measures if necessary.</a:t>
            </a:r>
            <a:endParaRPr lang="en-US" sz="3405">
              <a:solidFill>
                <a:srgbClr val="FFFFFF"/>
              </a:solidFill>
              <a:latin typeface="Canva Sans" panose="020B05030305010401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1"/>
            <a:stretch>
              <a:fillRect t="-38888" b="-38888"/>
            </a:stretch>
          </a:blipFill>
        </p:spPr>
      </p:sp>
      <p:sp>
        <p:nvSpPr>
          <p:cNvPr id="3" name="Freeform 3"/>
          <p:cNvSpPr/>
          <p:nvPr/>
        </p:nvSpPr>
        <p:spPr>
          <a:xfrm>
            <a:off x="12438410" y="-5076387"/>
            <a:ext cx="9641780" cy="9629727"/>
          </a:xfrm>
          <a:custGeom>
            <a:avLst/>
            <a:gdLst/>
            <a:ahLst/>
            <a:cxnLst/>
            <a:rect l="l" t="t" r="r" b="b"/>
            <a:pathLst>
              <a:path w="9641780" h="9629727">
                <a:moveTo>
                  <a:pt x="0" y="0"/>
                </a:moveTo>
                <a:lnTo>
                  <a:pt x="9641780" y="0"/>
                </a:lnTo>
                <a:lnTo>
                  <a:pt x="9641780" y="9629728"/>
                </a:lnTo>
                <a:lnTo>
                  <a:pt x="0" y="9629728"/>
                </a:lnTo>
                <a:lnTo>
                  <a:pt x="0" y="0"/>
                </a:lnTo>
                <a:close/>
              </a:path>
            </a:pathLst>
          </a:custGeom>
          <a:blipFill>
            <a:blip r:embed="rId2"/>
            <a:stretch>
              <a:fillRect/>
            </a:stretch>
          </a:blipFill>
        </p:spPr>
      </p:sp>
      <p:sp>
        <p:nvSpPr>
          <p:cNvPr id="4" name="Freeform 4"/>
          <p:cNvSpPr/>
          <p:nvPr/>
        </p:nvSpPr>
        <p:spPr>
          <a:xfrm>
            <a:off x="15789970" y="7909420"/>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4327715" y="6542790"/>
            <a:ext cx="9641780" cy="9629727"/>
          </a:xfrm>
          <a:custGeom>
            <a:avLst/>
            <a:gdLst/>
            <a:ahLst/>
            <a:cxnLst/>
            <a:rect l="l" t="t" r="r" b="b"/>
            <a:pathLst>
              <a:path w="9641780" h="9629727">
                <a:moveTo>
                  <a:pt x="0" y="0"/>
                </a:moveTo>
                <a:lnTo>
                  <a:pt x="9641780" y="0"/>
                </a:lnTo>
                <a:lnTo>
                  <a:pt x="9641780" y="9629727"/>
                </a:lnTo>
                <a:lnTo>
                  <a:pt x="0" y="9629727"/>
                </a:lnTo>
                <a:lnTo>
                  <a:pt x="0" y="0"/>
                </a:lnTo>
                <a:close/>
              </a:path>
            </a:pathLst>
          </a:custGeom>
          <a:blipFill>
            <a:blip r:embed="rId2"/>
            <a:stretch>
              <a:fillRect/>
            </a:stretch>
          </a:blipFill>
        </p:spPr>
      </p:sp>
      <p:sp>
        <p:nvSpPr>
          <p:cNvPr id="6" name="Freeform 6"/>
          <p:cNvSpPr/>
          <p:nvPr/>
        </p:nvSpPr>
        <p:spPr>
          <a:xfrm>
            <a:off x="1028700" y="1460932"/>
            <a:ext cx="14996712" cy="7869730"/>
          </a:xfrm>
          <a:custGeom>
            <a:avLst/>
            <a:gdLst/>
            <a:ahLst/>
            <a:cxnLst/>
            <a:rect l="l" t="t" r="r" b="b"/>
            <a:pathLst>
              <a:path w="14996712" h="7869730">
                <a:moveTo>
                  <a:pt x="0" y="0"/>
                </a:moveTo>
                <a:lnTo>
                  <a:pt x="14996712" y="0"/>
                </a:lnTo>
                <a:lnTo>
                  <a:pt x="14996712" y="7869731"/>
                </a:lnTo>
                <a:lnTo>
                  <a:pt x="0" y="7869731"/>
                </a:lnTo>
                <a:lnTo>
                  <a:pt x="0" y="0"/>
                </a:lnTo>
                <a:close/>
              </a:path>
            </a:pathLst>
          </a:custGeom>
          <a:blipFill>
            <a:blip r:embed="rId5"/>
            <a:stretch>
              <a:fillRect t="-3996" b="-2642"/>
            </a:stretch>
          </a:blipFill>
        </p:spPr>
      </p:sp>
      <p:sp>
        <p:nvSpPr>
          <p:cNvPr id="7" name="TextBox 7"/>
          <p:cNvSpPr txBox="1"/>
          <p:nvPr/>
        </p:nvSpPr>
        <p:spPr>
          <a:xfrm>
            <a:off x="6553200" y="114300"/>
            <a:ext cx="3895090" cy="982980"/>
          </a:xfrm>
          <a:prstGeom prst="rect">
            <a:avLst/>
          </a:prstGeom>
        </p:spPr>
        <p:txBody>
          <a:bodyPr lIns="0" tIns="0" rIns="0" bIns="0" rtlCol="0" anchor="t">
            <a:noAutofit/>
          </a:bodyPr>
          <a:lstStyle/>
          <a:p>
            <a:pPr algn="ctr">
              <a:lnSpc>
                <a:spcPts val="6880"/>
              </a:lnSpc>
            </a:pPr>
            <a:r>
              <a:rPr lang="en-US" sz="4915">
                <a:solidFill>
                  <a:srgbClr val="FF3131"/>
                </a:solidFill>
                <a:latin typeface="Canva Sans" panose="020B0503030501040103"/>
              </a:rPr>
              <a:t>DATASET</a:t>
            </a:r>
            <a:endParaRPr lang="en-US" sz="4915">
              <a:solidFill>
                <a:srgbClr val="FF3131"/>
              </a:solidFill>
              <a:latin typeface="Canva Sans" panose="020B05030305010401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829643" y="6244472"/>
            <a:ext cx="8403333" cy="8403333"/>
          </a:xfrm>
          <a:custGeom>
            <a:avLst/>
            <a:gdLst/>
            <a:ahLst/>
            <a:cxnLst/>
            <a:rect l="l" t="t" r="r" b="b"/>
            <a:pathLst>
              <a:path w="8403333" h="8403333">
                <a:moveTo>
                  <a:pt x="0" y="0"/>
                </a:moveTo>
                <a:lnTo>
                  <a:pt x="8403332" y="0"/>
                </a:lnTo>
                <a:lnTo>
                  <a:pt x="8403332" y="8403333"/>
                </a:lnTo>
                <a:lnTo>
                  <a:pt x="0" y="840333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183838" y="190064"/>
            <a:ext cx="8822770" cy="979688"/>
          </a:xfrm>
          <a:prstGeom prst="rect">
            <a:avLst/>
          </a:prstGeom>
        </p:spPr>
        <p:txBody>
          <a:bodyPr lIns="0" tIns="0" rIns="0" bIns="0" rtlCol="0" anchor="t">
            <a:spAutoFit/>
          </a:bodyPr>
          <a:lstStyle/>
          <a:p>
            <a:pPr algn="ctr">
              <a:lnSpc>
                <a:spcPts val="7950"/>
              </a:lnSpc>
            </a:pPr>
            <a:r>
              <a:rPr lang="en-US" sz="5680">
                <a:solidFill>
                  <a:srgbClr val="FFFFFF"/>
                </a:solidFill>
                <a:latin typeface="Canva Sans Bold" panose="020B0803030501040103"/>
              </a:rPr>
              <a:t>DATASETS DESCRIPTION</a:t>
            </a:r>
            <a:endParaRPr lang="en-US" sz="5680">
              <a:solidFill>
                <a:srgbClr val="FFFFFF"/>
              </a:solidFill>
              <a:latin typeface="Canva Sans Bold" panose="020B0803030501040103"/>
            </a:endParaRPr>
          </a:p>
        </p:txBody>
      </p:sp>
      <p:sp>
        <p:nvSpPr>
          <p:cNvPr id="4" name="TextBox 4"/>
          <p:cNvSpPr txBox="1"/>
          <p:nvPr/>
        </p:nvSpPr>
        <p:spPr>
          <a:xfrm>
            <a:off x="697230" y="1739265"/>
            <a:ext cx="16908145" cy="7600950"/>
          </a:xfrm>
          <a:prstGeom prst="rect">
            <a:avLst/>
          </a:prstGeom>
        </p:spPr>
        <p:txBody>
          <a:bodyPr lIns="0" tIns="0" rIns="0" bIns="0" rtlCol="0" anchor="t">
            <a:noAutofit/>
          </a:bodyPr>
          <a:lstStyle/>
          <a:p>
            <a:pPr algn="ctr">
              <a:lnSpc>
                <a:spcPts val="4140"/>
              </a:lnSpc>
              <a:spcBef>
                <a:spcPct val="0"/>
              </a:spcBef>
            </a:pPr>
            <a:r>
              <a:rPr lang="en-US" sz="3200">
                <a:solidFill>
                  <a:srgbClr val="FFDE59"/>
                </a:solidFill>
                <a:latin typeface="Canva Sans" panose="020B0503030501040103"/>
              </a:rPr>
              <a:t>The Loan Prediction Problem dataset on Kaggle is a collection of data related to loan applications for a fictional financial institution. </a:t>
            </a:r>
            <a:endParaRPr lang="en-US" sz="3200">
              <a:solidFill>
                <a:srgbClr val="FFDE59"/>
              </a:solidFill>
              <a:latin typeface="Canva Sans" panose="020B0503030501040103"/>
            </a:endParaRPr>
          </a:p>
          <a:p>
            <a:pPr algn="ctr">
              <a:lnSpc>
                <a:spcPts val="4140"/>
              </a:lnSpc>
              <a:spcBef>
                <a:spcPct val="0"/>
              </a:spcBef>
            </a:pPr>
            <a:endParaRPr lang="en-US" sz="3200">
              <a:solidFill>
                <a:srgbClr val="FFDE59"/>
              </a:solidFill>
              <a:latin typeface="Canva Sans" panose="020B0503030501040103"/>
            </a:endParaRPr>
          </a:p>
          <a:p>
            <a:pPr algn="ctr">
              <a:lnSpc>
                <a:spcPts val="4140"/>
              </a:lnSpc>
              <a:spcBef>
                <a:spcPct val="0"/>
              </a:spcBef>
            </a:pPr>
            <a:r>
              <a:rPr lang="en-US" sz="3200">
                <a:solidFill>
                  <a:srgbClr val="FFDE59"/>
                </a:solidFill>
                <a:latin typeface="Canva Sans" panose="020B0503030501040103"/>
              </a:rPr>
              <a:t>The dataset contains 614 rows and 13 columns, with each row representing a loan application and each column representing a particular attribute or feature of the loan application.</a:t>
            </a:r>
            <a:endParaRPr lang="en-US" sz="3200">
              <a:solidFill>
                <a:srgbClr val="FFDE59"/>
              </a:solidFill>
              <a:latin typeface="Canva Sans" panose="020B0503030501040103"/>
            </a:endParaRPr>
          </a:p>
          <a:p>
            <a:pPr algn="ctr">
              <a:lnSpc>
                <a:spcPts val="4140"/>
              </a:lnSpc>
              <a:spcBef>
                <a:spcPct val="0"/>
              </a:spcBef>
            </a:pPr>
            <a:endParaRPr lang="en-US" sz="3200">
              <a:solidFill>
                <a:srgbClr val="FFDE59"/>
              </a:solidFill>
              <a:latin typeface="Canva Sans" panose="020B0503030501040103"/>
            </a:endParaRPr>
          </a:p>
          <a:p>
            <a:pPr algn="ctr">
              <a:lnSpc>
                <a:spcPts val="4140"/>
              </a:lnSpc>
              <a:spcBef>
                <a:spcPct val="0"/>
              </a:spcBef>
            </a:pPr>
            <a:r>
              <a:rPr lang="en-US" sz="3200">
                <a:solidFill>
                  <a:srgbClr val="FFDE59"/>
                </a:solidFill>
                <a:latin typeface="Canva Sans" panose="020B0503030501040103"/>
              </a:rPr>
              <a:t>The Loan_Status column is the target variable, with values of Y or N indicating whether the loan was approved or not. </a:t>
            </a:r>
            <a:endParaRPr lang="en-US" sz="3200">
              <a:solidFill>
                <a:srgbClr val="FFDE59"/>
              </a:solidFill>
              <a:latin typeface="Canva Sans" panose="020B0503030501040103"/>
            </a:endParaRPr>
          </a:p>
          <a:p>
            <a:pPr algn="ctr">
              <a:lnSpc>
                <a:spcPts val="4140"/>
              </a:lnSpc>
              <a:spcBef>
                <a:spcPct val="0"/>
              </a:spcBef>
            </a:pPr>
            <a:endParaRPr lang="en-US" sz="3200">
              <a:solidFill>
                <a:srgbClr val="FFDE59"/>
              </a:solidFill>
              <a:latin typeface="Canva Sans" panose="020B0503030501040103"/>
            </a:endParaRPr>
          </a:p>
          <a:p>
            <a:pPr algn="ctr">
              <a:lnSpc>
                <a:spcPts val="4140"/>
              </a:lnSpc>
              <a:spcBef>
                <a:spcPct val="0"/>
              </a:spcBef>
            </a:pPr>
            <a:r>
              <a:rPr lang="en-US" sz="3200">
                <a:solidFill>
                  <a:srgbClr val="FFDE59"/>
                </a:solidFill>
                <a:latin typeface="Canva Sans" panose="020B0503030501040103"/>
              </a:rPr>
              <a:t>The dataset is commonly used for machine learning and data analysis projects, with the aim of predicting whether a loan application will be approved or not based on the other attributes of the application.</a:t>
            </a:r>
            <a:endParaRPr lang="en-US" sz="3200">
              <a:solidFill>
                <a:srgbClr val="FFDE59"/>
              </a:solidFill>
              <a:latin typeface="Canva Sans" panose="020B05030305010401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1"/>
            <a:stretch>
              <a:fillRect t="-38888" b="-38888"/>
            </a:stretch>
          </a:blipFill>
        </p:spPr>
        <p:txBody>
          <a:bodyPr/>
          <a:p>
            <a:endParaRPr lang="en-US"/>
          </a:p>
        </p:txBody>
      </p:sp>
      <p:grpSp>
        <p:nvGrpSpPr>
          <p:cNvPr id="3" name="Group 3"/>
          <p:cNvGrpSpPr/>
          <p:nvPr/>
        </p:nvGrpSpPr>
        <p:grpSpPr>
          <a:xfrm rot="0">
            <a:off x="-1041088" y="0"/>
            <a:ext cx="6782652" cy="10287000"/>
            <a:chOff x="0" y="0"/>
            <a:chExt cx="1786377" cy="2709333"/>
          </a:xfrm>
        </p:grpSpPr>
        <p:sp>
          <p:nvSpPr>
            <p:cNvPr id="4" name="Freeform 4"/>
            <p:cNvSpPr/>
            <p:nvPr/>
          </p:nvSpPr>
          <p:spPr>
            <a:xfrm>
              <a:off x="0" y="0"/>
              <a:ext cx="1786377" cy="2709333"/>
            </a:xfrm>
            <a:custGeom>
              <a:avLst/>
              <a:gdLst/>
              <a:ahLst/>
              <a:cxnLst/>
              <a:rect l="l" t="t" r="r" b="b"/>
              <a:pathLst>
                <a:path w="1786377" h="2709333">
                  <a:moveTo>
                    <a:pt x="0" y="0"/>
                  </a:moveTo>
                  <a:lnTo>
                    <a:pt x="1786377" y="0"/>
                  </a:lnTo>
                  <a:lnTo>
                    <a:pt x="1786377" y="2709333"/>
                  </a:lnTo>
                  <a:lnTo>
                    <a:pt x="0" y="2709333"/>
                  </a:ln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5" name="TextBox 5"/>
            <p:cNvSpPr txBox="1"/>
            <p:nvPr/>
          </p:nvSpPr>
          <p:spPr>
            <a:xfrm>
              <a:off x="0" y="-9525"/>
              <a:ext cx="1786377" cy="2718858"/>
            </a:xfrm>
            <a:prstGeom prst="rect">
              <a:avLst/>
            </a:prstGeom>
          </p:spPr>
          <p:txBody>
            <a:bodyPr lIns="50800" tIns="50800" rIns="50800" bIns="50800" rtlCol="0" anchor="ctr"/>
            <a:lstStyle/>
            <a:p>
              <a:pPr algn="ctr">
                <a:lnSpc>
                  <a:spcPts val="3130"/>
                </a:lnSpc>
              </a:pPr>
            </a:p>
          </p:txBody>
        </p:sp>
      </p:grpSp>
      <p:sp>
        <p:nvSpPr>
          <p:cNvPr id="6" name="Freeform 6"/>
          <p:cNvSpPr/>
          <p:nvPr/>
        </p:nvSpPr>
        <p:spPr>
          <a:xfrm rot="-1486492">
            <a:off x="15563637" y="8055643"/>
            <a:ext cx="3391326" cy="3387087"/>
          </a:xfrm>
          <a:custGeom>
            <a:avLst/>
            <a:gdLst/>
            <a:ahLst/>
            <a:cxnLst/>
            <a:rect l="l" t="t" r="r" b="b"/>
            <a:pathLst>
              <a:path w="3391326" h="3387087">
                <a:moveTo>
                  <a:pt x="0" y="0"/>
                </a:moveTo>
                <a:lnTo>
                  <a:pt x="3391326" y="0"/>
                </a:lnTo>
                <a:lnTo>
                  <a:pt x="3391326" y="3387087"/>
                </a:lnTo>
                <a:lnTo>
                  <a:pt x="0" y="3387087"/>
                </a:lnTo>
                <a:lnTo>
                  <a:pt x="0" y="0"/>
                </a:lnTo>
                <a:close/>
              </a:path>
            </a:pathLst>
          </a:custGeom>
          <a:blipFill>
            <a:blip r:embed="rId2"/>
            <a:stretch>
              <a:fillRect/>
            </a:stretch>
          </a:blipFill>
        </p:spPr>
      </p:sp>
      <p:sp>
        <p:nvSpPr>
          <p:cNvPr id="7" name="Freeform 7"/>
          <p:cNvSpPr/>
          <p:nvPr/>
        </p:nvSpPr>
        <p:spPr>
          <a:xfrm rot="1973881">
            <a:off x="12869941" y="-1899995"/>
            <a:ext cx="3391326" cy="3387087"/>
          </a:xfrm>
          <a:custGeom>
            <a:avLst/>
            <a:gdLst/>
            <a:ahLst/>
            <a:cxnLst/>
            <a:rect l="l" t="t" r="r" b="b"/>
            <a:pathLst>
              <a:path w="3391326" h="3387087">
                <a:moveTo>
                  <a:pt x="0" y="0"/>
                </a:moveTo>
                <a:lnTo>
                  <a:pt x="3391326" y="0"/>
                </a:lnTo>
                <a:lnTo>
                  <a:pt x="3391326" y="3387087"/>
                </a:lnTo>
                <a:lnTo>
                  <a:pt x="0" y="3387087"/>
                </a:lnTo>
                <a:lnTo>
                  <a:pt x="0" y="0"/>
                </a:lnTo>
                <a:close/>
              </a:path>
            </a:pathLst>
          </a:custGeom>
          <a:blipFill>
            <a:blip r:embed="rId2"/>
            <a:stretch>
              <a:fillRect/>
            </a:stretch>
          </a:blipFill>
        </p:spPr>
      </p:sp>
      <p:sp>
        <p:nvSpPr>
          <p:cNvPr id="8" name="TextBox 8"/>
          <p:cNvSpPr txBox="1"/>
          <p:nvPr/>
        </p:nvSpPr>
        <p:spPr>
          <a:xfrm>
            <a:off x="2057400" y="319405"/>
            <a:ext cx="14589125" cy="9688830"/>
          </a:xfrm>
          <a:prstGeom prst="rect">
            <a:avLst/>
          </a:prstGeom>
        </p:spPr>
        <p:txBody>
          <a:bodyPr lIns="0" tIns="0" rIns="0" bIns="0" rtlCol="0" anchor="t">
            <a:noAutofit/>
          </a:bodyPr>
          <a:lstStyle/>
          <a:p>
            <a:pPr algn="ctr">
              <a:lnSpc>
                <a:spcPts val="5055"/>
              </a:lnSpc>
              <a:spcBef>
                <a:spcPct val="0"/>
              </a:spcBef>
            </a:pPr>
            <a:endParaRPr lang="en-US" sz="3610">
              <a:solidFill>
                <a:srgbClr val="FFFFFF"/>
              </a:solidFill>
              <a:latin typeface="Canva Sans" panose="020B0503030501040103"/>
            </a:endParaRPr>
          </a:p>
          <a:p>
            <a:pPr algn="ctr">
              <a:lnSpc>
                <a:spcPts val="5055"/>
              </a:lnSpc>
              <a:spcBef>
                <a:spcPct val="0"/>
              </a:spcBef>
            </a:pPr>
            <a:endParaRPr lang="en-US" sz="3610">
              <a:solidFill>
                <a:srgbClr val="FFFFFF"/>
              </a:solidFill>
              <a:latin typeface="Canva Sans" panose="020B0503030501040103"/>
            </a:endParaRPr>
          </a:p>
          <a:p>
            <a:pPr algn="ctr">
              <a:lnSpc>
                <a:spcPts val="5055"/>
              </a:lnSpc>
              <a:spcBef>
                <a:spcPct val="0"/>
              </a:spcBef>
            </a:pPr>
            <a:r>
              <a:rPr lang="en-US" sz="4800">
                <a:solidFill>
                  <a:srgbClr val="FFC000"/>
                </a:solidFill>
                <a:latin typeface="Canva Sans" panose="020B0503030501040103"/>
              </a:rPr>
              <a:t>ALGORITHMS USED:</a:t>
            </a:r>
            <a:endParaRPr lang="en-US" sz="4800">
              <a:solidFill>
                <a:srgbClr val="FFC000"/>
              </a:solidFill>
              <a:latin typeface="Canva Sans" panose="020B0503030501040103"/>
            </a:endParaRPr>
          </a:p>
          <a:p>
            <a:pPr algn="ctr">
              <a:lnSpc>
                <a:spcPts val="5055"/>
              </a:lnSpc>
              <a:spcBef>
                <a:spcPct val="0"/>
              </a:spcBef>
            </a:pPr>
            <a:endParaRPr lang="en-US" sz="3610">
              <a:solidFill>
                <a:srgbClr val="FFFFFF"/>
              </a:solidFill>
              <a:latin typeface="Canva Sans" panose="020B0503030501040103"/>
            </a:endParaRPr>
          </a:p>
          <a:p>
            <a:pPr algn="ctr">
              <a:lnSpc>
                <a:spcPts val="5055"/>
              </a:lnSpc>
              <a:spcBef>
                <a:spcPct val="0"/>
              </a:spcBef>
            </a:pPr>
            <a:r>
              <a:rPr lang="en-US" sz="3610">
                <a:solidFill>
                  <a:srgbClr val="FFFFFF"/>
                </a:solidFill>
                <a:latin typeface="Canva Sans" panose="020B0503030501040103"/>
              </a:rPr>
              <a:t>Here we have used 6 algorithms they  are:-</a:t>
            </a:r>
            <a:endParaRPr lang="en-US" sz="3610">
              <a:solidFill>
                <a:srgbClr val="FFFFFF"/>
              </a:solidFill>
              <a:latin typeface="Canva Sans" panose="020B0503030501040103"/>
            </a:endParaRPr>
          </a:p>
          <a:p>
            <a:pPr algn="ctr">
              <a:lnSpc>
                <a:spcPts val="5055"/>
              </a:lnSpc>
              <a:spcBef>
                <a:spcPct val="0"/>
              </a:spcBef>
            </a:pPr>
            <a:r>
              <a:rPr lang="en-US" sz="3610">
                <a:solidFill>
                  <a:srgbClr val="FFFFFF"/>
                </a:solidFill>
                <a:latin typeface="Canva Sans" panose="020B0503030501040103"/>
              </a:rPr>
              <a:t>1. </a:t>
            </a:r>
            <a:r>
              <a:rPr lang="en-US" sz="3610">
                <a:solidFill>
                  <a:srgbClr val="FFFFFF"/>
                </a:solidFill>
                <a:latin typeface="Canva Sans" panose="020B0503030501040103"/>
              </a:rPr>
              <a:t>Linear Regression: Linear regression performs the task to predict a dependent variable value (y) based on a given independent variable (x)).</a:t>
            </a:r>
            <a:endParaRPr lang="en-US" sz="3610">
              <a:solidFill>
                <a:srgbClr val="FFFFFF"/>
              </a:solidFill>
              <a:latin typeface="Canva Sans" panose="020B0503030501040103"/>
            </a:endParaRPr>
          </a:p>
          <a:p>
            <a:pPr algn="ctr">
              <a:lnSpc>
                <a:spcPts val="5055"/>
              </a:lnSpc>
              <a:spcBef>
                <a:spcPct val="0"/>
              </a:spcBef>
            </a:pPr>
            <a:r>
              <a:rPr lang="en-US" sz="3610">
                <a:solidFill>
                  <a:srgbClr val="FFFFFF"/>
                </a:solidFill>
                <a:latin typeface="Canva Sans" panose="020B0503030501040103"/>
              </a:rPr>
              <a:t>2. Logistic Regression:  It takes the output of the linear regression function as input and uses a sigmoid function to estimate the probability for the given class. </a:t>
            </a:r>
            <a:endParaRPr lang="en-US" sz="3610">
              <a:solidFill>
                <a:srgbClr val="FFFFFF"/>
              </a:solidFill>
              <a:latin typeface="Canva Sans" panose="020B0503030501040103"/>
            </a:endParaRPr>
          </a:p>
          <a:p>
            <a:pPr algn="ctr">
              <a:lnSpc>
                <a:spcPts val="5055"/>
              </a:lnSpc>
              <a:spcBef>
                <a:spcPct val="0"/>
              </a:spcBef>
            </a:pPr>
            <a:r>
              <a:rPr lang="en-US" sz="3610">
                <a:solidFill>
                  <a:srgbClr val="FFFFFF"/>
                </a:solidFill>
                <a:latin typeface="Canva Sans" panose="020B0503030501040103"/>
              </a:rPr>
              <a:t>3. Decision tree: Decision trees classify instances by sorting them down the tree from the root to some leaf node, which provides the classification of the instance.</a:t>
            </a:r>
            <a:endParaRPr lang="en-US" sz="3610">
              <a:solidFill>
                <a:srgbClr val="FFFFFF"/>
              </a:solidFill>
              <a:latin typeface="Canva Sans" panose="020B0503030501040103"/>
            </a:endParaRPr>
          </a:p>
          <a:p>
            <a:pPr algn="ctr">
              <a:lnSpc>
                <a:spcPts val="5055"/>
              </a:lnSpc>
              <a:spcBef>
                <a:spcPct val="0"/>
              </a:spcBef>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2186"/>
        </a:solidFill>
        <a:effectLst/>
      </p:bgPr>
    </p:bg>
    <p:spTree>
      <p:nvGrpSpPr>
        <p:cNvPr id="1" name=""/>
        <p:cNvGrpSpPr/>
        <p:nvPr/>
      </p:nvGrpSpPr>
      <p:grpSpPr>
        <a:xfrm>
          <a:off x="0" y="0"/>
          <a:ext cx="0" cy="0"/>
          <a:chOff x="0" y="0"/>
          <a:chExt cx="0" cy="0"/>
        </a:xfrm>
      </p:grpSpPr>
      <p:sp>
        <p:nvSpPr>
          <p:cNvPr id="2" name="Freeform 2"/>
          <p:cNvSpPr/>
          <p:nvPr/>
        </p:nvSpPr>
        <p:spPr>
          <a:xfrm rot="3567097">
            <a:off x="14624984" y="-2635166"/>
            <a:ext cx="5268632" cy="5150088"/>
          </a:xfrm>
          <a:custGeom>
            <a:avLst/>
            <a:gdLst/>
            <a:ahLst/>
            <a:cxnLst/>
            <a:rect l="l" t="t" r="r" b="b"/>
            <a:pathLst>
              <a:path w="5268632" h="5150088">
                <a:moveTo>
                  <a:pt x="0" y="0"/>
                </a:moveTo>
                <a:lnTo>
                  <a:pt x="5268632" y="0"/>
                </a:lnTo>
                <a:lnTo>
                  <a:pt x="5268632" y="5150088"/>
                </a:lnTo>
                <a:lnTo>
                  <a:pt x="0" y="5150088"/>
                </a:lnTo>
                <a:lnTo>
                  <a:pt x="0" y="0"/>
                </a:lnTo>
                <a:close/>
              </a:path>
            </a:pathLst>
          </a:custGeom>
          <a:blipFill>
            <a:blip r:embed="rId1"/>
            <a:stretch>
              <a:fillRect/>
            </a:stretch>
          </a:blipFill>
        </p:spPr>
      </p:sp>
      <p:sp>
        <p:nvSpPr>
          <p:cNvPr id="6" name="Freeform 6"/>
          <p:cNvSpPr/>
          <p:nvPr/>
        </p:nvSpPr>
        <p:spPr>
          <a:xfrm rot="3567097">
            <a:off x="-967133" y="7873757"/>
            <a:ext cx="5268632" cy="5150088"/>
          </a:xfrm>
          <a:custGeom>
            <a:avLst/>
            <a:gdLst/>
            <a:ahLst/>
            <a:cxnLst/>
            <a:rect l="l" t="t" r="r" b="b"/>
            <a:pathLst>
              <a:path w="5268632" h="5150088">
                <a:moveTo>
                  <a:pt x="0" y="0"/>
                </a:moveTo>
                <a:lnTo>
                  <a:pt x="5268632" y="0"/>
                </a:lnTo>
                <a:lnTo>
                  <a:pt x="5268632" y="5150088"/>
                </a:lnTo>
                <a:lnTo>
                  <a:pt x="0" y="5150088"/>
                </a:lnTo>
                <a:lnTo>
                  <a:pt x="0" y="0"/>
                </a:lnTo>
                <a:close/>
              </a:path>
            </a:pathLst>
          </a:custGeom>
          <a:blipFill>
            <a:blip r:embed="rId1"/>
            <a:stretch>
              <a:fillRect/>
            </a:stretch>
          </a:blipFill>
        </p:spPr>
      </p:sp>
      <p:sp>
        <p:nvSpPr>
          <p:cNvPr id="7" name="Freeform 7"/>
          <p:cNvSpPr/>
          <p:nvPr/>
        </p:nvSpPr>
        <p:spPr>
          <a:xfrm>
            <a:off x="15789970" y="7837057"/>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3567097">
            <a:off x="-1385063" y="-3257626"/>
            <a:ext cx="5268632" cy="5150088"/>
          </a:xfrm>
          <a:custGeom>
            <a:avLst/>
            <a:gdLst/>
            <a:ahLst/>
            <a:cxnLst/>
            <a:rect l="l" t="t" r="r" b="b"/>
            <a:pathLst>
              <a:path w="5268632" h="5150088">
                <a:moveTo>
                  <a:pt x="0" y="0"/>
                </a:moveTo>
                <a:lnTo>
                  <a:pt x="5268632" y="0"/>
                </a:lnTo>
                <a:lnTo>
                  <a:pt x="5268632" y="5150088"/>
                </a:lnTo>
                <a:lnTo>
                  <a:pt x="0" y="5150088"/>
                </a:lnTo>
                <a:lnTo>
                  <a:pt x="0" y="0"/>
                </a:lnTo>
                <a:close/>
              </a:path>
            </a:pathLst>
          </a:custGeom>
          <a:blipFill>
            <a:blip r:embed="rId1"/>
            <a:stretch>
              <a:fillRect/>
            </a:stretch>
          </a:blipFill>
        </p:spPr>
      </p:sp>
      <p:sp>
        <p:nvSpPr>
          <p:cNvPr id="9" name="TextBox 9"/>
          <p:cNvSpPr txBox="1"/>
          <p:nvPr/>
        </p:nvSpPr>
        <p:spPr>
          <a:xfrm>
            <a:off x="1028700" y="962025"/>
            <a:ext cx="15789970" cy="8485505"/>
          </a:xfrm>
          <a:prstGeom prst="rect">
            <a:avLst/>
          </a:prstGeom>
        </p:spPr>
        <p:txBody>
          <a:bodyPr lIns="0" tIns="0" rIns="0" bIns="0" rtlCol="0" anchor="t">
            <a:spAutoFit/>
          </a:bodyPr>
          <a:lstStyle/>
          <a:p>
            <a:pPr algn="ctr">
              <a:lnSpc>
                <a:spcPts val="5090"/>
              </a:lnSpc>
              <a:spcBef>
                <a:spcPct val="0"/>
              </a:spcBef>
            </a:pPr>
            <a:r>
              <a:rPr lang="en-US" sz="3635">
                <a:solidFill>
                  <a:srgbClr val="FFFFFF"/>
                </a:solidFill>
                <a:latin typeface="Canva Sans" panose="020B0503030501040103"/>
              </a:rPr>
              <a:t>4. </a:t>
            </a:r>
            <a:r>
              <a:rPr lang="en-US" sz="3635">
                <a:solidFill>
                  <a:srgbClr val="FFFFFF"/>
                </a:solidFill>
                <a:latin typeface="Canva Sans" panose="020B0503030501040103"/>
              </a:rPr>
              <a:t>Random forest: It combines multiple trees to predict the class of the dataset, it is possible that some decision trees may predict the correct output, while others may not. But together, all the trees predict the correct output.? </a:t>
            </a:r>
            <a:endParaRPr lang="en-US" sz="3635">
              <a:solidFill>
                <a:srgbClr val="FFFFFF"/>
              </a:solidFill>
              <a:latin typeface="Canva Sans" panose="020B0503030501040103"/>
            </a:endParaRPr>
          </a:p>
          <a:p>
            <a:pPr algn="ctr">
              <a:lnSpc>
                <a:spcPts val="5090"/>
              </a:lnSpc>
              <a:spcBef>
                <a:spcPct val="0"/>
              </a:spcBef>
            </a:pPr>
            <a:r>
              <a:rPr lang="en-US" sz="3635">
                <a:solidFill>
                  <a:srgbClr val="FFFFFF"/>
                </a:solidFill>
                <a:latin typeface="Canva Sans" panose="020B0503030501040103"/>
              </a:rPr>
              <a:t>5. Naive Bayes: Naive Bayes methods are a set of supervised learning algorithms based on applying Bayes’ theorem with the “naive” assumption of conditional independence between every pair of features given the value of the class variable.</a:t>
            </a:r>
            <a:endParaRPr lang="en-US" sz="3635">
              <a:solidFill>
                <a:srgbClr val="FFFFFF"/>
              </a:solidFill>
              <a:latin typeface="Canva Sans" panose="020B0503030501040103"/>
            </a:endParaRPr>
          </a:p>
          <a:p>
            <a:pPr algn="ctr">
              <a:lnSpc>
                <a:spcPts val="5090"/>
              </a:lnSpc>
              <a:spcBef>
                <a:spcPct val="0"/>
              </a:spcBef>
            </a:pPr>
            <a:r>
              <a:rPr lang="en-US" sz="3635">
                <a:solidFill>
                  <a:srgbClr val="FFFFFF"/>
                </a:solidFill>
                <a:latin typeface="Canva Sans" panose="020B0503030501040103"/>
              </a:rPr>
              <a:t>6. Support Vector Machine: The goal of the SVM algorithm is to create the best line or decision boundary that can segregate n-dimensional space into classes so that we can easily put the new data point in the correct category in the future.</a:t>
            </a:r>
            <a:endParaRPr lang="en-US" sz="3635">
              <a:solidFill>
                <a:srgbClr val="FFFFFF"/>
              </a:solidFill>
              <a:latin typeface="Canva Sans" panose="020B0503030501040103"/>
            </a:endParaRPr>
          </a:p>
          <a:p>
            <a:pPr algn="ctr">
              <a:lnSpc>
                <a:spcPts val="5090"/>
              </a:lnSpc>
              <a:spcBef>
                <a:spcPct val="0"/>
              </a:spcBef>
            </a:pPr>
            <a:endParaRPr lang="en-US" sz="3635">
              <a:solidFill>
                <a:srgbClr val="FFFFFF"/>
              </a:solidFill>
              <a:latin typeface="Canva Sans" panose="020B05030305010401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1"/>
            <a:stretch>
              <a:fillRect t="-38888" b="-38888"/>
            </a:stretch>
          </a:blipFill>
        </p:spPr>
      </p:sp>
      <p:sp>
        <p:nvSpPr>
          <p:cNvPr id="3" name="Freeform 3"/>
          <p:cNvSpPr/>
          <p:nvPr/>
        </p:nvSpPr>
        <p:spPr>
          <a:xfrm>
            <a:off x="15431023" y="7619197"/>
            <a:ext cx="1469330" cy="1421243"/>
          </a:xfrm>
          <a:custGeom>
            <a:avLst/>
            <a:gdLst/>
            <a:ahLst/>
            <a:cxnLst/>
            <a:rect l="l" t="t" r="r" b="b"/>
            <a:pathLst>
              <a:path w="1469330" h="1421243">
                <a:moveTo>
                  <a:pt x="0" y="0"/>
                </a:moveTo>
                <a:lnTo>
                  <a:pt x="1469331" y="0"/>
                </a:lnTo>
                <a:lnTo>
                  <a:pt x="1469331" y="1421243"/>
                </a:lnTo>
                <a:lnTo>
                  <a:pt x="0" y="14212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368424" y="7867652"/>
            <a:ext cx="5257108" cy="5250537"/>
          </a:xfrm>
          <a:custGeom>
            <a:avLst/>
            <a:gdLst/>
            <a:ahLst/>
            <a:cxnLst/>
            <a:rect l="l" t="t" r="r" b="b"/>
            <a:pathLst>
              <a:path w="5257108" h="5250537">
                <a:moveTo>
                  <a:pt x="0" y="0"/>
                </a:moveTo>
                <a:lnTo>
                  <a:pt x="5257108" y="0"/>
                </a:lnTo>
                <a:lnTo>
                  <a:pt x="5257108" y="5250536"/>
                </a:lnTo>
                <a:lnTo>
                  <a:pt x="0" y="5250536"/>
                </a:lnTo>
                <a:lnTo>
                  <a:pt x="0" y="0"/>
                </a:lnTo>
                <a:close/>
              </a:path>
            </a:pathLst>
          </a:custGeom>
          <a:blipFill>
            <a:blip r:embed="rId4"/>
            <a:stretch>
              <a:fillRect/>
            </a:stretch>
          </a:blipFill>
        </p:spPr>
      </p:sp>
      <p:sp>
        <p:nvSpPr>
          <p:cNvPr id="5" name="Freeform 5"/>
          <p:cNvSpPr/>
          <p:nvPr/>
        </p:nvSpPr>
        <p:spPr>
          <a:xfrm>
            <a:off x="15431023" y="-2171348"/>
            <a:ext cx="5257108" cy="5250537"/>
          </a:xfrm>
          <a:custGeom>
            <a:avLst/>
            <a:gdLst/>
            <a:ahLst/>
            <a:cxnLst/>
            <a:rect l="l" t="t" r="r" b="b"/>
            <a:pathLst>
              <a:path w="5257108" h="5250537">
                <a:moveTo>
                  <a:pt x="0" y="0"/>
                </a:moveTo>
                <a:lnTo>
                  <a:pt x="5257108" y="0"/>
                </a:lnTo>
                <a:lnTo>
                  <a:pt x="5257108" y="5250537"/>
                </a:lnTo>
                <a:lnTo>
                  <a:pt x="0" y="5250537"/>
                </a:lnTo>
                <a:lnTo>
                  <a:pt x="0" y="0"/>
                </a:lnTo>
                <a:close/>
              </a:path>
            </a:pathLst>
          </a:custGeom>
          <a:blipFill>
            <a:blip r:embed="rId4"/>
            <a:stretch>
              <a:fillRect/>
            </a:stretch>
          </a:blipFill>
        </p:spPr>
      </p:sp>
      <p:sp>
        <p:nvSpPr>
          <p:cNvPr id="6" name="Freeform 6"/>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alphaModFix amt="67000"/>
              <a:extLst>
                <a:ext uri="{96DAC541-7B7A-43D3-8B79-37D633B846F1}">
                  <asvg:svgBlip xmlns:asvg="http://schemas.microsoft.com/office/drawing/2016/SVG/main" r:embed="rId6"/>
                </a:ext>
              </a:extLst>
            </a:blip>
            <a:stretch>
              <a:fillRect/>
            </a:stretch>
          </a:blipFill>
        </p:spPr>
      </p:sp>
      <p:sp>
        <p:nvSpPr>
          <p:cNvPr id="7" name="Freeform 7"/>
          <p:cNvSpPr/>
          <p:nvPr/>
        </p:nvSpPr>
        <p:spPr>
          <a:xfrm>
            <a:off x="1303389" y="2285711"/>
            <a:ext cx="14127634" cy="6044108"/>
          </a:xfrm>
          <a:custGeom>
            <a:avLst/>
            <a:gdLst/>
            <a:ahLst/>
            <a:cxnLst/>
            <a:rect l="l" t="t" r="r" b="b"/>
            <a:pathLst>
              <a:path w="14127634" h="6044108">
                <a:moveTo>
                  <a:pt x="0" y="0"/>
                </a:moveTo>
                <a:lnTo>
                  <a:pt x="14127634" y="0"/>
                </a:lnTo>
                <a:lnTo>
                  <a:pt x="14127634" y="6044108"/>
                </a:lnTo>
                <a:lnTo>
                  <a:pt x="0" y="6044108"/>
                </a:lnTo>
                <a:lnTo>
                  <a:pt x="0" y="0"/>
                </a:lnTo>
                <a:close/>
              </a:path>
            </a:pathLst>
          </a:custGeom>
          <a:blipFill>
            <a:blip r:embed="rId7"/>
            <a:stretch>
              <a:fillRect t="-2638" b="-941"/>
            </a:stretch>
          </a:blipFill>
        </p:spPr>
      </p:sp>
      <p:sp>
        <p:nvSpPr>
          <p:cNvPr id="8" name="TextBox 8"/>
          <p:cNvSpPr txBox="1"/>
          <p:nvPr/>
        </p:nvSpPr>
        <p:spPr>
          <a:xfrm>
            <a:off x="6634993" y="460076"/>
            <a:ext cx="4107180" cy="1467494"/>
          </a:xfrm>
          <a:prstGeom prst="rect">
            <a:avLst/>
          </a:prstGeom>
        </p:spPr>
        <p:txBody>
          <a:bodyPr lIns="0" tIns="0" rIns="0" bIns="0" rtlCol="0" anchor="t">
            <a:spAutoFit/>
          </a:bodyPr>
          <a:lstStyle/>
          <a:p>
            <a:pPr algn="ctr">
              <a:lnSpc>
                <a:spcPts val="12040"/>
              </a:lnSpc>
            </a:pPr>
            <a:r>
              <a:rPr lang="en-US" sz="8600">
                <a:solidFill>
                  <a:srgbClr val="FFDE59"/>
                </a:solidFill>
                <a:latin typeface="Canva Sans" panose="020B0503030501040103"/>
              </a:rPr>
              <a:t>RESULT</a:t>
            </a:r>
            <a:endParaRPr lang="en-US" sz="8600">
              <a:solidFill>
                <a:srgbClr val="FFDE59"/>
              </a:solidFill>
              <a:latin typeface="Canva Sans" panose="020B05030305010401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1"/>
            <a:stretch>
              <a:fillRect t="-38888" b="-38888"/>
            </a:stretch>
          </a:blipFill>
        </p:spPr>
      </p:sp>
      <p:sp>
        <p:nvSpPr>
          <p:cNvPr id="3" name="TextBox 3"/>
          <p:cNvSpPr txBox="1"/>
          <p:nvPr/>
        </p:nvSpPr>
        <p:spPr>
          <a:xfrm>
            <a:off x="1028700" y="537527"/>
            <a:ext cx="4488418" cy="887096"/>
          </a:xfrm>
          <a:prstGeom prst="rect">
            <a:avLst/>
          </a:prstGeom>
        </p:spPr>
        <p:txBody>
          <a:bodyPr lIns="0" tIns="0" rIns="0" bIns="0" rtlCol="0" anchor="t">
            <a:spAutoFit/>
          </a:bodyPr>
          <a:lstStyle/>
          <a:p>
            <a:pPr algn="ctr">
              <a:lnSpc>
                <a:spcPts val="7280"/>
              </a:lnSpc>
            </a:pPr>
            <a:r>
              <a:rPr lang="en-US" sz="5200">
                <a:solidFill>
                  <a:srgbClr val="FFDE59"/>
                </a:solidFill>
                <a:latin typeface="Canva Sans Bold" panose="020B0803030501040103"/>
              </a:rPr>
              <a:t>CONCLUSION</a:t>
            </a:r>
            <a:endParaRPr lang="en-US" sz="5200">
              <a:solidFill>
                <a:srgbClr val="FFDE59"/>
              </a:solidFill>
              <a:latin typeface="Canva Sans Bold" panose="020B0803030501040103"/>
            </a:endParaRPr>
          </a:p>
        </p:txBody>
      </p:sp>
      <p:sp>
        <p:nvSpPr>
          <p:cNvPr id="4" name="TextBox 4"/>
          <p:cNvSpPr txBox="1"/>
          <p:nvPr/>
        </p:nvSpPr>
        <p:spPr>
          <a:xfrm>
            <a:off x="297567" y="2070023"/>
            <a:ext cx="17681584" cy="7839872"/>
          </a:xfrm>
          <a:prstGeom prst="rect">
            <a:avLst/>
          </a:prstGeom>
        </p:spPr>
        <p:txBody>
          <a:bodyPr lIns="0" tIns="0" rIns="0" bIns="0" rtlCol="0" anchor="t">
            <a:spAutoFit/>
          </a:bodyPr>
          <a:lstStyle/>
          <a:p>
            <a:pPr algn="ctr">
              <a:lnSpc>
                <a:spcPts val="4155"/>
              </a:lnSpc>
              <a:spcBef>
                <a:spcPct val="0"/>
              </a:spcBef>
            </a:pPr>
            <a:r>
              <a:rPr lang="en-US" sz="2970">
                <a:solidFill>
                  <a:srgbClr val="FFFFFF"/>
                </a:solidFill>
                <a:latin typeface="Canva Sans" panose="020B0503030501040103"/>
              </a:rPr>
              <a:t>In conclusion, the Loan Prediction Problem dataset on Kaggle provides a rich resource for developing and training machine learning models to predict the likelihood of a loan application being approved or rejected. The dataset contains a variety of attributes related to loan applicants, including demographic information, financial data, and loan history. Machine learning algorithms can be trained on this dataset to accurately predict loan approval or rejection based on these attributes, enabling lenders to make informed decisions about loan approval and manage their risks more effectively.</a:t>
            </a:r>
            <a:endParaRPr lang="en-US" sz="2970">
              <a:solidFill>
                <a:srgbClr val="FFFFFF"/>
              </a:solidFill>
              <a:latin typeface="Canva Sans" panose="020B0503030501040103"/>
            </a:endParaRPr>
          </a:p>
          <a:p>
            <a:pPr algn="ctr">
              <a:lnSpc>
                <a:spcPts val="4155"/>
              </a:lnSpc>
              <a:spcBef>
                <a:spcPct val="0"/>
              </a:spcBef>
            </a:pPr>
            <a:r>
              <a:rPr lang="en-US" sz="2970">
                <a:solidFill>
                  <a:srgbClr val="FFFFFF"/>
                </a:solidFill>
                <a:latin typeface="Canva Sans" panose="020B0503030501040103"/>
              </a:rPr>
              <a:t>The loan prediction system based on machine learning algorithms can have significant benefits for financial institutions, such as reducing the risk of default and improving their lending decision-making processes. Furthermore, the insights gained from data analysis can be used to identify patterns and relationships between loan applicant attributes and loan approval status, which can inform future lending decisions.</a:t>
            </a:r>
            <a:endParaRPr lang="en-US" sz="2970">
              <a:solidFill>
                <a:srgbClr val="FFFFFF"/>
              </a:solidFill>
              <a:latin typeface="Canva Sans" panose="020B0503030501040103"/>
            </a:endParaRPr>
          </a:p>
          <a:p>
            <a:pPr algn="ctr">
              <a:lnSpc>
                <a:spcPts val="4155"/>
              </a:lnSpc>
              <a:spcBef>
                <a:spcPct val="0"/>
              </a:spcBef>
            </a:pPr>
            <a:r>
              <a:rPr lang="en-US" sz="2970">
                <a:solidFill>
                  <a:srgbClr val="FFFFFF"/>
                </a:solidFill>
                <a:latin typeface="Canva Sans" panose="020B0503030501040103"/>
              </a:rPr>
              <a:t>Overall, the Loan Prediction Problem dataset provides a valuable resource for developing and testing loan prediction systems, contributing to the development of more efficient and effective lending practices in the financial industry.</a:t>
            </a:r>
            <a:endParaRPr lang="en-US" sz="2970">
              <a:solidFill>
                <a:srgbClr val="FFFFFF"/>
              </a:solidFill>
              <a:latin typeface="Canva Sans" panose="020B05030305010401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5157</Words>
  <Application>WPS Presentation</Application>
  <PresentationFormat>On-screen Show (4:3)</PresentationFormat>
  <Paragraphs>70</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Canva Sans Bold</vt:lpstr>
      <vt:lpstr>Canva Sans</vt:lpstr>
      <vt:lpstr>Now Bold</vt:lpstr>
      <vt:lpstr>Arial</vt:lpstr>
      <vt:lpstr>Arimo</vt:lpstr>
      <vt:lpstr>Bukhari Script Bold</vt:lpstr>
      <vt:lpstr>Segoe Print</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GROUP-10</dc:title>
  <dc:creator/>
  <cp:lastModifiedBy>Rashmiranjan Jena</cp:lastModifiedBy>
  <cp:revision>2</cp:revision>
  <dcterms:created xsi:type="dcterms:W3CDTF">2006-08-16T00:00:00Z</dcterms:created>
  <dcterms:modified xsi:type="dcterms:W3CDTF">2023-12-26T09:48:57Z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05E89FB99E20431A992C866651EC65A1_12</vt:lpwstr>
  </property>
  <property fmtid="{D5CDD505-2E9C-101B-9397-08002B2CF9AE}" pid="3" name="KSOProductBuildVer">
    <vt:lpwstr>1033-12.2.0.13359</vt:lpwstr>
  </property>
</Properties>
</file>