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60" r:id="rId4"/>
    <p:sldId id="262" r:id="rId5"/>
    <p:sldId id="258" r:id="rId6"/>
    <p:sldId id="271" r:id="rId7"/>
    <p:sldId id="273" r:id="rId8"/>
    <p:sldId id="259" r:id="rId9"/>
    <p:sldId id="261" r:id="rId10"/>
    <p:sldId id="263" r:id="rId11"/>
    <p:sldId id="264"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04"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D22F896-40B5-4ADD-8801-0D06FADFA095}" type="slidenum">
              <a:rPr lang="en-US" smtClean="0"/>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6D22F896-40B5-4ADD-8801-0D06FADFA095}" type="slidenum">
              <a:rPr lang="en-US" smtClean="0"/>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48A87A34-81AB-432B-8DAE-1953F412C126}"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D22F896-40B5-4ADD-8801-0D06FADFA095}"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7/14/2023</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48A87A34-81AB-432B-8DAE-1953F412C126}" type="datetimeFigureOut">
              <a:rPr lang="en-US" smtClean="0"/>
              <a:t>7/14/2023</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8A87A34-81AB-432B-8DAE-1953F412C126}" type="datetimeFigureOut">
              <a:rPr lang="en-US" smtClean="0"/>
              <a:pPr/>
              <a:t>7/14/2023</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22F896-40B5-4ADD-8801-0D06FADFA09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7585"/>
            <a:ext cx="12192000" cy="4230415"/>
          </a:xfrm>
          <a:prstGeom prst="rect">
            <a:avLst/>
          </a:prstGeom>
        </p:spPr>
      </p:pic>
      <p:sp>
        <p:nvSpPr>
          <p:cNvPr id="3" name="Subtitle 2"/>
          <p:cNvSpPr>
            <a:spLocks noGrp="1"/>
          </p:cNvSpPr>
          <p:nvPr>
            <p:ph type="subTitle" idx="1"/>
          </p:nvPr>
        </p:nvSpPr>
        <p:spPr>
          <a:xfrm>
            <a:off x="1764149" y="2908738"/>
            <a:ext cx="8689976" cy="1371599"/>
          </a:xfrm>
        </p:spPr>
        <p:txBody>
          <a:bodyPr/>
          <a:lstStyle/>
          <a:p>
            <a:r>
              <a:rPr lang="en-IN" b="1" dirty="0" smtClean="0">
                <a:solidFill>
                  <a:schemeClr val="tx1"/>
                </a:solidFill>
              </a:rPr>
              <a:t>Team-74</a:t>
            </a:r>
            <a:endParaRPr lang="en-IN" b="1" dirty="0">
              <a:solidFill>
                <a:schemeClr val="tx1"/>
              </a:solidFill>
            </a:endParaRPr>
          </a:p>
        </p:txBody>
      </p:sp>
      <p:sp>
        <p:nvSpPr>
          <p:cNvPr id="2" name="Title 1"/>
          <p:cNvSpPr>
            <a:spLocks noGrp="1"/>
          </p:cNvSpPr>
          <p:nvPr>
            <p:ph type="ctrTitle"/>
          </p:nvPr>
        </p:nvSpPr>
        <p:spPr>
          <a:xfrm>
            <a:off x="1885124" y="524256"/>
            <a:ext cx="8689976" cy="1773934"/>
          </a:xfrm>
        </p:spPr>
        <p:txBody>
          <a:bodyPr>
            <a:normAutofit/>
          </a:bodyPr>
          <a:lstStyle/>
          <a:p>
            <a:r>
              <a:rPr lang="en-IN" sz="4000" dirty="0" smtClean="0">
                <a:latin typeface="Algerian" panose="04020705040A02060702" pitchFamily="82" charset="0"/>
              </a:rPr>
              <a:t>Campus Placement prediction using ml</a:t>
            </a:r>
            <a:endParaRPr lang="en-IN" sz="4000" dirty="0">
              <a:latin typeface="Algerian" panose="04020705040A02060702" pitchFamily="82" charset="0"/>
            </a:endParaRPr>
          </a:p>
        </p:txBody>
      </p:sp>
    </p:spTree>
    <p:extLst>
      <p:ext uri="{BB962C8B-B14F-4D97-AF65-F5344CB8AC3E}">
        <p14:creationId xmlns:p14="http://schemas.microsoft.com/office/powerpoint/2010/main" val="29864751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rPr>
              <a:t>OBJECTIVES</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normAutofit/>
          </a:bodyPr>
          <a:lstStyle/>
          <a:p>
            <a:pPr marL="0" indent="0">
              <a:buNone/>
            </a:pPr>
            <a:endParaRPr lang="en-US" sz="3200" b="1" dirty="0" smtClean="0">
              <a:latin typeface="Times New Roman" panose="02020603050405020304" pitchFamily="18" charset="0"/>
              <a:cs typeface="Times New Roman" panose="02020603050405020304" pitchFamily="18" charset="0"/>
            </a:endParaRPr>
          </a:p>
          <a:p>
            <a:pPr marL="0" indent="0">
              <a:buNone/>
            </a:pPr>
            <a:r>
              <a:rPr lang="en-US" sz="3200" b="1" dirty="0" smtClean="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main objectives of this project are</a:t>
            </a:r>
            <a:r>
              <a:rPr lang="en-US" sz="3200" b="1" dirty="0" smtClean="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collect and analyze data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develop a machine learning model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evaluate the performance of the machine learning model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dentify </a:t>
            </a:r>
            <a:r>
              <a:rPr lang="en-US" sz="2400" dirty="0">
                <a:latin typeface="Times New Roman" panose="02020603050405020304" pitchFamily="18" charset="0"/>
                <a:cs typeface="Times New Roman" panose="02020603050405020304" pitchFamily="18" charset="0"/>
              </a:rPr>
              <a:t>ways to improve its accuracy and reliability.</a:t>
            </a:r>
          </a:p>
          <a:p>
            <a:pPr>
              <a:lnSpc>
                <a:spcPct val="150000"/>
              </a:lnSpc>
            </a:pPr>
            <a:endParaRPr lang="en-IN" sz="2400" dirty="0"/>
          </a:p>
        </p:txBody>
      </p:sp>
    </p:spTree>
    <p:extLst>
      <p:ext uri="{BB962C8B-B14F-4D97-AF65-F5344CB8AC3E}">
        <p14:creationId xmlns:p14="http://schemas.microsoft.com/office/powerpoint/2010/main" val="8815078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915" y="141890"/>
            <a:ext cx="10364451" cy="819557"/>
          </a:xfrm>
        </p:spPr>
        <p:txBody>
          <a:bodyPr/>
          <a:lstStyle/>
          <a:p>
            <a:r>
              <a:rPr lang="en-IN" u="sng" dirty="0" smtClean="0">
                <a:solidFill>
                  <a:schemeClr val="accent1">
                    <a:lumMod val="75000"/>
                  </a:schemeClr>
                </a:solidFill>
                <a:latin typeface="Algerian" panose="04020705040A02060702" pitchFamily="82" charset="0"/>
              </a:rPr>
              <a:t>methodology</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a:xfrm>
            <a:off x="913774" y="1519234"/>
            <a:ext cx="10363826" cy="4327774"/>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The project will involve the following steps:</a:t>
            </a:r>
          </a:p>
          <a:p>
            <a:pPr marL="0" indent="0">
              <a:buNone/>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Collection</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Preprocessing</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a:t>
            </a:r>
            <a:r>
              <a:rPr lang="en-US" sz="2400" dirty="0" smtClean="0">
                <a:latin typeface="Times New Roman" panose="02020603050405020304" pitchFamily="18" charset="0"/>
                <a:cs typeface="Times New Roman" panose="02020603050405020304" pitchFamily="18" charset="0"/>
              </a:rPr>
              <a:t>Selection</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Model Development</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Model Evaluation</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Deployment</a:t>
            </a:r>
            <a:endParaRPr lang="en-IN" sz="2400" dirty="0">
              <a:latin typeface="Times New Roman" pitchFamily="18" charset="0"/>
              <a:cs typeface="Times New Roman" pitchFamily="18" charset="0"/>
            </a:endParaRPr>
          </a:p>
          <a:p>
            <a:pPr>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397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rPr>
              <a:t>Expected OUTCOMES</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a:xfrm>
            <a:off x="402336" y="1876096"/>
            <a:ext cx="11338560" cy="4222951"/>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expected outcome of this project is a machine learning model that can accurately predict the likelihood of a student getting placed in a campus placement drive. This model can be used by students to identify their strengths and weaknesses and take steps to improve their chances of success in future placement drives. The project will also provide valuable insights to colleges and companies on the factors that influence the outcome of campus placement drives, which can be used to improve the placement process and make it more efficient.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119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960" y="94593"/>
            <a:ext cx="10364451" cy="836655"/>
          </a:xfrm>
        </p:spPr>
        <p:txBody>
          <a:bodyPr/>
          <a:lstStyle/>
          <a:p>
            <a:r>
              <a:rPr lang="en-IN" u="sng" dirty="0" smtClean="0">
                <a:solidFill>
                  <a:schemeClr val="accent1">
                    <a:lumMod val="75000"/>
                  </a:schemeClr>
                </a:solidFill>
                <a:latin typeface="Algerian" panose="04020705040A02060702" pitchFamily="82" charset="0"/>
                <a:cs typeface="Times New Roman" panose="02020603050405020304" pitchFamily="18" charset="0"/>
              </a:rPr>
              <a:t>software requirements</a:t>
            </a:r>
            <a:endParaRPr lang="en-IN" u="sng"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Content Placeholder 2"/>
          <p:cNvSpPr>
            <a:spLocks noGrp="1"/>
          </p:cNvSpPr>
          <p:nvPr>
            <p:ph sz="quarter" idx="1"/>
          </p:nvPr>
        </p:nvSpPr>
        <p:spPr>
          <a:xfrm>
            <a:off x="913774" y="1497724"/>
            <a:ext cx="10363826" cy="5212167"/>
          </a:xfrm>
        </p:spPr>
        <p:txBody>
          <a:bodyPr>
            <a:normAutofit/>
          </a:bodyPr>
          <a:lstStyle/>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Programming Language</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processing and visualization </a:t>
            </a:r>
            <a:r>
              <a:rPr lang="en-US" sz="2400" dirty="0" smtClean="0">
                <a:latin typeface="Times New Roman" panose="02020603050405020304" pitchFamily="18" charset="0"/>
                <a:cs typeface="Times New Roman" panose="02020603050405020304" pitchFamily="18" charset="0"/>
              </a:rPr>
              <a:t>libraries</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a:t>
            </a:r>
            <a:r>
              <a:rPr lang="en-US" sz="2400" dirty="0" smtClean="0">
                <a:latin typeface="Times New Roman" panose="02020603050405020304" pitchFamily="18" charset="0"/>
                <a:cs typeface="Times New Roman" panose="02020603050405020304" pitchFamily="18" charset="0"/>
              </a:rPr>
              <a:t>libraries</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Integrated </a:t>
            </a:r>
            <a:r>
              <a:rPr lang="en-US" sz="2400" dirty="0">
                <a:latin typeface="Times New Roman" panose="02020603050405020304" pitchFamily="18" charset="0"/>
                <a:cs typeface="Times New Roman" panose="02020603050405020304" pitchFamily="18" charset="0"/>
              </a:rPr>
              <a:t>Development Environment (</a:t>
            </a:r>
            <a:r>
              <a:rPr lang="en-US" sz="2400" dirty="0" smtClean="0">
                <a:latin typeface="Times New Roman" panose="02020603050405020304" pitchFamily="18" charset="0"/>
                <a:cs typeface="Times New Roman" panose="02020603050405020304" pitchFamily="18" charset="0"/>
              </a:rPr>
              <a:t>IDE)</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Web Framework</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Database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1156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
            <a:ext cx="10364451" cy="945930"/>
          </a:xfrm>
        </p:spPr>
        <p:txBody>
          <a:bodyPr/>
          <a:lstStyle/>
          <a:p>
            <a:r>
              <a:rPr lang="en-IN" u="sng" dirty="0" smtClean="0">
                <a:solidFill>
                  <a:schemeClr val="accent1">
                    <a:lumMod val="75000"/>
                  </a:schemeClr>
                </a:solidFill>
                <a:latin typeface="Algerian" panose="04020705040A02060702" pitchFamily="82" charset="0"/>
              </a:rPr>
              <a:t>Hardware requirements</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a:xfrm>
            <a:off x="913149" y="2033752"/>
            <a:ext cx="10363826" cy="4405684"/>
          </a:xfrm>
        </p:spPr>
        <p:txBody>
          <a:bodyPr>
            <a:noAutofit/>
          </a:bodyPr>
          <a:lstStyle/>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Processor</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RAM</a:t>
            </a:r>
          </a:p>
          <a:p>
            <a:pPr>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Storage</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Graphics </a:t>
            </a:r>
            <a:r>
              <a:rPr lang="en-US" sz="2400" dirty="0" smtClean="0">
                <a:latin typeface="Times New Roman" panose="02020603050405020304" pitchFamily="18" charset="0"/>
                <a:cs typeface="Times New Roman" panose="02020603050405020304" pitchFamily="18" charset="0"/>
              </a:rPr>
              <a:t>Card</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Operating </a:t>
            </a:r>
            <a:r>
              <a:rPr lang="en-US" sz="2400" dirty="0" smtClean="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Web </a:t>
            </a:r>
            <a:r>
              <a:rPr lang="en-US" sz="2400" dirty="0" smtClean="0">
                <a:latin typeface="Times New Roman" panose="02020603050405020304" pitchFamily="18" charset="0"/>
                <a:cs typeface="Times New Roman" panose="02020603050405020304" pitchFamily="18" charset="0"/>
              </a:rPr>
              <a:t>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916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rPr>
              <a:t>Drawbacks of existing system</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normAutofit/>
          </a:bodyPr>
          <a:lstStyle/>
          <a:p>
            <a:pPr marL="0" indent="0">
              <a:buNone/>
            </a:pPr>
            <a:r>
              <a:rPr lang="en-IN" sz="3200" b="1" u="sng" dirty="0" smtClean="0">
                <a:latin typeface="Times New Roman" panose="02020603050405020304" pitchFamily="18" charset="0"/>
                <a:cs typeface="Times New Roman" panose="02020603050405020304" pitchFamily="18" charset="0"/>
              </a:rPr>
              <a:t>Having less features </a:t>
            </a:r>
          </a:p>
          <a:p>
            <a:pPr>
              <a:lnSpc>
                <a:spcPct val="150000"/>
              </a:lnSpc>
              <a:buFont typeface="Wingdings" panose="05000000000000000000" pitchFamily="2" charset="2"/>
              <a:buChar char="§"/>
            </a:pPr>
            <a:endParaRPr lang="en-IN"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Student Name</a:t>
            </a:r>
          </a:p>
          <a:p>
            <a:pPr>
              <a:lnSpc>
                <a:spcPct val="15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Collage Id</a:t>
            </a:r>
          </a:p>
          <a:p>
            <a:pPr>
              <a:lnSpc>
                <a:spcPct val="15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Grades (High School, Secondary, Degree)</a:t>
            </a:r>
          </a:p>
          <a:p>
            <a:pPr>
              <a:lnSpc>
                <a:spcPct val="15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Work experience</a:t>
            </a:r>
          </a:p>
          <a:p>
            <a:pPr>
              <a:lnSpc>
                <a:spcPct val="150000"/>
              </a:lnSpc>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Placement status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7646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30" y="141890"/>
            <a:ext cx="10364451" cy="780031"/>
          </a:xfrm>
        </p:spPr>
        <p:txBody>
          <a:bodyPr/>
          <a:lstStyle/>
          <a:p>
            <a:r>
              <a:rPr lang="en-IN" dirty="0" smtClean="0">
                <a:solidFill>
                  <a:schemeClr val="accent1">
                    <a:lumMod val="75000"/>
                  </a:schemeClr>
                </a:solidFill>
                <a:latin typeface="Algerian" panose="04020705040A02060702" pitchFamily="82" charset="0"/>
              </a:rPr>
              <a:t>Advantages  of proposed system</a:t>
            </a:r>
            <a:endParaRPr lang="en-IN"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a:xfrm>
            <a:off x="913774" y="1749972"/>
            <a:ext cx="10363826" cy="4041227"/>
          </a:xfrm>
        </p:spPr>
        <p:txBody>
          <a:bodyPr>
            <a:normAutofit fontScale="92500"/>
          </a:bodyPr>
          <a:lstStyle/>
          <a:p>
            <a:pPr marL="0" indent="0">
              <a:buNone/>
            </a:pPr>
            <a:r>
              <a:rPr lang="en-IN" sz="3200" b="1" u="sng" dirty="0">
                <a:latin typeface="Times New Roman" panose="02020603050405020304" pitchFamily="18" charset="0"/>
                <a:cs typeface="Times New Roman" panose="02020603050405020304" pitchFamily="18" charset="0"/>
              </a:rPr>
              <a:t>Having </a:t>
            </a:r>
            <a:r>
              <a:rPr lang="en-IN" sz="3200" b="1" u="sng" dirty="0" smtClean="0">
                <a:latin typeface="Times New Roman" panose="02020603050405020304" pitchFamily="18" charset="0"/>
                <a:cs typeface="Times New Roman" panose="02020603050405020304" pitchFamily="18" charset="0"/>
              </a:rPr>
              <a:t>additional </a:t>
            </a:r>
            <a:r>
              <a:rPr lang="en-IN" sz="3200" b="1" u="sng" dirty="0">
                <a:latin typeface="Times New Roman" panose="02020603050405020304" pitchFamily="18" charset="0"/>
                <a:cs typeface="Times New Roman" panose="02020603050405020304" pitchFamily="18" charset="0"/>
              </a:rPr>
              <a:t>features </a:t>
            </a:r>
          </a:p>
          <a:p>
            <a:pPr>
              <a:lnSpc>
                <a:spcPct val="150000"/>
              </a:lnSpc>
            </a:pPr>
            <a:r>
              <a:rPr lang="en-IN" sz="2400" dirty="0" smtClean="0">
                <a:latin typeface="Times New Roman" pitchFamily="18" charset="0"/>
                <a:cs typeface="Times New Roman" pitchFamily="18" charset="0"/>
              </a:rPr>
              <a:t>Programming Skills</a:t>
            </a:r>
          </a:p>
          <a:p>
            <a:pPr>
              <a:lnSpc>
                <a:spcPct val="150000"/>
              </a:lnSpc>
            </a:pPr>
            <a:r>
              <a:rPr lang="en-IN" sz="2400" dirty="0" smtClean="0">
                <a:latin typeface="Times New Roman" pitchFamily="18" charset="0"/>
                <a:cs typeface="Times New Roman" pitchFamily="18" charset="0"/>
              </a:rPr>
              <a:t>Communication Skills</a:t>
            </a:r>
          </a:p>
          <a:p>
            <a:pPr>
              <a:lnSpc>
                <a:spcPct val="150000"/>
              </a:lnSpc>
            </a:pPr>
            <a:r>
              <a:rPr lang="en-IN" sz="2400" dirty="0" smtClean="0">
                <a:latin typeface="Times New Roman" pitchFamily="18" charset="0"/>
                <a:cs typeface="Times New Roman" pitchFamily="18" charset="0"/>
              </a:rPr>
              <a:t>Logical Reasoning</a:t>
            </a:r>
          </a:p>
          <a:p>
            <a:pPr>
              <a:lnSpc>
                <a:spcPct val="150000"/>
              </a:lnSpc>
            </a:pPr>
            <a:r>
              <a:rPr lang="en-IN" sz="2400" dirty="0" err="1" smtClean="0">
                <a:latin typeface="Times New Roman" pitchFamily="18" charset="0"/>
                <a:cs typeface="Times New Roman" pitchFamily="18" charset="0"/>
              </a:rPr>
              <a:t>Hackathons</a:t>
            </a:r>
            <a:endParaRPr lang="en-IN"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Self Learning Capabilities</a:t>
            </a:r>
          </a:p>
          <a:p>
            <a:pPr>
              <a:lnSpc>
                <a:spcPct val="150000"/>
              </a:lnSpc>
            </a:pPr>
            <a:r>
              <a:rPr lang="en-IN" sz="2400" dirty="0" smtClean="0">
                <a:latin typeface="Times New Roman" pitchFamily="18" charset="0"/>
                <a:cs typeface="Times New Roman" pitchFamily="18" charset="0"/>
              </a:rPr>
              <a:t>Extra Courses</a:t>
            </a:r>
          </a:p>
          <a:p>
            <a:endParaRPr lang="en-IN" dirty="0"/>
          </a:p>
        </p:txBody>
      </p:sp>
    </p:spTree>
    <p:extLst>
      <p:ext uri="{BB962C8B-B14F-4D97-AF65-F5344CB8AC3E}">
        <p14:creationId xmlns:p14="http://schemas.microsoft.com/office/powerpoint/2010/main" val="33025642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504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latin typeface="Algerian" panose="04020705040A02060702" pitchFamily="82" charset="0"/>
              </a:rPr>
              <a:t>Team Guide and members</a:t>
            </a:r>
            <a:endParaRPr lang="en-IN"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normAutofit/>
          </a:bodyPr>
          <a:lstStyle/>
          <a:p>
            <a:pPr marL="0" indent="0">
              <a:buNone/>
            </a:pPr>
            <a:endParaRPr lang="en-IN" sz="2400" b="1" u="sng"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IN" sz="2400" b="1" u="sng" dirty="0" smtClean="0">
                <a:solidFill>
                  <a:schemeClr val="accent1">
                    <a:lumMod val="75000"/>
                  </a:schemeClr>
                </a:solidFill>
                <a:latin typeface="Times New Roman" panose="02020603050405020304" pitchFamily="18" charset="0"/>
                <a:cs typeface="Times New Roman" panose="02020603050405020304" pitchFamily="18" charset="0"/>
              </a:rPr>
              <a:t>Team Guide</a:t>
            </a:r>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err="1" smtClean="0">
                <a:latin typeface="Times New Roman" panose="02020603050405020304" pitchFamily="18" charset="0"/>
                <a:cs typeface="Times New Roman" panose="02020603050405020304" pitchFamily="18" charset="0"/>
              </a:rPr>
              <a:t>N.Seshu</a:t>
            </a:r>
            <a:r>
              <a:rPr lang="en-IN" dirty="0" smtClean="0">
                <a:latin typeface="Times New Roman" panose="02020603050405020304" pitchFamily="18" charset="0"/>
                <a:cs typeface="Times New Roman" panose="02020603050405020304" pitchFamily="18" charset="0"/>
              </a:rPr>
              <a:t> Kumar Sir</a:t>
            </a:r>
            <a:endParaRPr lang="en-IN" dirty="0">
              <a:latin typeface="Times New Roman" panose="02020603050405020304" pitchFamily="18" charset="0"/>
              <a:cs typeface="Times New Roman" panose="02020603050405020304" pitchFamily="18" charset="0"/>
            </a:endParaRPr>
          </a:p>
          <a:p>
            <a:pPr marL="0" indent="0">
              <a:buNone/>
            </a:pPr>
            <a:endParaRPr lang="en-IN" sz="2400" b="1" u="sng" dirty="0" smtClean="0">
              <a:latin typeface="Times New Roman" panose="02020603050405020304" pitchFamily="18" charset="0"/>
              <a:cs typeface="Times New Roman" panose="02020603050405020304" pitchFamily="18" charset="0"/>
            </a:endParaRPr>
          </a:p>
          <a:p>
            <a:pPr marL="0" indent="0">
              <a:buNone/>
            </a:pPr>
            <a:r>
              <a:rPr lang="en-IN" sz="2400" b="1" u="sng" dirty="0" smtClean="0">
                <a:solidFill>
                  <a:schemeClr val="accent1">
                    <a:lumMod val="75000"/>
                  </a:schemeClr>
                </a:solidFill>
                <a:latin typeface="Times New Roman" panose="02020603050405020304" pitchFamily="18" charset="0"/>
                <a:cs typeface="Times New Roman" panose="02020603050405020304" pitchFamily="18" charset="0"/>
              </a:rPr>
              <a:t>Team Members</a:t>
            </a:r>
            <a:r>
              <a:rPr lang="en-IN" sz="2400" b="1" dirty="0" smtClean="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D. </a:t>
            </a:r>
            <a:r>
              <a:rPr lang="en-IN" dirty="0" err="1" smtClean="0">
                <a:latin typeface="Times New Roman" panose="02020603050405020304" pitchFamily="18" charset="0"/>
                <a:cs typeface="Times New Roman" panose="02020603050405020304" pitchFamily="18" charset="0"/>
              </a:rPr>
              <a:t>Santhosh</a:t>
            </a:r>
            <a:r>
              <a:rPr lang="en-IN" dirty="0" smtClean="0">
                <a:latin typeface="Times New Roman" panose="02020603050405020304" pitchFamily="18" charset="0"/>
                <a:cs typeface="Times New Roman" panose="02020603050405020304" pitchFamily="18" charset="0"/>
              </a:rPr>
              <a:t> Kumar (S180878)- </a:t>
            </a:r>
            <a:r>
              <a:rPr lang="en-IN" sz="16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
            </a:r>
            <a:r>
              <a:rPr lang="en-IN" sz="2400" dirty="0" smtClean="0">
                <a:latin typeface="Times New Roman" panose="02020603050405020304" pitchFamily="18" charset="0"/>
                <a:cs typeface="Times New Roman" panose="02020603050405020304" pitchFamily="18" charset="0"/>
              </a:rPr>
              <a:t>esigning Web interface</a:t>
            </a:r>
          </a:p>
          <a:p>
            <a:pPr>
              <a:buFont typeface="Wingdings" panose="05000000000000000000" pitchFamily="2" charset="2"/>
              <a:buChar char="ü"/>
            </a:pPr>
            <a:r>
              <a:rPr lang="en-IN" dirty="0" err="1" smtClean="0">
                <a:latin typeface="Times New Roman" panose="02020603050405020304" pitchFamily="18" charset="0"/>
                <a:cs typeface="Times New Roman" panose="02020603050405020304" pitchFamily="18" charset="0"/>
              </a:rPr>
              <a:t>CH.Tanuja</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180516</a:t>
            </a:r>
            <a:r>
              <a:rPr lang="en-IN"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Data Collection, </a:t>
            </a:r>
            <a:r>
              <a:rPr lang="en-IN" sz="2400" dirty="0" err="1" smtClean="0">
                <a:latin typeface="Times New Roman" panose="02020603050405020304" pitchFamily="18" charset="0"/>
                <a:cs typeface="Times New Roman" panose="02020603050405020304" pitchFamily="18" charset="0"/>
              </a:rPr>
              <a:t>Preprocessing</a:t>
            </a:r>
            <a:r>
              <a:rPr lang="en-IN" sz="2400" dirty="0" smtClean="0">
                <a:latin typeface="Times New Roman" panose="02020603050405020304" pitchFamily="18" charset="0"/>
                <a:cs typeface="Times New Roman" panose="02020603050405020304" pitchFamily="18" charset="0"/>
              </a:rPr>
              <a:t>, Model Evaluation</a:t>
            </a:r>
            <a:endParaRPr lang="en-IN"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err="1" smtClean="0">
                <a:latin typeface="Times New Roman" panose="02020603050405020304" pitchFamily="18" charset="0"/>
                <a:cs typeface="Times New Roman" panose="02020603050405020304" pitchFamily="18" charset="0"/>
              </a:rPr>
              <a:t>B.Hymavathi</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180805</a:t>
            </a:r>
            <a:r>
              <a:rPr lang="en-IN"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Model Development, Report Writing</a:t>
            </a:r>
          </a:p>
        </p:txBody>
      </p:sp>
    </p:spTree>
    <p:extLst>
      <p:ext uri="{BB962C8B-B14F-4D97-AF65-F5344CB8AC3E}">
        <p14:creationId xmlns:p14="http://schemas.microsoft.com/office/powerpoint/2010/main" val="39952680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cs typeface="Times New Roman" panose="02020603050405020304" pitchFamily="18" charset="0"/>
              </a:rPr>
              <a:t>content</a:t>
            </a:r>
            <a:endParaRPr lang="en-IN" u="sng"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IN" dirty="0" smtClean="0"/>
              <a:t>Abstract</a:t>
            </a:r>
          </a:p>
          <a:p>
            <a:r>
              <a:rPr lang="en-IN" dirty="0"/>
              <a:t>Literature </a:t>
            </a:r>
            <a:r>
              <a:rPr lang="en-IN" dirty="0" smtClean="0"/>
              <a:t>review</a:t>
            </a:r>
          </a:p>
          <a:p>
            <a:r>
              <a:rPr lang="en-IN" dirty="0" smtClean="0"/>
              <a:t>Problem statement</a:t>
            </a:r>
          </a:p>
          <a:p>
            <a:r>
              <a:rPr lang="en-IN" dirty="0" smtClean="0"/>
              <a:t>Software Requirements</a:t>
            </a:r>
          </a:p>
          <a:p>
            <a:r>
              <a:rPr lang="en-IN" dirty="0" smtClean="0"/>
              <a:t>Hardware Requirements</a:t>
            </a:r>
          </a:p>
          <a:p>
            <a:r>
              <a:rPr lang="en-IN" dirty="0" smtClean="0"/>
              <a:t>Drawbacks of existing system</a:t>
            </a:r>
          </a:p>
          <a:p>
            <a:r>
              <a:rPr lang="en-IN" dirty="0" smtClean="0"/>
              <a:t>Advantages of proposed system</a:t>
            </a:r>
          </a:p>
          <a:p>
            <a:endParaRPr lang="en-IN" dirty="0" smtClean="0"/>
          </a:p>
          <a:p>
            <a:endParaRPr lang="en-IN" dirty="0" smtClean="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034" y="1828800"/>
            <a:ext cx="4840015" cy="4114800"/>
          </a:xfrm>
          <a:prstGeom prst="rect">
            <a:avLst/>
          </a:prstGeom>
        </p:spPr>
      </p:pic>
    </p:spTree>
    <p:extLst>
      <p:ext uri="{BB962C8B-B14F-4D97-AF65-F5344CB8AC3E}">
        <p14:creationId xmlns:p14="http://schemas.microsoft.com/office/powerpoint/2010/main" val="14391795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32" y="-126123"/>
            <a:ext cx="9538138" cy="1513490"/>
          </a:xfrm>
        </p:spPr>
        <p:txBody>
          <a:bodyPr/>
          <a:lstStyle/>
          <a:p>
            <a:r>
              <a:rPr lang="en-IN" u="sng" dirty="0">
                <a:solidFill>
                  <a:schemeClr val="bg1"/>
                </a:solidFill>
                <a:latin typeface="Algerian" panose="04020705040A02060702" pitchFamily="82" charset="0"/>
              </a:rPr>
              <a:t>PROBLEM STATEMENT</a:t>
            </a:r>
            <a:endParaRPr lang="en-IN" dirty="0">
              <a:solidFill>
                <a:schemeClr val="bg1"/>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863535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0" y="348060"/>
            <a:ext cx="10364451" cy="723995"/>
          </a:xfrm>
        </p:spPr>
        <p:txBody>
          <a:bodyPr/>
          <a:lstStyle/>
          <a:p>
            <a:r>
              <a:rPr lang="en-IN" u="sng" dirty="0">
                <a:solidFill>
                  <a:schemeClr val="accent1">
                    <a:lumMod val="75000"/>
                  </a:schemeClr>
                </a:solidFill>
                <a:latin typeface="Algerian" panose="04020705040A02060702" pitchFamily="82" charset="0"/>
              </a:rPr>
              <a:t>ABSTRACT</a:t>
            </a:r>
          </a:p>
        </p:txBody>
      </p:sp>
      <p:sp>
        <p:nvSpPr>
          <p:cNvPr id="3" name="Content Placeholder 2"/>
          <p:cNvSpPr>
            <a:spLocks noGrp="1"/>
          </p:cNvSpPr>
          <p:nvPr>
            <p:ph sz="quarter" idx="1"/>
          </p:nvPr>
        </p:nvSpPr>
        <p:spPr>
          <a:xfrm>
            <a:off x="913775" y="1797269"/>
            <a:ext cx="10363826" cy="4637876"/>
          </a:xfrm>
        </p:spPr>
        <p:txBody>
          <a:bodyPr>
            <a:normAutofit fontScale="92500"/>
          </a:bodyPr>
          <a:lstStyle/>
          <a:p>
            <a:pPr marL="0" indent="0" algn="just">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campus placement prediction system that utilizes machine learning (ML) algorithms, including linear regression, support vector machines (SVM), k-nearest neighbours (KNN), decision trees, random forests, and gradient boosting. The existing system incorporates features such as name, age, percentage, and work experience to predict the likelihood of a student getting placed. The proposed system enhances the prediction accuracy by incorporating additional features such as programming skills, communication skills, participation in </a:t>
            </a:r>
            <a:r>
              <a:rPr lang="en-IN" sz="2400" dirty="0" err="1">
                <a:latin typeface="Times New Roman" pitchFamily="18" charset="0"/>
                <a:cs typeface="Times New Roman" pitchFamily="18" charset="0"/>
              </a:rPr>
              <a:t>hackathons</a:t>
            </a:r>
            <a:r>
              <a:rPr lang="en-IN" sz="2400" dirty="0">
                <a:latin typeface="Times New Roman" pitchFamily="18" charset="0"/>
                <a:cs typeface="Times New Roman" pitchFamily="18" charset="0"/>
              </a:rPr>
              <a:t> etc. Through the implementation of these ML algorithms, the system </a:t>
            </a:r>
            <a:r>
              <a:rPr lang="en-IN" sz="2400" dirty="0" err="1">
                <a:latin typeface="Times New Roman" pitchFamily="18" charset="0"/>
                <a:cs typeface="Times New Roman" pitchFamily="18" charset="0"/>
              </a:rPr>
              <a:t>analyzes</a:t>
            </a:r>
            <a:r>
              <a:rPr lang="en-IN" sz="2400" dirty="0">
                <a:latin typeface="Times New Roman" pitchFamily="18" charset="0"/>
                <a:cs typeface="Times New Roman" pitchFamily="18" charset="0"/>
              </a:rPr>
              <a:t> the provided features and predicts the probability of campus placement for a student. Experimental results demonstrate the effectiveness of the proposed system, with significantly improved prediction accuracy compared to the existing system. The outcomes of this study highlight the potential of ML algorithms in predicting campus placements and provide valuable insights for educational institutions and students.</a:t>
            </a:r>
            <a:endParaRPr lang="en-US" sz="2400" dirty="0">
              <a:latin typeface="Times New Roman" pitchFamily="18" charset="0"/>
              <a:cs typeface="Times New Roman" pitchFamily="18" charset="0"/>
            </a:endParaRPr>
          </a:p>
          <a:p>
            <a:pPr marL="0" indent="0" algn="just">
              <a:lnSpc>
                <a:spcPct val="17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5721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rPr>
              <a:t>Literature review</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err="1" smtClean="0"/>
              <a:t>Shejwal</a:t>
            </a:r>
            <a:r>
              <a:rPr lang="en-US" dirty="0"/>
              <a:t>, P. N., et al. "A Survey on Student Placement Prediction using Supervised Learning Algorithms." </a:t>
            </a:r>
            <a:r>
              <a:rPr lang="en-US" i="1" dirty="0"/>
              <a:t>International Journal of Research in Engineering, Science and Management</a:t>
            </a:r>
            <a:r>
              <a:rPr lang="en-US" dirty="0"/>
              <a:t> 2.11 (2019): 2581-5792</a:t>
            </a:r>
            <a:r>
              <a:rPr lang="en-US" dirty="0" smtClean="0"/>
              <a:t>.</a:t>
            </a:r>
          </a:p>
          <a:p>
            <a:pPr marL="0" indent="0">
              <a:buNone/>
            </a:pPr>
            <a:endParaRPr lang="en-US" dirty="0"/>
          </a:p>
          <a:p>
            <a:pPr>
              <a:buFont typeface="Wingdings" panose="05000000000000000000" pitchFamily="2" charset="2"/>
              <a:buChar char="Ø"/>
            </a:pPr>
            <a:r>
              <a:rPr lang="en-US" dirty="0" err="1"/>
              <a:t>Archana</a:t>
            </a:r>
            <a:r>
              <a:rPr lang="en-US" dirty="0"/>
              <a:t>, P., et al. "Student Placement Prediction Using Machine Learning." </a:t>
            </a:r>
            <a:r>
              <a:rPr lang="en-US" i="1" dirty="0"/>
              <a:t>Journal of Survey in Fisheries Sciences</a:t>
            </a:r>
            <a:r>
              <a:rPr lang="en-US" dirty="0"/>
              <a:t> (2023): 2734-2741.</a:t>
            </a:r>
            <a:endParaRPr lang="en-IN" dirty="0"/>
          </a:p>
        </p:txBody>
      </p:sp>
    </p:spTree>
    <p:extLst>
      <p:ext uri="{BB962C8B-B14F-4D97-AF65-F5344CB8AC3E}">
        <p14:creationId xmlns:p14="http://schemas.microsoft.com/office/powerpoint/2010/main" val="13716547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5400" dirty="0" smtClean="0"/>
              <a:t>Problem Statement</a:t>
            </a:r>
            <a:endParaRPr lang="en-US" sz="5400" dirty="0"/>
          </a:p>
        </p:txBody>
      </p:sp>
    </p:spTree>
    <p:extLst>
      <p:ext uri="{BB962C8B-B14F-4D97-AF65-F5344CB8AC3E}">
        <p14:creationId xmlns:p14="http://schemas.microsoft.com/office/powerpoint/2010/main" val="240433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372" y="220718"/>
            <a:ext cx="10364451" cy="1227712"/>
          </a:xfrm>
        </p:spPr>
        <p:txBody>
          <a:bodyPr>
            <a:normAutofit/>
          </a:bodyPr>
          <a:lstStyle/>
          <a:p>
            <a:r>
              <a:rPr lang="en-US" u="sng" dirty="0" smtClean="0">
                <a:solidFill>
                  <a:schemeClr val="accent1">
                    <a:lumMod val="75000"/>
                  </a:schemeClr>
                </a:solidFill>
                <a:latin typeface="Algerian" panose="04020705040A02060702" pitchFamily="82" charset="0"/>
                <a:cs typeface="Times New Roman" panose="02020603050405020304" pitchFamily="18" charset="0"/>
              </a:rPr>
              <a:t>Aim</a:t>
            </a:r>
            <a:r>
              <a:rPr lang="en-US" dirty="0">
                <a:solidFill>
                  <a:schemeClr val="accent1">
                    <a:lumMod val="75000"/>
                  </a:schemeClr>
                </a:solidFill>
                <a:latin typeface="Algerian" panose="04020705040A02060702" pitchFamily="82" charset="0"/>
                <a:cs typeface="Times New Roman" panose="02020603050405020304" pitchFamily="18" charset="0"/>
              </a:rPr>
              <a:t/>
            </a:r>
            <a:br>
              <a:rPr lang="en-US" dirty="0">
                <a:solidFill>
                  <a:schemeClr val="accent1">
                    <a:lumMod val="75000"/>
                  </a:schemeClr>
                </a:solidFill>
                <a:latin typeface="Algerian" panose="04020705040A02060702" pitchFamily="82" charset="0"/>
                <a:cs typeface="Times New Roman" panose="02020603050405020304" pitchFamily="18" charset="0"/>
              </a:rPr>
            </a:b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p:txBody>
          <a:bodyPr/>
          <a:lstStyle/>
          <a:p>
            <a:pPr marL="0" indent="0">
              <a:buNone/>
            </a:pPr>
            <a:endParaRPr lang="en-US" sz="2200" b="1" u="sng"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objective of this project is to develop a machine learning model that can predict the likelihood of a student getting placed in a campus placement drive based on various factors such as their academic performance, work experience, and other personal attributes.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4340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1">
                    <a:lumMod val="75000"/>
                  </a:schemeClr>
                </a:solidFill>
                <a:latin typeface="Algerian" panose="04020705040A02060702" pitchFamily="82" charset="0"/>
              </a:rPr>
              <a:t>BACKGROUND</a:t>
            </a:r>
            <a:endParaRPr lang="en-IN" u="sng" dirty="0">
              <a:solidFill>
                <a:schemeClr val="accent1">
                  <a:lumMod val="75000"/>
                </a:schemeClr>
              </a:solidFill>
              <a:latin typeface="Algerian" panose="04020705040A02060702" pitchFamily="82" charset="0"/>
            </a:endParaRPr>
          </a:p>
        </p:txBody>
      </p:sp>
      <p:sp>
        <p:nvSpPr>
          <p:cNvPr id="3" name="Content Placeholder 2"/>
          <p:cNvSpPr>
            <a:spLocks noGrp="1"/>
          </p:cNvSpPr>
          <p:nvPr>
            <p:ph sz="quarter" idx="1"/>
          </p:nvPr>
        </p:nvSpPr>
        <p:spPr>
          <a:xfrm>
            <a:off x="402336" y="1986454"/>
            <a:ext cx="11338560" cy="4112593"/>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Campus placements are a crucial part of a student's academic journey, especially in the field </a:t>
            </a:r>
            <a:r>
              <a:rPr lang="en-US" sz="2400">
                <a:latin typeface="Times New Roman" panose="02020603050405020304" pitchFamily="18" charset="0"/>
                <a:cs typeface="Times New Roman" panose="02020603050405020304" pitchFamily="18" charset="0"/>
              </a:rPr>
              <a:t>of </a:t>
            </a:r>
            <a:r>
              <a:rPr lang="en-US" sz="2400" smtClean="0">
                <a:latin typeface="Times New Roman" panose="02020603050405020304" pitchFamily="18" charset="0"/>
                <a:cs typeface="Times New Roman" panose="02020603050405020304" pitchFamily="18" charset="0"/>
              </a:rPr>
              <a:t>engineering. </a:t>
            </a:r>
            <a:r>
              <a:rPr lang="en-US" sz="2400" dirty="0">
                <a:latin typeface="Times New Roman" panose="02020603050405020304" pitchFamily="18" charset="0"/>
                <a:cs typeface="Times New Roman" panose="02020603050405020304" pitchFamily="18" charset="0"/>
              </a:rPr>
              <a:t>However, getting placed in a good company is not an easy task, as there are various factors that determine a student's chances of success in a campus placement drive. In recent years, there has been a growing interest in using machine learning algorithms to predict the outcome of campus placement drives, based on the data collected from past placement drives.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41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1597</TotalTime>
  <Words>616</Words>
  <Application>Microsoft Office PowerPoint</Application>
  <PresentationFormat>Custom</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Campus Placement prediction using ml</vt:lpstr>
      <vt:lpstr>Team Guide and members</vt:lpstr>
      <vt:lpstr>content</vt:lpstr>
      <vt:lpstr>PROBLEM STATEMENT</vt:lpstr>
      <vt:lpstr>ABSTRACT</vt:lpstr>
      <vt:lpstr>Literature review</vt:lpstr>
      <vt:lpstr>PowerPoint Presentation</vt:lpstr>
      <vt:lpstr>Aim </vt:lpstr>
      <vt:lpstr>BACKGROUND</vt:lpstr>
      <vt:lpstr>OBJECTIVES</vt:lpstr>
      <vt:lpstr>methodology</vt:lpstr>
      <vt:lpstr>Expected OUTCOMES</vt:lpstr>
      <vt:lpstr>software requirements</vt:lpstr>
      <vt:lpstr>Hardware requirements</vt:lpstr>
      <vt:lpstr>Drawbacks of existing system</vt:lpstr>
      <vt:lpstr>Advantages  of proposed system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prediction using ml</dc:title>
  <dc:creator>Tanuja Chintada</dc:creator>
  <cp:lastModifiedBy>HYMAVATHI</cp:lastModifiedBy>
  <cp:revision>32</cp:revision>
  <dcterms:created xsi:type="dcterms:W3CDTF">2023-05-09T13:54:25Z</dcterms:created>
  <dcterms:modified xsi:type="dcterms:W3CDTF">2023-07-14T04:35:12Z</dcterms:modified>
</cp:coreProperties>
</file>