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4" r:id="rId9"/>
    <p:sldId id="263" r:id="rId10"/>
    <p:sldId id="262" r:id="rId11"/>
    <p:sldId id="268"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01-Jul-20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01-Jul-20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01-Jul-20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66191"/>
            <a:ext cx="8825658" cy="3922643"/>
          </a:xfrm>
        </p:spPr>
        <p:style>
          <a:lnRef idx="0">
            <a:schemeClr val="accent5"/>
          </a:lnRef>
          <a:fillRef idx="3">
            <a:schemeClr val="accent5"/>
          </a:fillRef>
          <a:effectRef idx="3">
            <a:schemeClr val="accent5"/>
          </a:effectRef>
          <a:fontRef idx="minor">
            <a:schemeClr val="lt1"/>
          </a:fontRef>
        </p:style>
        <p:txBody>
          <a:bodyPr/>
          <a:lstStyle/>
          <a:p>
            <a:pPr algn="ctr"/>
            <a:r>
              <a:rPr lang="en-US" sz="4400" b="1" dirty="0"/>
              <a:t>Final Report | Capstone Project – The Battle of Neighborhoods Finding a Better Place in Scarborough, Toronto</a:t>
            </a:r>
            <a:r>
              <a:rPr lang="en-US" sz="4400" dirty="0"/>
              <a:t/>
            </a:r>
            <a:br>
              <a:rPr lang="en-US" sz="4400" dirty="0"/>
            </a:br>
            <a:endParaRPr lang="en-US" sz="4400" dirty="0"/>
          </a:p>
        </p:txBody>
      </p:sp>
      <p:sp>
        <p:nvSpPr>
          <p:cNvPr id="3" name="Subtitle 2"/>
          <p:cNvSpPr>
            <a:spLocks noGrp="1"/>
          </p:cNvSpPr>
          <p:nvPr>
            <p:ph type="subTitle" idx="1"/>
          </p:nvPr>
        </p:nvSpPr>
        <p:spPr>
          <a:xfrm>
            <a:off x="7929242" y="5408445"/>
            <a:ext cx="8825658" cy="861420"/>
          </a:xfrm>
        </p:spPr>
        <p:txBody>
          <a:bodyPr>
            <a:normAutofit/>
          </a:bodyPr>
          <a:lstStyle/>
          <a:p>
            <a:r>
              <a:rPr lang="en-US" sz="2800" b="1" dirty="0" smtClean="0"/>
              <a:t>By: </a:t>
            </a:r>
            <a:r>
              <a:rPr lang="en-US" sz="2800" b="1" dirty="0" err="1" smtClean="0"/>
              <a:t>tanuja</a:t>
            </a:r>
            <a:r>
              <a:rPr lang="en-US" sz="2800" b="1" dirty="0" smtClean="0"/>
              <a:t> </a:t>
            </a:r>
            <a:r>
              <a:rPr lang="en-US" sz="2800" b="1" dirty="0" err="1" smtClean="0"/>
              <a:t>lawaniya</a:t>
            </a:r>
            <a:endParaRPr lang="en-US" sz="2800" b="1" dirty="0"/>
          </a:p>
        </p:txBody>
      </p:sp>
    </p:spTree>
    <p:extLst>
      <p:ext uri="{BB962C8B-B14F-4D97-AF65-F5344CB8AC3E}">
        <p14:creationId xmlns:p14="http://schemas.microsoft.com/office/powerpoint/2010/main" val="347238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42" y="1470149"/>
            <a:ext cx="4299376" cy="3887462"/>
          </a:xfrm>
        </p:spPr>
        <p:txBody>
          <a:bodyPr/>
          <a:lstStyle/>
          <a:p>
            <a:pPr algn="ctr"/>
            <a:r>
              <a:rPr lang="en-US" sz="3600" b="1" u="sng" dirty="0"/>
              <a:t>Average Housing Price by Clusters in Scarborough</a:t>
            </a:r>
            <a:endParaRPr lang="en-US" sz="3600" u="sng" dirty="0"/>
          </a:p>
        </p:txBody>
      </p:sp>
      <p:pic>
        <p:nvPicPr>
          <p:cNvPr id="5122" name="Picture 2" descr="http://roshangrewal.com/wp-content/uploads/2019/10/Average-Housing-Price-1024x86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1456" y="0"/>
            <a:ext cx="80905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1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2461822"/>
            <a:ext cx="3539523" cy="2844274"/>
          </a:xfrm>
        </p:spPr>
        <p:txBody>
          <a:bodyPr/>
          <a:lstStyle/>
          <a:p>
            <a:r>
              <a:rPr lang="en-US" sz="3600" b="1" u="sng" dirty="0"/>
              <a:t>School Ratings by Clusters in Scarborough</a:t>
            </a:r>
            <a:r>
              <a:rPr lang="en-US" sz="3600" u="sng" dirty="0"/>
              <a:t/>
            </a:r>
            <a:br>
              <a:rPr lang="en-US" sz="3600" u="sng" dirty="0"/>
            </a:br>
            <a:endParaRPr lang="en-US" sz="3600" dirty="0"/>
          </a:p>
        </p:txBody>
      </p:sp>
      <p:sp>
        <p:nvSpPr>
          <p:cNvPr id="7" name="Title 1"/>
          <p:cNvSpPr txBox="1">
            <a:spLocks/>
          </p:cNvSpPr>
          <p:nvPr/>
        </p:nvSpPr>
        <p:spPr>
          <a:xfrm>
            <a:off x="3077953" y="749742"/>
            <a:ext cx="7088790" cy="12838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3200" u="sng" dirty="0"/>
          </a:p>
        </p:txBody>
      </p:sp>
      <p:pic>
        <p:nvPicPr>
          <p:cNvPr id="8" name="Picture 2" descr="http://roshangrewal.com/wp-content/uploads/2019/10/School-Ratings-by-Clusters-1024x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634" y="1"/>
            <a:ext cx="80063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1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6220"/>
            <a:ext cx="10315978" cy="5346878"/>
          </a:xfrm>
        </p:spPr>
        <p:txBody>
          <a:bodyPr>
            <a:normAutofit/>
          </a:bodyPr>
          <a:lstStyle/>
          <a:p>
            <a:pPr algn="just"/>
            <a:r>
              <a:rPr lang="en-US" sz="3000" b="1" dirty="0"/>
              <a:t>The Location:</a:t>
            </a:r>
          </a:p>
          <a:p>
            <a:pPr algn="just"/>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lgn="just"/>
            <a:r>
              <a:rPr lang="en-US" sz="2800" b="1" dirty="0"/>
              <a:t>Foursquare API:</a:t>
            </a:r>
          </a:p>
          <a:p>
            <a:pPr algn="just"/>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a:p>
            <a:pPr algn="just"/>
            <a:endParaRPr lang="en-US" dirty="0"/>
          </a:p>
        </p:txBody>
      </p:sp>
    </p:spTree>
    <p:extLst>
      <p:ext uri="{BB962C8B-B14F-4D97-AF65-F5344CB8AC3E}">
        <p14:creationId xmlns:p14="http://schemas.microsoft.com/office/powerpoint/2010/main" val="3596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5. </a:t>
            </a:r>
            <a:r>
              <a:rPr lang="en-US" sz="5400" b="1" u="sng" dirty="0"/>
              <a:t>Discussion Section</a:t>
            </a:r>
            <a:br>
              <a:rPr lang="en-US" sz="5400" b="1" u="sng" dirty="0"/>
            </a:br>
            <a:endParaRPr lang="en-US" sz="5400" b="1" u="sng" dirty="0"/>
          </a:p>
        </p:txBody>
      </p:sp>
      <p:sp>
        <p:nvSpPr>
          <p:cNvPr id="3" name="Content Placeholder 2"/>
          <p:cNvSpPr>
            <a:spLocks noGrp="1"/>
          </p:cNvSpPr>
          <p:nvPr>
            <p:ph idx="1"/>
          </p:nvPr>
        </p:nvSpPr>
        <p:spPr>
          <a:xfrm>
            <a:off x="897250" y="2033552"/>
            <a:ext cx="9740699" cy="4395151"/>
          </a:xfrm>
        </p:spPr>
        <p:txBody>
          <a:bodyPr/>
          <a:lstStyle/>
          <a:p>
            <a:pPr algn="just"/>
            <a:r>
              <a:rPr lang="en-US" sz="2400" b="1" dirty="0" smtClean="0"/>
              <a:t>Problem </a:t>
            </a:r>
            <a:r>
              <a:rPr lang="en-US" sz="2400" b="1" dirty="0"/>
              <a:t>Which Tried to Solve:</a:t>
            </a:r>
          </a:p>
          <a:p>
            <a:pPr algn="just"/>
            <a:r>
              <a:rPr lang="en-US" dirty="0"/>
              <a:t>The major purpose of this project, is to suggest a better neighborhood in a new city for the person who are </a:t>
            </a:r>
            <a:r>
              <a:rPr lang="en-US" dirty="0" smtClean="0"/>
              <a:t>shifting </a:t>
            </a:r>
            <a:r>
              <a:rPr lang="en-US" dirty="0"/>
              <a:t>there. Social presence in society in terms of like minded people. Connectivity to the airport, bus stand, city center, markets and other daily needs things nearby.</a:t>
            </a:r>
          </a:p>
          <a:p>
            <a:pPr algn="just"/>
            <a:r>
              <a:rPr lang="en-US" dirty="0"/>
              <a:t>Sorted list of house in terms of housing prices in a ascending or descending order</a:t>
            </a:r>
          </a:p>
          <a:p>
            <a:pPr algn="just"/>
            <a:r>
              <a:rPr lang="en-US" dirty="0"/>
              <a:t>Sorted list of schools in terms of location, fees, rating and reviews</a:t>
            </a:r>
          </a:p>
          <a:p>
            <a:pPr algn="just"/>
            <a:endParaRPr lang="en-US" dirty="0"/>
          </a:p>
        </p:txBody>
      </p:sp>
    </p:spTree>
    <p:extLst>
      <p:ext uri="{BB962C8B-B14F-4D97-AF65-F5344CB8AC3E}">
        <p14:creationId xmlns:p14="http://schemas.microsoft.com/office/powerpoint/2010/main" val="118071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t>6. </a:t>
            </a:r>
            <a:r>
              <a:rPr lang="en-US" sz="4800" b="1" u="sng" dirty="0"/>
              <a:t>Conclusion Section</a:t>
            </a:r>
            <a:br>
              <a:rPr lang="en-US" sz="4800" b="1" u="sng" dirty="0"/>
            </a:br>
            <a:endParaRPr lang="en-US" sz="4800" b="1" u="sng" dirty="0"/>
          </a:p>
        </p:txBody>
      </p:sp>
      <p:sp>
        <p:nvSpPr>
          <p:cNvPr id="3" name="Content Placeholder 2"/>
          <p:cNvSpPr>
            <a:spLocks noGrp="1"/>
          </p:cNvSpPr>
          <p:nvPr>
            <p:ph idx="1"/>
          </p:nvPr>
        </p:nvSpPr>
        <p:spPr>
          <a:xfrm>
            <a:off x="1644225" y="1672944"/>
            <a:ext cx="8220992" cy="4315732"/>
          </a:xfrm>
        </p:spPr>
        <p:txBody>
          <a:bodyPr>
            <a:normAutofit fontScale="92500"/>
          </a:bodyPr>
          <a:lstStyle/>
          <a:p>
            <a:pPr algn="just"/>
            <a:r>
              <a:rPr lang="en-US" dirty="0" smtClean="0"/>
              <a:t>In </a:t>
            </a:r>
            <a:r>
              <a:rPr lang="en-US" dirty="0"/>
              <a:t>this Capstone project, using k-means cluster algorithm I separated the neighborhood into 10(Ten) different clusters and for 103 different </a:t>
            </a:r>
            <a:r>
              <a:rPr lang="en-US" dirty="0" err="1"/>
              <a:t>lattitude</a:t>
            </a:r>
            <a:r>
              <a:rPr lang="en-US" dirty="0"/>
              <a:t> and </a:t>
            </a:r>
            <a:r>
              <a:rPr lang="en-US" dirty="0" smtClean="0"/>
              <a:t>longitude </a:t>
            </a:r>
            <a:r>
              <a:rPr lang="en-US" dirty="0"/>
              <a:t>from dataset, which have very-similar neighborhoods around them. Using the charts above results presented to a particular neighborhood based on average house prices and school rating have been made.</a:t>
            </a:r>
          </a:p>
          <a:p>
            <a:pPr algn="just"/>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pPr algn="just"/>
            <a:endParaRPr lang="en-US" dirty="0"/>
          </a:p>
        </p:txBody>
      </p:sp>
    </p:spTree>
    <p:extLst>
      <p:ext uri="{BB962C8B-B14F-4D97-AF65-F5344CB8AC3E}">
        <p14:creationId xmlns:p14="http://schemas.microsoft.com/office/powerpoint/2010/main" val="386015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1133341"/>
            <a:ext cx="11243257" cy="5398394"/>
          </a:xfrm>
        </p:spPr>
        <p:txBody>
          <a:bodyPr>
            <a:normAutofit fontScale="92500" lnSpcReduction="10000"/>
          </a:bodyPr>
          <a:lstStyle/>
          <a:p>
            <a:pPr algn="just"/>
            <a:r>
              <a:rPr lang="en-US" sz="2600" b="1" i="1" dirty="0"/>
              <a:t>Future Works:</a:t>
            </a:r>
          </a:p>
          <a:p>
            <a:pPr algn="just"/>
            <a:r>
              <a:rPr lang="en-US" dirty="0"/>
              <a:t>This project can be continued for making it more precise in terms to find best house in Scarborough. Best means on the basis of all required things(daily needs or things we need to live a better life) around and also in terms of cost effective.</a:t>
            </a:r>
          </a:p>
          <a:p>
            <a:pPr algn="just"/>
            <a:r>
              <a:rPr lang="en-US" sz="2600" b="1" i="1" dirty="0"/>
              <a:t>Libraries which are Used to </a:t>
            </a:r>
            <a:r>
              <a:rPr lang="en-US" sz="2600" b="1" i="1" dirty="0" err="1"/>
              <a:t>Develope</a:t>
            </a:r>
            <a:r>
              <a:rPr lang="en-US" sz="2600" b="1" i="1" dirty="0"/>
              <a:t> the Project:</a:t>
            </a:r>
          </a:p>
          <a:p>
            <a:pPr algn="just"/>
            <a:r>
              <a:rPr lang="en-US" dirty="0"/>
              <a:t>Pandas: For creating and manipulating </a:t>
            </a:r>
            <a:r>
              <a:rPr lang="en-US" dirty="0" err="1"/>
              <a:t>dataframes</a:t>
            </a:r>
            <a:r>
              <a:rPr lang="en-US" dirty="0"/>
              <a:t>.</a:t>
            </a:r>
          </a:p>
          <a:p>
            <a:pPr algn="just"/>
            <a:r>
              <a:rPr lang="en-US" dirty="0"/>
              <a:t>Folium: Python visualization library would be used to visualize the neighborhoods cluster distribution of using interactive leaflet map.</a:t>
            </a:r>
          </a:p>
          <a:p>
            <a:pPr algn="just"/>
            <a:r>
              <a:rPr lang="en-US" dirty="0" err="1"/>
              <a:t>Scikit</a:t>
            </a:r>
            <a:r>
              <a:rPr lang="en-US" dirty="0"/>
              <a:t> Learn: For importing k-means clustering.</a:t>
            </a:r>
          </a:p>
          <a:p>
            <a:pPr algn="just"/>
            <a:r>
              <a:rPr lang="en-US" dirty="0"/>
              <a:t>JSON: Library to handle JSON files.</a:t>
            </a:r>
          </a:p>
          <a:p>
            <a:pPr algn="just"/>
            <a:r>
              <a:rPr lang="en-US" dirty="0"/>
              <a:t>XML: To separate data from presentation and XML stores data in plain text format.</a:t>
            </a:r>
          </a:p>
          <a:p>
            <a:pPr algn="just"/>
            <a:r>
              <a:rPr lang="en-US" dirty="0"/>
              <a:t>Geocoder: To retrieve Location Data.</a:t>
            </a:r>
          </a:p>
          <a:p>
            <a:pPr algn="just"/>
            <a:r>
              <a:rPr lang="en-US" dirty="0"/>
              <a:t>Beautiful Soup and Requests: To scrap and library to handle http requests.</a:t>
            </a:r>
          </a:p>
          <a:p>
            <a:pPr algn="just"/>
            <a:r>
              <a:rPr lang="en-US" dirty="0" err="1"/>
              <a:t>Matplotlib</a:t>
            </a:r>
            <a:r>
              <a:rPr lang="en-US" dirty="0"/>
              <a:t>: Python Plotting Module.</a:t>
            </a:r>
          </a:p>
          <a:p>
            <a:pPr algn="just"/>
            <a:endParaRPr lang="en-US" dirty="0"/>
          </a:p>
        </p:txBody>
      </p:sp>
    </p:spTree>
    <p:extLst>
      <p:ext uri="{BB962C8B-B14F-4D97-AF65-F5344CB8AC3E}">
        <p14:creationId xmlns:p14="http://schemas.microsoft.com/office/powerpoint/2010/main" val="339178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1. </a:t>
            </a:r>
            <a:r>
              <a:rPr lang="en-US" sz="4800" b="1" u="sng" dirty="0" smtClean="0"/>
              <a:t>INTRODUCTION</a:t>
            </a:r>
            <a:endParaRPr lang="en-US" sz="4800" b="1" u="sng" dirty="0"/>
          </a:p>
        </p:txBody>
      </p:sp>
      <p:sp>
        <p:nvSpPr>
          <p:cNvPr id="3" name="Content Placeholder 2"/>
          <p:cNvSpPr>
            <a:spLocks noGrp="1"/>
          </p:cNvSpPr>
          <p:nvPr>
            <p:ph idx="1"/>
          </p:nvPr>
        </p:nvSpPr>
        <p:spPr/>
        <p:txBody>
          <a:bodyPr/>
          <a:lstStyle/>
          <a:p>
            <a:pPr algn="just"/>
            <a:r>
              <a:rPr lang="en-US" dirty="0">
                <a:latin typeface="+mn-lt"/>
              </a:rPr>
              <a:t>The purpose of this Project is to help people in exploring better facilities around their neighborhood. It will help people making smart and efficient decision on selecting great neighborhood out of numbers of other </a:t>
            </a:r>
            <a:r>
              <a:rPr lang="en-US" dirty="0" smtClean="0">
                <a:latin typeface="+mn-lt"/>
              </a:rPr>
              <a:t>neighborhoods </a:t>
            </a:r>
            <a:r>
              <a:rPr lang="en-US" dirty="0">
                <a:latin typeface="+mn-lt"/>
              </a:rPr>
              <a:t>in Scarborough, </a:t>
            </a:r>
            <a:r>
              <a:rPr lang="en-US" dirty="0" err="1">
                <a:latin typeface="+mn-lt"/>
              </a:rPr>
              <a:t>Toranto</a:t>
            </a:r>
            <a:r>
              <a:rPr lang="en-US" dirty="0" smtClean="0">
                <a:latin typeface="+mn-lt"/>
              </a:rPr>
              <a:t>.</a:t>
            </a:r>
          </a:p>
          <a:p>
            <a:pPr algn="just"/>
            <a:r>
              <a:rPr lang="en-US" dirty="0">
                <a:latin typeface="+mn-lt"/>
              </a:rPr>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latin typeface="+mn-lt"/>
              </a:rPr>
              <a:t>freash</a:t>
            </a:r>
            <a:r>
              <a:rPr lang="en-US" dirty="0">
                <a:latin typeface="+mn-lt"/>
              </a:rPr>
              <a:t> and waste water and excrement conveyed in sewers and recreational facilities.</a:t>
            </a:r>
          </a:p>
          <a:p>
            <a:endParaRPr lang="en-US" dirty="0"/>
          </a:p>
        </p:txBody>
      </p:sp>
    </p:spTree>
    <p:extLst>
      <p:ext uri="{BB962C8B-B14F-4D97-AF65-F5344CB8AC3E}">
        <p14:creationId xmlns:p14="http://schemas.microsoft.com/office/powerpoint/2010/main" val="259851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2. </a:t>
            </a:r>
            <a:r>
              <a:rPr lang="en-US" sz="4800" b="1" u="sng" dirty="0" smtClean="0"/>
              <a:t>Data </a:t>
            </a:r>
            <a:r>
              <a:rPr lang="en-US" sz="4800" b="1" u="sng" dirty="0"/>
              <a:t>Section</a:t>
            </a:r>
            <a:endParaRPr lang="en-US" sz="4800" u="sng" dirty="0"/>
          </a:p>
        </p:txBody>
      </p:sp>
      <p:sp>
        <p:nvSpPr>
          <p:cNvPr id="3" name="Content Placeholder 2"/>
          <p:cNvSpPr>
            <a:spLocks noGrp="1"/>
          </p:cNvSpPr>
          <p:nvPr>
            <p:ph idx="1"/>
          </p:nvPr>
        </p:nvSpPr>
        <p:spPr>
          <a:xfrm>
            <a:off x="1103312" y="1853248"/>
            <a:ext cx="9405849" cy="4395151"/>
          </a:xfrm>
        </p:spPr>
        <p:txBody>
          <a:bodyPr>
            <a:normAutofit lnSpcReduction="10000"/>
          </a:bodyPr>
          <a:lstStyle/>
          <a:p>
            <a:pPr algn="just"/>
            <a:r>
              <a:rPr lang="en-US" dirty="0"/>
              <a:t>Data Link: </a:t>
            </a:r>
            <a:r>
              <a:rPr lang="en-US" u="sng" dirty="0">
                <a:hlinkClick r:id="rId2"/>
              </a:rPr>
              <a:t>https://en.wikipedia.org/wiki/List_of_postal_codes_of_Canada:_M</a:t>
            </a:r>
            <a:endParaRPr lang="en-US" dirty="0"/>
          </a:p>
          <a:p>
            <a:pPr algn="just"/>
            <a:r>
              <a:rPr lang="en-US" dirty="0"/>
              <a:t>Will use Scarborough dataset which we scrapped from </a:t>
            </a:r>
            <a:r>
              <a:rPr lang="en-US" dirty="0" err="1"/>
              <a:t>wikipedia</a:t>
            </a:r>
            <a:r>
              <a:rPr lang="en-US" dirty="0"/>
              <a:t> on Week 3. Dataset consisting of latitude and longitude, zip codes</a:t>
            </a:r>
            <a:r>
              <a:rPr lang="en-US" dirty="0" smtClean="0"/>
              <a:t>.</a:t>
            </a:r>
          </a:p>
          <a:p>
            <a:pPr algn="just"/>
            <a:r>
              <a:rPr lang="en-US" b="1" dirty="0"/>
              <a:t>Foursquare API Data:</a:t>
            </a:r>
          </a:p>
          <a:p>
            <a:pPr algn="just"/>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endParaRPr lang="en-US" dirty="0"/>
          </a:p>
        </p:txBody>
      </p:sp>
    </p:spTree>
    <p:extLst>
      <p:ext uri="{BB962C8B-B14F-4D97-AF65-F5344CB8AC3E}">
        <p14:creationId xmlns:p14="http://schemas.microsoft.com/office/powerpoint/2010/main" val="96419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83595" y="1184857"/>
            <a:ext cx="9367234" cy="5324535"/>
          </a:xfrm>
          <a:prstGeom prst="rect">
            <a:avLst/>
          </a:prstGeom>
        </p:spPr>
        <p:txBody>
          <a:bodyPr wrap="square">
            <a:spAutoFit/>
          </a:bodyPr>
          <a:lstStyle/>
          <a:p>
            <a:pPr lvl="0" algn="just" defTabSz="914400" eaLnBrk="0" fontAlgn="base" hangingPunct="0">
              <a:spcBef>
                <a:spcPct val="0"/>
              </a:spcBef>
              <a:spcAft>
                <a:spcPct val="0"/>
              </a:spcAft>
            </a:pPr>
            <a:r>
              <a:rPr lang="en-US" altLang="en-US" sz="2400" dirty="0">
                <a:latin typeface="Arial" panose="020B060402020202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lang="en-US" altLang="en-US" dirty="0"/>
          </a:p>
          <a:p>
            <a:pPr lvl="0" algn="just" defTabSz="914400" eaLnBrk="0" fontAlgn="base" hangingPunct="0">
              <a:spcBef>
                <a:spcPct val="0"/>
              </a:spcBef>
              <a:spcAft>
                <a:spcPct val="0"/>
              </a:spcAft>
            </a:pPr>
            <a:endParaRPr lang="en-US" altLang="en-US" sz="2400" dirty="0" smtClean="0">
              <a:latin typeface="Arial" panose="020B0604020202020204" pitchFamily="34" charset="0"/>
              <a:cs typeface="Arial" panose="020B0604020202020204" pitchFamily="34" charset="0"/>
            </a:endParaRPr>
          </a:p>
          <a:p>
            <a:pPr lvl="0" algn="just" defTabSz="914400" eaLnBrk="0" fontAlgn="base" hangingPunct="0">
              <a:spcBef>
                <a:spcPct val="0"/>
              </a:spcBef>
              <a:spcAft>
                <a:spcPct val="0"/>
              </a:spcAft>
            </a:pPr>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data retrieved from Foursquare contained information of venues within a specified distance of the longitude and latitude of the postcodes. The information obtained per venue as follows:</a:t>
            </a:r>
            <a:endParaRPr lang="en-US" altLang="en-US" sz="1400" dirty="0">
              <a:latin typeface="Menlo"/>
            </a:endParaRPr>
          </a:p>
          <a:p>
            <a:pPr marL="342900" lvl="0" indent="-342900" defTabSz="914400" eaLnBrk="0" fontAlgn="base" hangingPunct="0">
              <a:spcBef>
                <a:spcPct val="0"/>
              </a:spcBef>
              <a:spcAft>
                <a:spcPct val="0"/>
              </a:spcAft>
              <a:buAutoNum type="arabicPeriod"/>
            </a:pPr>
            <a:r>
              <a:rPr lang="en-US" altLang="en-US" sz="2000" dirty="0" smtClean="0">
                <a:latin typeface="Menlo"/>
              </a:rPr>
              <a:t>Neighborhood </a:t>
            </a:r>
          </a:p>
          <a:p>
            <a:pPr marL="342900" lvl="0" indent="-342900" defTabSz="914400" eaLnBrk="0" fontAlgn="base" hangingPunct="0">
              <a:spcBef>
                <a:spcPct val="0"/>
              </a:spcBef>
              <a:spcAft>
                <a:spcPct val="0"/>
              </a:spcAft>
              <a:buAutoNum type="arabicPeriod"/>
            </a:pPr>
            <a:r>
              <a:rPr lang="en-US" altLang="en-US" sz="2000" dirty="0" smtClean="0">
                <a:latin typeface="Menlo"/>
              </a:rPr>
              <a:t>Neighborhood </a:t>
            </a:r>
            <a:r>
              <a:rPr lang="en-US" altLang="en-US" sz="2000" dirty="0">
                <a:latin typeface="Menlo"/>
              </a:rPr>
              <a:t>Latitude </a:t>
            </a:r>
            <a:endParaRPr lang="en-US" altLang="en-US" sz="2000" dirty="0" smtClean="0">
              <a:latin typeface="Menlo"/>
            </a:endParaRPr>
          </a:p>
          <a:p>
            <a:pPr marL="342900" lvl="0" indent="-342900" defTabSz="914400" eaLnBrk="0" fontAlgn="base" hangingPunct="0">
              <a:spcBef>
                <a:spcPct val="0"/>
              </a:spcBef>
              <a:spcAft>
                <a:spcPct val="0"/>
              </a:spcAft>
              <a:buAutoNum type="arabicPeriod"/>
            </a:pPr>
            <a:r>
              <a:rPr lang="en-US" altLang="en-US" sz="2000" dirty="0" smtClean="0">
                <a:latin typeface="Menlo"/>
              </a:rPr>
              <a:t>Neighborhood </a:t>
            </a:r>
            <a:r>
              <a:rPr lang="en-US" altLang="en-US" sz="2000" dirty="0">
                <a:latin typeface="Menlo"/>
              </a:rPr>
              <a:t>Longitude </a:t>
            </a:r>
            <a:endParaRPr lang="en-US" altLang="en-US" sz="2000" dirty="0" smtClean="0">
              <a:latin typeface="Menlo"/>
            </a:endParaRPr>
          </a:p>
          <a:p>
            <a:pPr marL="342900" lvl="0" indent="-342900" defTabSz="914400" eaLnBrk="0" fontAlgn="base" hangingPunct="0">
              <a:spcBef>
                <a:spcPct val="0"/>
              </a:spcBef>
              <a:spcAft>
                <a:spcPct val="0"/>
              </a:spcAft>
              <a:buAutoNum type="arabicPeriod"/>
            </a:pPr>
            <a:r>
              <a:rPr lang="en-US" altLang="en-US" sz="2000" dirty="0" smtClean="0">
                <a:latin typeface="Menlo"/>
              </a:rPr>
              <a:t>Venue </a:t>
            </a:r>
          </a:p>
          <a:p>
            <a:pPr marL="342900" lvl="0" indent="-342900" defTabSz="914400" eaLnBrk="0" fontAlgn="base" hangingPunct="0">
              <a:spcBef>
                <a:spcPct val="0"/>
              </a:spcBef>
              <a:spcAft>
                <a:spcPct val="0"/>
              </a:spcAft>
              <a:buAutoNum type="arabicPeriod"/>
            </a:pPr>
            <a:r>
              <a:rPr lang="en-US" altLang="en-US" sz="2000" dirty="0" smtClean="0">
                <a:latin typeface="Menlo"/>
              </a:rPr>
              <a:t>Name </a:t>
            </a:r>
            <a:r>
              <a:rPr lang="en-US" altLang="en-US" sz="2000" dirty="0">
                <a:latin typeface="Menlo"/>
              </a:rPr>
              <a:t>of the venue e.g. the name of a store or </a:t>
            </a:r>
            <a:r>
              <a:rPr lang="en-US" altLang="en-US" sz="2000" dirty="0" smtClean="0">
                <a:latin typeface="Menlo"/>
              </a:rPr>
              <a:t>restaurant</a:t>
            </a:r>
          </a:p>
          <a:p>
            <a:pPr marL="342900" lvl="0" indent="-342900" defTabSz="914400" eaLnBrk="0" fontAlgn="base" hangingPunct="0">
              <a:spcBef>
                <a:spcPct val="0"/>
              </a:spcBef>
              <a:spcAft>
                <a:spcPct val="0"/>
              </a:spcAft>
              <a:buAutoNum type="arabicPeriod"/>
            </a:pPr>
            <a:r>
              <a:rPr lang="en-US" altLang="en-US" sz="2000" dirty="0" smtClean="0">
                <a:latin typeface="Menlo"/>
              </a:rPr>
              <a:t>Venue </a:t>
            </a:r>
            <a:r>
              <a:rPr lang="en-US" altLang="en-US" sz="2000" dirty="0">
                <a:latin typeface="Menlo"/>
              </a:rPr>
              <a:t>Latitude </a:t>
            </a:r>
            <a:endParaRPr lang="en-US" altLang="en-US" sz="2000" dirty="0" smtClean="0">
              <a:latin typeface="Menlo"/>
            </a:endParaRPr>
          </a:p>
          <a:p>
            <a:pPr marL="342900" lvl="0" indent="-342900" defTabSz="914400" eaLnBrk="0" fontAlgn="base" hangingPunct="0">
              <a:spcBef>
                <a:spcPct val="0"/>
              </a:spcBef>
              <a:spcAft>
                <a:spcPct val="0"/>
              </a:spcAft>
              <a:buAutoNum type="arabicPeriod"/>
            </a:pPr>
            <a:r>
              <a:rPr lang="en-US" altLang="en-US" sz="2000" dirty="0" smtClean="0">
                <a:latin typeface="Menlo"/>
              </a:rPr>
              <a:t>Venue </a:t>
            </a:r>
            <a:r>
              <a:rPr lang="en-US" altLang="en-US" sz="2000" dirty="0">
                <a:latin typeface="Menlo"/>
              </a:rPr>
              <a:t>Longitude 8. Venue Category</a:t>
            </a:r>
            <a:r>
              <a:rPr lang="en-US" altLang="en-US" sz="28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21365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315" y="117867"/>
            <a:ext cx="9404723" cy="1400530"/>
          </a:xfrm>
        </p:spPr>
        <p:txBody>
          <a:bodyPr/>
          <a:lstStyle/>
          <a:p>
            <a:pPr algn="ctr"/>
            <a:r>
              <a:rPr lang="en-US" b="1" u="sng" dirty="0"/>
              <a:t>Map of Scarborough</a:t>
            </a:r>
            <a:endParaRPr lang="en-US" u="sng" dirty="0"/>
          </a:p>
        </p:txBody>
      </p:sp>
      <p:pic>
        <p:nvPicPr>
          <p:cNvPr id="1026" name="Picture 2" descr="http://roshangrewal.com/wp-content/uploads/2019/10/Map-of-Scarborough-1024x57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7315" y="1152983"/>
            <a:ext cx="10062693" cy="566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1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3. </a:t>
            </a:r>
            <a:r>
              <a:rPr lang="en-US" sz="5400" b="1" u="sng" dirty="0"/>
              <a:t>Methodology Section</a:t>
            </a:r>
            <a:br>
              <a:rPr lang="en-US" sz="5400" b="1" u="sng" dirty="0"/>
            </a:br>
            <a:endParaRPr lang="en-US" sz="5400" b="1" u="sng" dirty="0"/>
          </a:p>
        </p:txBody>
      </p:sp>
      <p:sp>
        <p:nvSpPr>
          <p:cNvPr id="3" name="Content Placeholder 2"/>
          <p:cNvSpPr>
            <a:spLocks noGrp="1"/>
          </p:cNvSpPr>
          <p:nvPr>
            <p:ph idx="1"/>
          </p:nvPr>
        </p:nvSpPr>
        <p:spPr/>
        <p:txBody>
          <a:bodyPr>
            <a:normAutofit/>
          </a:bodyPr>
          <a:lstStyle/>
          <a:p>
            <a:pPr algn="just"/>
            <a:r>
              <a:rPr lang="en-US" sz="2400" b="1" dirty="0" smtClean="0"/>
              <a:t>Clustering Approach:</a:t>
            </a:r>
          </a:p>
          <a:p>
            <a:pPr algn="just"/>
            <a:r>
              <a:rPr lang="en-US" dirty="0" smtClean="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just"/>
            <a:r>
              <a:rPr lang="en-US" sz="2800" b="1" dirty="0"/>
              <a:t>Work Flow:</a:t>
            </a:r>
          </a:p>
          <a:p>
            <a:pPr algn="just"/>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pPr algn="just"/>
            <a:endParaRPr lang="en-US" dirty="0"/>
          </a:p>
        </p:txBody>
      </p:sp>
    </p:spTree>
    <p:extLst>
      <p:ext uri="{BB962C8B-B14F-4D97-AF65-F5344CB8AC3E}">
        <p14:creationId xmlns:p14="http://schemas.microsoft.com/office/powerpoint/2010/main" val="162164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Using K-Means Clustering Approach</a:t>
            </a:r>
            <a:r>
              <a:rPr lang="en-US" sz="2800" dirty="0"/>
              <a:t> | Most Common Venue</a:t>
            </a:r>
            <a:endParaRPr lang="en-US" sz="2800" dirty="0"/>
          </a:p>
        </p:txBody>
      </p:sp>
      <p:pic>
        <p:nvPicPr>
          <p:cNvPr id="2050" name="Picture 2" descr="http://roshangrewal.com/wp-content/uploads/2019/10/Using-K-Means-Clustering-Approach-10th-Most-Common-Venue-1024x58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199" y="1729901"/>
            <a:ext cx="9022635" cy="512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77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t>Most Common Venues near Neighborhood</a:t>
            </a:r>
            <a:r>
              <a:rPr lang="en-US" sz="3600" u="sng" dirty="0"/>
              <a:t> | Using Clustering</a:t>
            </a:r>
            <a:endParaRPr lang="en-US" sz="3600" u="sng" dirty="0"/>
          </a:p>
        </p:txBody>
      </p:sp>
      <p:pic>
        <p:nvPicPr>
          <p:cNvPr id="3076" name="Picture 4" descr="http://roshangrewal.com/wp-content/uploads/2019/10/Most-Common-venues-near-neighborhood-1024x5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0227" y="2052638"/>
            <a:ext cx="743332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74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4. </a:t>
            </a:r>
            <a:r>
              <a:rPr lang="en-US" b="1" u="sng" dirty="0"/>
              <a:t>Results Section</a:t>
            </a:r>
            <a:r>
              <a:rPr lang="en-US" dirty="0"/>
              <a:t/>
            </a:r>
            <a:br>
              <a:rPr lang="en-US" dirty="0"/>
            </a:br>
            <a:r>
              <a:rPr lang="en-US" sz="3600" b="1" dirty="0"/>
              <a:t>Map of Clusters in Scarborough</a:t>
            </a:r>
            <a:r>
              <a:rPr lang="en-US" dirty="0"/>
              <a:t/>
            </a:r>
            <a:br>
              <a:rPr lang="en-US" dirty="0"/>
            </a:br>
            <a:endParaRPr lang="en-US" dirty="0"/>
          </a:p>
        </p:txBody>
      </p:sp>
      <p:pic>
        <p:nvPicPr>
          <p:cNvPr id="4098" name="Picture 2" descr="http://roshangrewal.com/wp-content/uploads/2019/10/Map-of-Clusters-Scarborough-1024x57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008" y="1708730"/>
            <a:ext cx="9106826" cy="514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5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842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Menlo</vt:lpstr>
      <vt:lpstr>Wingdings 3</vt:lpstr>
      <vt:lpstr>Ion</vt:lpstr>
      <vt:lpstr>Final Report | Capstone Project – The Battle of Neighborhoods Finding a Better Place in Scarborough, Toronto </vt:lpstr>
      <vt:lpstr>1. INTRODUCTION</vt:lpstr>
      <vt:lpstr>2. Data Section</vt:lpstr>
      <vt:lpstr>PowerPoint Presentation</vt:lpstr>
      <vt:lpstr>Map of Scarborough</vt:lpstr>
      <vt:lpstr>3. Methodology Section </vt:lpstr>
      <vt:lpstr>Using K-Means Clustering Approach | Most Common Venue</vt:lpstr>
      <vt:lpstr>Most Common Venues near Neighborhood | Using Clustering</vt:lpstr>
      <vt:lpstr>4. Results Section Map of Clusters in Scarborough </vt:lpstr>
      <vt:lpstr>Average Housing Price by Clusters in Scarborough</vt:lpstr>
      <vt:lpstr>School Ratings by Clusters in Scarborough </vt:lpstr>
      <vt:lpstr>PowerPoint Presentation</vt:lpstr>
      <vt:lpstr>5. Discussion Section </vt:lpstr>
      <vt:lpstr>6. Conclusion Section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Capstone Project – The Battle of Neighborhoods Finding a Better Place in Scarborough, Toronto</dc:title>
  <dc:creator>Windows User</dc:creator>
  <cp:lastModifiedBy>Windows User</cp:lastModifiedBy>
  <cp:revision>5</cp:revision>
  <dcterms:created xsi:type="dcterms:W3CDTF">2020-07-01T04:53:48Z</dcterms:created>
  <dcterms:modified xsi:type="dcterms:W3CDTF">2020-07-01T05:36:29Z</dcterms:modified>
</cp:coreProperties>
</file>