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sldIdLst>
    <p:sldId id="256" r:id="rId2"/>
    <p:sldId id="257" r:id="rId3"/>
    <p:sldId id="259" r:id="rId4"/>
    <p:sldId id="265" r:id="rId5"/>
    <p:sldId id="258" r:id="rId6"/>
    <p:sldId id="272" r:id="rId7"/>
    <p:sldId id="273" r:id="rId8"/>
    <p:sldId id="262" r:id="rId9"/>
    <p:sldId id="275" r:id="rId10"/>
    <p:sldId id="260" r:id="rId11"/>
    <p:sldId id="268" r:id="rId12"/>
    <p:sldId id="261" r:id="rId13"/>
    <p:sldId id="267" r:id="rId14"/>
    <p:sldId id="269" r:id="rId15"/>
    <p:sldId id="270" r:id="rId16"/>
    <p:sldId id="271" r:id="rId17"/>
    <p:sldId id="263" r:id="rId18"/>
    <p:sldId id="266" r:id="rId19"/>
    <p:sldId id="276" r:id="rId20"/>
    <p:sldId id="277" r:id="rId21"/>
    <p:sldId id="264"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70">
          <p15:clr>
            <a:srgbClr val="9AA0A6"/>
          </p15:clr>
        </p15:guide>
        <p15:guide id="2" pos="5868">
          <p15:clr>
            <a:srgbClr val="9AA0A6"/>
          </p15:clr>
        </p15:guide>
        <p15:guide id="3" orient="horz" pos="1571">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hXQ1N1MafN4fY+Bs9ldogAdiZ6C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snapToGrid="0">
      <p:cViewPr varScale="1">
        <p:scale>
          <a:sx n="81" d="100"/>
          <a:sy n="81" d="100"/>
        </p:scale>
        <p:origin x="590" y="53"/>
      </p:cViewPr>
      <p:guideLst>
        <p:guide orient="horz" pos="1570"/>
        <p:guide pos="5868"/>
        <p:guide orient="horz" pos="157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 name="Google Shape;7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Keep observations </a:t>
            </a:r>
            <a:endParaRPr/>
          </a:p>
        </p:txBody>
      </p:sp>
      <p:sp>
        <p:nvSpPr>
          <p:cNvPr id="126" name="Google Shape;126;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11</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107545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a:t>EDA is used for </a:t>
            </a:r>
            <a:r>
              <a:rPr lang="en-US" sz="1200" b="1"/>
              <a:t>seeing what the data can tell us before the modeling task</a:t>
            </a:r>
            <a:r>
              <a:rPr lang="en-US" sz="1200"/>
              <a:t>.</a:t>
            </a:r>
            <a:endParaRPr/>
          </a:p>
          <a:p>
            <a:pPr marL="0" lvl="0" indent="0" algn="l" rtl="0">
              <a:lnSpc>
                <a:spcPct val="100000"/>
              </a:lnSpc>
              <a:spcBef>
                <a:spcPts val="0"/>
              </a:spcBef>
              <a:spcAft>
                <a:spcPts val="0"/>
              </a:spcAft>
              <a:buSzPts val="1400"/>
              <a:buNone/>
            </a:pPr>
            <a:endParaRPr sz="1200"/>
          </a:p>
          <a:p>
            <a:pPr marL="0" lvl="0" indent="0" algn="l" rtl="0">
              <a:lnSpc>
                <a:spcPct val="100000"/>
              </a:lnSpc>
              <a:spcBef>
                <a:spcPts val="0"/>
              </a:spcBef>
              <a:spcAft>
                <a:spcPts val="0"/>
              </a:spcAft>
              <a:buSzPts val="1400"/>
              <a:buNone/>
            </a:pPr>
            <a:r>
              <a:rPr lang="en-US" sz="1200"/>
              <a:t>Change</a:t>
            </a:r>
            <a:endParaRPr/>
          </a:p>
          <a:p>
            <a:pPr marL="0" lvl="0" indent="0" algn="l" rtl="0">
              <a:lnSpc>
                <a:spcPct val="100000"/>
              </a:lnSpc>
              <a:spcBef>
                <a:spcPts val="0"/>
              </a:spcBef>
              <a:spcAft>
                <a:spcPts val="0"/>
              </a:spcAft>
              <a:buSzPts val="1400"/>
              <a:buNone/>
            </a:pPr>
            <a:endParaRPr/>
          </a:p>
        </p:txBody>
      </p:sp>
      <p:sp>
        <p:nvSpPr>
          <p:cNvPr id="110" name="Google Shape;110;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Keep observations </a:t>
            </a:r>
            <a:endParaRPr/>
          </a:p>
        </p:txBody>
      </p:sp>
      <p:sp>
        <p:nvSpPr>
          <p:cNvPr id="126" name="Google Shape;126;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13</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21446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Keep observations </a:t>
            </a:r>
            <a:endParaRPr/>
          </a:p>
        </p:txBody>
      </p:sp>
      <p:sp>
        <p:nvSpPr>
          <p:cNvPr id="126" name="Google Shape;126;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14</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49259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Keep observations </a:t>
            </a:r>
            <a:endParaRPr/>
          </a:p>
        </p:txBody>
      </p:sp>
      <p:sp>
        <p:nvSpPr>
          <p:cNvPr id="126" name="Google Shape;126;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15</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649112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Keep observations </a:t>
            </a:r>
            <a:endParaRPr/>
          </a:p>
        </p:txBody>
      </p:sp>
      <p:sp>
        <p:nvSpPr>
          <p:cNvPr id="126" name="Google Shape;126;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16</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596530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Add graphical </a:t>
            </a:r>
            <a:endParaRPr/>
          </a:p>
        </p:txBody>
      </p:sp>
      <p:sp>
        <p:nvSpPr>
          <p:cNvPr id="134" name="Google Shape;134;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17</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Keep observations </a:t>
            </a:r>
            <a:endParaRPr/>
          </a:p>
        </p:txBody>
      </p:sp>
      <p:sp>
        <p:nvSpPr>
          <p:cNvPr id="126" name="Google Shape;126;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18</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64999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f3a8d4be09_2_1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Change </a:t>
            </a:r>
            <a:endParaRPr/>
          </a:p>
        </p:txBody>
      </p:sp>
      <p:sp>
        <p:nvSpPr>
          <p:cNvPr id="79" name="Google Shape;79;gf3a8d4be09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3a8d4be09_2_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 name="Google Shape;93;gf3a8d4be09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9905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Keep observations </a:t>
            </a:r>
            <a:endParaRPr/>
          </a:p>
        </p:txBody>
      </p:sp>
      <p:sp>
        <p:nvSpPr>
          <p:cNvPr id="126" name="Google Shape;126;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6</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00353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Keep observations </a:t>
            </a:r>
            <a:endParaRPr/>
          </a:p>
        </p:txBody>
      </p:sp>
      <p:sp>
        <p:nvSpPr>
          <p:cNvPr id="126" name="Google Shape;126;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7</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60782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Keep observations </a:t>
            </a:r>
            <a:endParaRPr/>
          </a:p>
        </p:txBody>
      </p:sp>
      <p:sp>
        <p:nvSpPr>
          <p:cNvPr id="126" name="Google Shape;126;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Keep observations </a:t>
            </a:r>
            <a:endParaRPr/>
          </a:p>
        </p:txBody>
      </p:sp>
      <p:sp>
        <p:nvSpPr>
          <p:cNvPr id="126" name="Google Shape;126;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9</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29672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39"/>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9"/>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39"/>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9"/>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9"/>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1">
  <p:cSld name="Title and Content">
    <p:spTree>
      <p:nvGrpSpPr>
        <p:cNvPr id="1" name="Shape 21"/>
        <p:cNvGrpSpPr/>
        <p:nvPr/>
      </p:nvGrpSpPr>
      <p:grpSpPr>
        <a:xfrm>
          <a:off x="0" y="0"/>
          <a:ext cx="0" cy="0"/>
          <a:chOff x="0" y="0"/>
          <a:chExt cx="0" cy="0"/>
        </a:xfrm>
      </p:grpSpPr>
      <p:sp>
        <p:nvSpPr>
          <p:cNvPr id="22" name="Google Shape;22;gf3a8d4be09_2_86"/>
          <p:cNvSpPr/>
          <p:nvPr/>
        </p:nvSpPr>
        <p:spPr>
          <a:xfrm>
            <a:off x="0" y="3"/>
            <a:ext cx="12192000" cy="819300"/>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900" b="0" i="0" u="none" strike="noStrike" cap="none">
              <a:solidFill>
                <a:schemeClr val="lt1"/>
              </a:solidFill>
              <a:latin typeface="Calibri"/>
              <a:ea typeface="Calibri"/>
              <a:cs typeface="Calibri"/>
              <a:sym typeface="Calibri"/>
            </a:endParaRPr>
          </a:p>
        </p:txBody>
      </p:sp>
      <p:sp>
        <p:nvSpPr>
          <p:cNvPr id="23" name="Google Shape;23;gf3a8d4be09_2_86"/>
          <p:cNvSpPr txBox="1">
            <a:spLocks noGrp="1"/>
          </p:cNvSpPr>
          <p:nvPr>
            <p:ph type="title"/>
          </p:nvPr>
        </p:nvSpPr>
        <p:spPr>
          <a:xfrm>
            <a:off x="228600" y="187044"/>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gf3a8d4be09_2_86"/>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25" name="Google Shape;25;gf3a8d4be09_2_86"/>
          <p:cNvCxnSpPr/>
          <p:nvPr/>
        </p:nvCxnSpPr>
        <p:spPr>
          <a:xfrm>
            <a:off x="0" y="6457951"/>
            <a:ext cx="9608400"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6_Title and Content">
    <p:spTree>
      <p:nvGrpSpPr>
        <p:cNvPr id="1" name="Shape 26"/>
        <p:cNvGrpSpPr/>
        <p:nvPr/>
      </p:nvGrpSpPr>
      <p:grpSpPr>
        <a:xfrm>
          <a:off x="0" y="0"/>
          <a:ext cx="0" cy="0"/>
          <a:chOff x="0" y="0"/>
          <a:chExt cx="0" cy="0"/>
        </a:xfrm>
      </p:grpSpPr>
      <p:sp>
        <p:nvSpPr>
          <p:cNvPr id="27" name="Google Shape;27;p61"/>
          <p:cNvSpPr/>
          <p:nvPr/>
        </p:nvSpPr>
        <p:spPr>
          <a:xfrm>
            <a:off x="0" y="13"/>
            <a:ext cx="12192000" cy="819151"/>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28" name="Google Shape;28;p61"/>
          <p:cNvSpPr txBox="1">
            <a:spLocks noGrp="1"/>
          </p:cNvSpPr>
          <p:nvPr>
            <p:ph type="title"/>
          </p:nvPr>
        </p:nvSpPr>
        <p:spPr>
          <a:xfrm>
            <a:off x="228600" y="184714"/>
            <a:ext cx="10515600" cy="521639"/>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23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9" name="Google Shape;29;p61"/>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30" name="Google Shape;30;p61"/>
          <p:cNvCxnSpPr/>
          <p:nvPr/>
        </p:nvCxnSpPr>
        <p:spPr>
          <a:xfrm>
            <a:off x="13" y="6457951"/>
            <a:ext cx="9608457"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40"/>
          <p:cNvSpPr txBox="1">
            <a:spLocks noGrp="1"/>
          </p:cNvSpPr>
          <p:nvPr>
            <p:ph type="title"/>
          </p:nvPr>
        </p:nvSpPr>
        <p:spPr>
          <a:xfrm>
            <a:off x="831851" y="1709750"/>
            <a:ext cx="10515600" cy="2852737"/>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0"/>
          <p:cNvSpPr txBox="1">
            <a:spLocks noGrp="1"/>
          </p:cNvSpPr>
          <p:nvPr>
            <p:ph type="body" idx="1"/>
          </p:nvPr>
        </p:nvSpPr>
        <p:spPr>
          <a:xfrm>
            <a:off x="831851" y="4589465"/>
            <a:ext cx="10515600" cy="1500187"/>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9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40"/>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0"/>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0"/>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43"/>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43"/>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43"/>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43"/>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2"/>
        <p:cNvGrpSpPr/>
        <p:nvPr/>
      </p:nvGrpSpPr>
      <p:grpSpPr>
        <a:xfrm>
          <a:off x="0" y="0"/>
          <a:ext cx="0" cy="0"/>
          <a:chOff x="0" y="0"/>
          <a:chExt cx="0" cy="0"/>
        </a:xfrm>
      </p:grpSpPr>
      <p:sp>
        <p:nvSpPr>
          <p:cNvPr id="43" name="Google Shape;43;p44"/>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44"/>
          <p:cNvSpPr txBox="1">
            <a:spLocks noGrp="1"/>
          </p:cNvSpPr>
          <p:nvPr>
            <p:ph type="body" idx="1"/>
          </p:nvPr>
        </p:nvSpPr>
        <p:spPr>
          <a:xfrm>
            <a:off x="5183188" y="987437"/>
            <a:ext cx="6172200" cy="4873625"/>
          </a:xfrm>
          <a:prstGeom prst="rect">
            <a:avLst/>
          </a:prstGeom>
          <a:noFill/>
          <a:ln>
            <a:noFill/>
          </a:ln>
        </p:spPr>
        <p:txBody>
          <a:bodyPr spcFirstLastPara="1" wrap="square" lIns="91400" tIns="45675" rIns="91400" bIns="45675"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5" name="Google Shape;45;p44"/>
          <p:cNvSpPr txBox="1">
            <a:spLocks noGrp="1"/>
          </p:cNvSpPr>
          <p:nvPr>
            <p:ph type="body" idx="2"/>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46" name="Google Shape;46;p44"/>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44"/>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44"/>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9"/>
        <p:cNvGrpSpPr/>
        <p:nvPr/>
      </p:nvGrpSpPr>
      <p:grpSpPr>
        <a:xfrm>
          <a:off x="0" y="0"/>
          <a:ext cx="0" cy="0"/>
          <a:chOff x="0" y="0"/>
          <a:chExt cx="0" cy="0"/>
        </a:xfrm>
      </p:grpSpPr>
      <p:sp>
        <p:nvSpPr>
          <p:cNvPr id="50" name="Google Shape;50;p45"/>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5"/>
          <p:cNvSpPr>
            <a:spLocks noGrp="1"/>
          </p:cNvSpPr>
          <p:nvPr>
            <p:ph type="pic" idx="2"/>
          </p:nvPr>
        </p:nvSpPr>
        <p:spPr>
          <a:xfrm>
            <a:off x="5183188" y="987437"/>
            <a:ext cx="6172200" cy="4873625"/>
          </a:xfrm>
          <a:prstGeom prst="rect">
            <a:avLst/>
          </a:prstGeom>
          <a:noFill/>
          <a:ln>
            <a:noFill/>
          </a:ln>
        </p:spPr>
      </p:sp>
      <p:sp>
        <p:nvSpPr>
          <p:cNvPr id="52" name="Google Shape;52;p45"/>
          <p:cNvSpPr txBox="1">
            <a:spLocks noGrp="1"/>
          </p:cNvSpPr>
          <p:nvPr>
            <p:ph type="body" idx="1"/>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53" name="Google Shape;53;p4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4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6"/>
        <p:cNvGrpSpPr/>
        <p:nvPr/>
      </p:nvGrpSpPr>
      <p:grpSpPr>
        <a:xfrm>
          <a:off x="0" y="0"/>
          <a:ext cx="0" cy="0"/>
          <a:chOff x="0" y="0"/>
          <a:chExt cx="0" cy="0"/>
        </a:xfrm>
      </p:grpSpPr>
      <p:sp>
        <p:nvSpPr>
          <p:cNvPr id="57" name="Google Shape;57;p46"/>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46"/>
          <p:cNvSpPr txBox="1">
            <a:spLocks noGrp="1"/>
          </p:cNvSpPr>
          <p:nvPr>
            <p:ph type="body" idx="1"/>
          </p:nvPr>
        </p:nvSpPr>
        <p:spPr>
          <a:xfrm rot="5400000">
            <a:off x="3920333" y="-1256507"/>
            <a:ext cx="4351339" cy="105156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46"/>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6"/>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6"/>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2"/>
        <p:cNvGrpSpPr/>
        <p:nvPr/>
      </p:nvGrpSpPr>
      <p:grpSpPr>
        <a:xfrm>
          <a:off x="0" y="0"/>
          <a:ext cx="0" cy="0"/>
          <a:chOff x="0" y="0"/>
          <a:chExt cx="0" cy="0"/>
        </a:xfrm>
      </p:grpSpPr>
      <p:sp>
        <p:nvSpPr>
          <p:cNvPr id="63" name="Google Shape;63;p47"/>
          <p:cNvSpPr txBox="1">
            <a:spLocks noGrp="1"/>
          </p:cNvSpPr>
          <p:nvPr>
            <p:ph type="title"/>
          </p:nvPr>
        </p:nvSpPr>
        <p:spPr>
          <a:xfrm rot="5400000">
            <a:off x="7133442" y="1956595"/>
            <a:ext cx="5811839" cy="2628900"/>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47"/>
          <p:cNvSpPr txBox="1">
            <a:spLocks noGrp="1"/>
          </p:cNvSpPr>
          <p:nvPr>
            <p:ph type="body" idx="1"/>
          </p:nvPr>
        </p:nvSpPr>
        <p:spPr>
          <a:xfrm rot="5400000">
            <a:off x="1799442" y="-596106"/>
            <a:ext cx="5811839" cy="77343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47"/>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7"/>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47"/>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5"/>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5"/>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3" name="Google Shape;13;p3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4" name="Google Shape;14;p3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5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
          <p:cNvSpPr txBox="1">
            <a:spLocks noGrp="1"/>
          </p:cNvSpPr>
          <p:nvPr>
            <p:ph type="title"/>
          </p:nvPr>
        </p:nvSpPr>
        <p:spPr>
          <a:xfrm>
            <a:off x="838200" y="365125"/>
            <a:ext cx="10515600" cy="5479494"/>
          </a:xfrm>
          <a:prstGeom prst="rect">
            <a:avLst/>
          </a:prstGeom>
          <a:noFill/>
          <a:ln>
            <a:noFill/>
          </a:ln>
        </p:spPr>
        <p:txBody>
          <a:bodyPr spcFirstLastPara="1" wrap="square" lIns="91400" tIns="45675" rIns="91400" bIns="45675" anchor="ctr" anchorCtr="0">
            <a:normAutofit/>
          </a:bodyPr>
          <a:lstStyle/>
          <a:p>
            <a:pPr marL="0" lvl="0" indent="0" algn="ctr" rtl="0">
              <a:lnSpc>
                <a:spcPct val="90000"/>
              </a:lnSpc>
              <a:spcBef>
                <a:spcPts val="0"/>
              </a:spcBef>
              <a:spcAft>
                <a:spcPts val="0"/>
              </a:spcAft>
              <a:buClr>
                <a:schemeClr val="dk1"/>
              </a:buClr>
              <a:buSzPts val="1800"/>
              <a:buNone/>
            </a:pPr>
            <a:r>
              <a:rPr lang="en-US" sz="5400" b="1" dirty="0">
                <a:solidFill>
                  <a:schemeClr val="accent1">
                    <a:lumMod val="50000"/>
                  </a:schemeClr>
                </a:solidFill>
              </a:rPr>
              <a:t>Optimization of Raw Materials to Achieve Efficient Grades of Steel</a:t>
            </a:r>
            <a:endParaRPr sz="5400" b="1" dirty="0">
              <a:solidFill>
                <a:schemeClr val="accent1">
                  <a:lumMod val="50000"/>
                </a:schemeClr>
              </a:solidFill>
            </a:endParaRPr>
          </a:p>
        </p:txBody>
      </p:sp>
      <p:sp>
        <p:nvSpPr>
          <p:cNvPr id="74" name="Google Shape;74;p1"/>
          <p:cNvSpPr txBox="1"/>
          <p:nvPr/>
        </p:nvSpPr>
        <p:spPr>
          <a:xfrm>
            <a:off x="242944" y="860611"/>
            <a:ext cx="3537600" cy="492400"/>
          </a:xfrm>
          <a:prstGeom prst="rect">
            <a:avLst/>
          </a:prstGeom>
          <a:noFill/>
          <a:ln>
            <a:noFill/>
          </a:ln>
        </p:spPr>
        <p:txBody>
          <a:bodyPr spcFirstLastPara="1" wrap="square" lIns="121875" tIns="60925" rIns="121875" bIns="609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p:txBody>
      </p:sp>
      <p:pic>
        <p:nvPicPr>
          <p:cNvPr id="75" name="Google Shape;75;p1"/>
          <p:cNvPicPr preferRelativeResize="0"/>
          <p:nvPr/>
        </p:nvPicPr>
        <p:blipFill rotWithShape="1">
          <a:blip r:embed="rId3">
            <a:alphaModFix/>
          </a:blip>
          <a:srcRect/>
          <a:stretch/>
        </p:blipFill>
        <p:spPr>
          <a:xfrm>
            <a:off x="14086508" y="11637873"/>
            <a:ext cx="158226" cy="163709"/>
          </a:xfrm>
          <a:prstGeom prst="rect">
            <a:avLst/>
          </a:prstGeom>
          <a:noFill/>
          <a:ln>
            <a:noFill/>
          </a:ln>
        </p:spPr>
      </p:pic>
      <p:pic>
        <p:nvPicPr>
          <p:cNvPr id="76" name="Google Shape;76;p1" descr="360DigiTMG Reviews - 52 Reviews of 360digitmg.com | Sitejabber"/>
          <p:cNvPicPr preferRelativeResize="0"/>
          <p:nvPr/>
        </p:nvPicPr>
        <p:blipFill rotWithShape="1">
          <a:blip r:embed="rId4">
            <a:alphaModFix/>
          </a:blip>
          <a:srcRect/>
          <a:stretch/>
        </p:blipFill>
        <p:spPr>
          <a:xfrm>
            <a:off x="9751545" y="5952931"/>
            <a:ext cx="2277039" cy="80833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a:spLocks noGrp="1"/>
          </p:cNvSpPr>
          <p:nvPr>
            <p:ph type="title"/>
          </p:nvPr>
        </p:nvSpPr>
        <p:spPr>
          <a:xfrm>
            <a:off x="0" y="177790"/>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Dictionary </a:t>
            </a:r>
            <a:endParaRPr sz="3200" b="1">
              <a:latin typeface="Times New Roman"/>
              <a:ea typeface="Times New Roman"/>
              <a:cs typeface="Times New Roman"/>
              <a:sym typeface="Times New Roman"/>
            </a:endParaRPr>
          </a:p>
        </p:txBody>
      </p:sp>
      <p:pic>
        <p:nvPicPr>
          <p:cNvPr id="107" name="Google Shape;107;p15" descr="360DigiTMG Reviews - 52 Reviews of 360digitmg.com | Sitejabber"/>
          <p:cNvPicPr preferRelativeResize="0"/>
          <p:nvPr/>
        </p:nvPicPr>
        <p:blipFill rotWithShape="1">
          <a:blip r:embed="rId3">
            <a:alphaModFix/>
          </a:blip>
          <a:srcRect/>
          <a:stretch/>
        </p:blipFill>
        <p:spPr>
          <a:xfrm>
            <a:off x="9692919" y="5896947"/>
            <a:ext cx="2277039" cy="808338"/>
          </a:xfrm>
          <a:prstGeom prst="rect">
            <a:avLst/>
          </a:prstGeom>
          <a:noFill/>
          <a:ln>
            <a:noFill/>
          </a:ln>
        </p:spPr>
      </p:pic>
      <p:sp>
        <p:nvSpPr>
          <p:cNvPr id="2" name="TextBox 1">
            <a:extLst>
              <a:ext uri="{FF2B5EF4-FFF2-40B4-BE49-F238E27FC236}">
                <a16:creationId xmlns:a16="http://schemas.microsoft.com/office/drawing/2014/main" id="{5EBCD15C-5E9A-7805-FFFA-158C88EFE579}"/>
              </a:ext>
            </a:extLst>
          </p:cNvPr>
          <p:cNvSpPr txBox="1"/>
          <p:nvPr/>
        </p:nvSpPr>
        <p:spPr>
          <a:xfrm>
            <a:off x="433633" y="1018095"/>
            <a:ext cx="10812544" cy="253916"/>
          </a:xfrm>
          <a:prstGeom prst="rect">
            <a:avLst/>
          </a:prstGeom>
          <a:noFill/>
        </p:spPr>
        <p:txBody>
          <a:bodyPr wrap="square" rtlCol="0">
            <a:spAutoFit/>
          </a:bodyPr>
          <a:lstStyle/>
          <a:p>
            <a:pPr algn="ctr"/>
            <a:endParaRPr lang="en-IN" sz="1050" dirty="0">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170DCF9C-699F-2F6F-30C2-235B743E06BA}"/>
              </a:ext>
            </a:extLst>
          </p:cNvPr>
          <p:cNvSpPr txBox="1"/>
          <p:nvPr/>
        </p:nvSpPr>
        <p:spPr>
          <a:xfrm>
            <a:off x="358218" y="1018095"/>
            <a:ext cx="11255604" cy="5909310"/>
          </a:xfrm>
          <a:prstGeom prst="rect">
            <a:avLst/>
          </a:prstGeom>
          <a:noFill/>
        </p:spPr>
        <p:txBody>
          <a:bodyPr wrap="square" rtlCol="0">
            <a:spAutoFit/>
          </a:bodyPr>
          <a:lstStyle/>
          <a:p>
            <a:pPr marL="285750" indent="-285750">
              <a:buFont typeface="Wingdings" panose="05000000000000000000" pitchFamily="2" charset="2"/>
              <a:buChar char="Ø"/>
            </a:pPr>
            <a:r>
              <a:rPr lang="en-US" b="1" dirty="0"/>
              <a:t>Steel Grade</a:t>
            </a:r>
            <a:r>
              <a:rPr lang="en-US" dirty="0"/>
              <a:t>: The specific grade or quality of steel being produced.</a:t>
            </a:r>
          </a:p>
          <a:p>
            <a:pPr marL="285750" indent="-285750">
              <a:buFont typeface="Wingdings" panose="05000000000000000000" pitchFamily="2" charset="2"/>
              <a:buChar char="Ø"/>
            </a:pPr>
            <a:r>
              <a:rPr lang="en-US" b="1" dirty="0"/>
              <a:t>Chemical Composition</a:t>
            </a:r>
            <a:r>
              <a:rPr lang="en-US" dirty="0"/>
              <a:t>: </a:t>
            </a:r>
          </a:p>
          <a:p>
            <a:pPr marL="285750" indent="-285750">
              <a:buFont typeface="Courier New" panose="02070309020205020404" pitchFamily="49" charset="0"/>
              <a:buChar char="o"/>
            </a:pPr>
            <a:r>
              <a:rPr lang="en-US" b="1" dirty="0"/>
              <a:t>Carbon (%)</a:t>
            </a:r>
            <a:r>
              <a:rPr lang="en-US" dirty="0"/>
              <a:t>: The carbon content in the steel, influencing its strength and hardness.</a:t>
            </a:r>
          </a:p>
          <a:p>
            <a:pPr marL="285750" indent="-285750">
              <a:buFont typeface="Courier New" panose="02070309020205020404" pitchFamily="49" charset="0"/>
              <a:buChar char="o"/>
            </a:pPr>
            <a:r>
              <a:rPr lang="en-US" b="1" dirty="0"/>
              <a:t>Phosphorus (%)</a:t>
            </a:r>
            <a:r>
              <a:rPr lang="en-US" dirty="0"/>
              <a:t>: The phosphorus content in the steel, affecting its mechanical properties.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Raw Materials Usage</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Scrap Steel (%)</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Percentage of recycled steel scrap used in the production process.</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DRI or Pig Iron (%)</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Percentage of Direct Reduced Iron (DRI) or Pig Iron used as raw material.</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Iron Ore (%)</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Percentage of Iron Ore used as raw material.</a:t>
            </a:r>
          </a:p>
          <a:p>
            <a:pPr marL="285750" indent="-285750">
              <a:buFont typeface="Wingdings" panose="05000000000000000000" pitchFamily="2" charset="2"/>
              <a:buChar char="Ø"/>
            </a:pPr>
            <a:r>
              <a:rPr lang="en-US" b="1" dirty="0">
                <a:latin typeface="Calibri" panose="020F0502020204030204" pitchFamily="34" charset="0"/>
                <a:ea typeface="Calibri" panose="020F0502020204030204" pitchFamily="34" charset="0"/>
                <a:cs typeface="Calibri" panose="020F0502020204030204" pitchFamily="34" charset="0"/>
              </a:rPr>
              <a:t>Production Process</a:t>
            </a:r>
            <a:r>
              <a:rPr lang="en-US" dirty="0">
                <a:latin typeface="Calibri" panose="020F0502020204030204" pitchFamily="34" charset="0"/>
                <a:ea typeface="Calibri" panose="020F0502020204030204" pitchFamily="34" charset="0"/>
                <a:cs typeface="Calibri" panose="020F0502020204030204" pitchFamily="34" charset="0"/>
              </a:rPr>
              <a:t>:</a:t>
            </a:r>
          </a:p>
          <a:p>
            <a:pPr marL="285750" indent="-285750">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Calibri" panose="020F0502020204030204" pitchFamily="34" charset="0"/>
              </a:rPr>
              <a:t>Blast Furnace (BF) Parameters</a:t>
            </a:r>
            <a:r>
              <a:rPr lang="en-US" dirty="0">
                <a:latin typeface="Calibri" panose="020F0502020204030204" pitchFamily="34" charset="0"/>
                <a:ea typeface="Calibri" panose="020F0502020204030204" pitchFamily="34" charset="0"/>
                <a:cs typeface="Calibri" panose="020F0502020204030204" pitchFamily="34" charset="0"/>
              </a:rPr>
              <a:t>:</a:t>
            </a:r>
          </a:p>
          <a:p>
            <a:pPr marL="742950" lvl="1" indent="-285750">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Cycle Time</a:t>
            </a:r>
            <a:r>
              <a:rPr lang="en-US" dirty="0">
                <a:latin typeface="Calibri" panose="020F0502020204030204" pitchFamily="34" charset="0"/>
                <a:ea typeface="Calibri" panose="020F0502020204030204" pitchFamily="34" charset="0"/>
                <a:cs typeface="Calibri" panose="020F0502020204030204" pitchFamily="34" charset="0"/>
              </a:rPr>
              <a:t>: Time taken for the Blast Furnace stage.</a:t>
            </a:r>
          </a:p>
          <a:p>
            <a:pPr marL="742950" lvl="1" indent="-285750">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Electricity Consumption (kWh)</a:t>
            </a:r>
            <a:r>
              <a:rPr lang="en-US" dirty="0">
                <a:latin typeface="Calibri" panose="020F0502020204030204" pitchFamily="34" charset="0"/>
                <a:ea typeface="Calibri" panose="020F0502020204030204" pitchFamily="34" charset="0"/>
                <a:cs typeface="Calibri" panose="020F0502020204030204" pitchFamily="34" charset="0"/>
              </a:rPr>
              <a:t>: Total electricity consumed during the Blast Furnace stage.</a:t>
            </a:r>
          </a:p>
          <a:p>
            <a:pPr marL="285750" indent="-285750">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Calibri" panose="020F0502020204030204" pitchFamily="34" charset="0"/>
              </a:rPr>
              <a:t>Electric Arc Furnace (EAF) Parameters</a:t>
            </a:r>
            <a:r>
              <a:rPr lang="en-US" dirty="0">
                <a:latin typeface="Calibri" panose="020F0502020204030204" pitchFamily="34" charset="0"/>
                <a:ea typeface="Calibri" panose="020F0502020204030204" pitchFamily="34" charset="0"/>
                <a:cs typeface="Calibri" panose="020F0502020204030204" pitchFamily="34" charset="0"/>
              </a:rPr>
              <a:t>:</a:t>
            </a:r>
          </a:p>
          <a:p>
            <a:pPr marL="742950" lvl="1" indent="-285750">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Cycle Time</a:t>
            </a:r>
            <a:r>
              <a:rPr lang="en-US" dirty="0">
                <a:latin typeface="Calibri" panose="020F0502020204030204" pitchFamily="34" charset="0"/>
                <a:ea typeface="Calibri" panose="020F0502020204030204" pitchFamily="34" charset="0"/>
                <a:cs typeface="Calibri" panose="020F0502020204030204" pitchFamily="34" charset="0"/>
              </a:rPr>
              <a:t>: Time taken for the Electric Arc Furnace stage.</a:t>
            </a:r>
          </a:p>
          <a:p>
            <a:pPr marL="742950" lvl="1" indent="-285750">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Electricity Consumption (kWh)</a:t>
            </a:r>
            <a:r>
              <a:rPr lang="en-US" dirty="0">
                <a:latin typeface="Calibri" panose="020F0502020204030204" pitchFamily="34" charset="0"/>
                <a:ea typeface="Calibri" panose="020F0502020204030204" pitchFamily="34" charset="0"/>
                <a:cs typeface="Calibri" panose="020F0502020204030204" pitchFamily="34" charset="0"/>
              </a:rPr>
              <a:t>: Total electricity consumed during the Electric Arc Furnace stage.</a:t>
            </a:r>
          </a:p>
          <a:p>
            <a:pPr marL="285750" indent="-285750">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Calibri" panose="020F0502020204030204" pitchFamily="34" charset="0"/>
              </a:rPr>
              <a:t>Ladle Refining Furnace (LRF) Parameters</a:t>
            </a:r>
            <a:r>
              <a:rPr lang="en-US" dirty="0">
                <a:latin typeface="Calibri" panose="020F0502020204030204" pitchFamily="34" charset="0"/>
                <a:ea typeface="Calibri" panose="020F0502020204030204" pitchFamily="34" charset="0"/>
                <a:cs typeface="Calibri" panose="020F0502020204030204" pitchFamily="34" charset="0"/>
              </a:rPr>
              <a:t>:</a:t>
            </a:r>
          </a:p>
          <a:p>
            <a:pPr marL="742950" lvl="1" indent="-285750">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Cycle Time</a:t>
            </a:r>
            <a:r>
              <a:rPr lang="en-US" dirty="0">
                <a:latin typeface="Calibri" panose="020F0502020204030204" pitchFamily="34" charset="0"/>
                <a:ea typeface="Calibri" panose="020F0502020204030204" pitchFamily="34" charset="0"/>
                <a:cs typeface="Calibri" panose="020F0502020204030204" pitchFamily="34" charset="0"/>
              </a:rPr>
              <a:t>: Time taken for the Ladle Refining Furnace stage.</a:t>
            </a:r>
          </a:p>
          <a:p>
            <a:pPr marL="742950" lvl="1" indent="-285750">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Electricity Consumption (kWh)</a:t>
            </a:r>
            <a:r>
              <a:rPr lang="en-US" dirty="0">
                <a:latin typeface="Calibri" panose="020F0502020204030204" pitchFamily="34" charset="0"/>
                <a:ea typeface="Calibri" panose="020F0502020204030204" pitchFamily="34" charset="0"/>
                <a:cs typeface="Calibri" panose="020F0502020204030204" pitchFamily="34" charset="0"/>
              </a:rPr>
              <a:t>: Total electricity consumed during the Ladle Refining Furnace stage.</a:t>
            </a:r>
          </a:p>
          <a:p>
            <a:pPr marL="285750" indent="-285750">
              <a:buFont typeface="Wingdings" panose="05000000000000000000" pitchFamily="2" charset="2"/>
              <a:buChar char="Ø"/>
            </a:pPr>
            <a:r>
              <a:rPr lang="en-US" b="1" dirty="0">
                <a:latin typeface="Calibri" panose="020F0502020204030204" pitchFamily="34" charset="0"/>
                <a:ea typeface="Calibri" panose="020F0502020204030204" pitchFamily="34" charset="0"/>
                <a:cs typeface="Calibri" panose="020F0502020204030204" pitchFamily="34" charset="0"/>
              </a:rPr>
              <a:t>Quality Metrics</a:t>
            </a:r>
            <a:r>
              <a:rPr lang="en-US" dirty="0">
                <a:latin typeface="Calibri" panose="020F0502020204030204" pitchFamily="34" charset="0"/>
                <a:ea typeface="Calibri" panose="020F0502020204030204" pitchFamily="34" charset="0"/>
                <a:cs typeface="Calibri" panose="020F0502020204030204" pitchFamily="34" charset="0"/>
              </a:rPr>
              <a:t>: </a:t>
            </a:r>
            <a:r>
              <a:rPr lang="en-US" b="1" dirty="0">
                <a:latin typeface="Calibri" panose="020F0502020204030204" pitchFamily="34" charset="0"/>
                <a:ea typeface="Calibri" panose="020F0502020204030204" pitchFamily="34" charset="0"/>
                <a:cs typeface="Calibri" panose="020F0502020204030204" pitchFamily="34" charset="0"/>
              </a:rPr>
              <a:t>Yield</a:t>
            </a:r>
            <a:r>
              <a:rPr lang="en-US" dirty="0">
                <a:latin typeface="Calibri" panose="020F0502020204030204" pitchFamily="34" charset="0"/>
                <a:ea typeface="Calibri" panose="020F0502020204030204" pitchFamily="34" charset="0"/>
                <a:cs typeface="Calibri" panose="020F0502020204030204" pitchFamily="34" charset="0"/>
              </a:rPr>
              <a:t>: Efficiency of production output relative to input materials.</a:t>
            </a:r>
          </a:p>
          <a:p>
            <a:pPr marL="285750" indent="-285750">
              <a:buFont typeface="Wingdings" panose="05000000000000000000" pitchFamily="2" charset="2"/>
              <a:buChar char="Ø"/>
            </a:pPr>
            <a:r>
              <a:rPr lang="en-US" b="1" dirty="0">
                <a:latin typeface="Calibri" panose="020F0502020204030204" pitchFamily="34" charset="0"/>
                <a:ea typeface="Calibri" panose="020F0502020204030204" pitchFamily="34" charset="0"/>
                <a:cs typeface="Calibri" panose="020F0502020204030204" pitchFamily="34" charset="0"/>
              </a:rPr>
              <a:t>Cost and Efficiency Metrics</a:t>
            </a:r>
            <a:r>
              <a:rPr lang="en-US" dirty="0">
                <a:latin typeface="Calibri" panose="020F0502020204030204" pitchFamily="34" charset="0"/>
                <a:ea typeface="Calibri" panose="020F0502020204030204" pitchFamily="34" charset="0"/>
                <a:cs typeface="Calibri" panose="020F0502020204030204" pitchFamily="34" charset="0"/>
              </a:rPr>
              <a:t>:</a:t>
            </a:r>
          </a:p>
          <a:p>
            <a:pPr marL="285750" indent="-285750">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Calibri" panose="020F0502020204030204" pitchFamily="34" charset="0"/>
              </a:rPr>
              <a:t>Total Cycle Time</a:t>
            </a:r>
            <a:r>
              <a:rPr lang="en-US" dirty="0">
                <a:latin typeface="Calibri" panose="020F0502020204030204" pitchFamily="34" charset="0"/>
                <a:ea typeface="Calibri" panose="020F0502020204030204" pitchFamily="34" charset="0"/>
                <a:cs typeface="Calibri" panose="020F0502020204030204" pitchFamily="34" charset="0"/>
              </a:rPr>
              <a:t>: Total time taken for the entire production process.</a:t>
            </a:r>
          </a:p>
          <a:p>
            <a:pPr marL="285750" indent="-285750">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Calibri" panose="020F0502020204030204" pitchFamily="34" charset="0"/>
              </a:rPr>
              <a:t>Total Electricity Consumption (kWh)</a:t>
            </a:r>
            <a:r>
              <a:rPr lang="en-US" dirty="0">
                <a:latin typeface="Calibri" panose="020F0502020204030204" pitchFamily="34" charset="0"/>
                <a:ea typeface="Calibri" panose="020F0502020204030204" pitchFamily="34" charset="0"/>
                <a:cs typeface="Calibri" panose="020F0502020204030204" pitchFamily="34" charset="0"/>
              </a:rPr>
              <a:t>: Total electricity consumption for the entire production process.</a:t>
            </a:r>
          </a:p>
          <a:p>
            <a:pPr marL="285750" indent="-285750">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Calibri" panose="020F0502020204030204" pitchFamily="34" charset="0"/>
              </a:rPr>
              <a:t>Production Volume</a:t>
            </a:r>
            <a:r>
              <a:rPr lang="en-US" dirty="0">
                <a:latin typeface="Calibri" panose="020F0502020204030204" pitchFamily="34" charset="0"/>
                <a:ea typeface="Calibri" panose="020F0502020204030204" pitchFamily="34" charset="0"/>
                <a:cs typeface="Calibri" panose="020F0502020204030204" pitchFamily="34" charset="0"/>
              </a:rPr>
              <a:t>: Volume of steel produced within a specific timeframe.</a:t>
            </a:r>
          </a:p>
          <a:p>
            <a:pPr marL="285750" indent="-285750">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Calibri" panose="020F0502020204030204" pitchFamily="34" charset="0"/>
              </a:rPr>
              <a:t>Cost per Ton ($)</a:t>
            </a:r>
            <a:r>
              <a:rPr lang="en-US" dirty="0">
                <a:latin typeface="Calibri" panose="020F0502020204030204" pitchFamily="34" charset="0"/>
                <a:ea typeface="Calibri" panose="020F0502020204030204" pitchFamily="34" charset="0"/>
                <a:cs typeface="Calibri" panose="020F0502020204030204" pitchFamily="34" charset="0"/>
              </a:rPr>
              <a:t>: Cost per ton of steel produced, factoring in all relevant expenses.</a:t>
            </a:r>
          </a:p>
          <a:p>
            <a:endParaRPr lang="en-US" dirty="0"/>
          </a:p>
          <a:p>
            <a:pPr marL="285750" indent="-285750">
              <a:buFont typeface="Wingdings" panose="05000000000000000000" pitchFamily="2" charset="2"/>
              <a:buChar char="Ø"/>
            </a:pPr>
            <a:endParaRPr lang="en-US" dirty="0"/>
          </a:p>
          <a:p>
            <a:endParaRPr lang="en-IN" dirty="0"/>
          </a:p>
        </p:txBody>
      </p:sp>
      <p:sp>
        <p:nvSpPr>
          <p:cNvPr id="10" name="Rectangle 7">
            <a:extLst>
              <a:ext uri="{FF2B5EF4-FFF2-40B4-BE49-F238E27FC236}">
                <a16:creationId xmlns:a16="http://schemas.microsoft.com/office/drawing/2014/main" id="{C8B91C69-CB98-7532-A2D6-BEB74B8EF951}"/>
              </a:ext>
            </a:extLst>
          </p:cNvPr>
          <p:cNvSpPr>
            <a:spLocks noChangeArrowheads="1"/>
          </p:cNvSpPr>
          <p:nvPr/>
        </p:nvSpPr>
        <p:spPr bwMode="auto">
          <a:xfrm>
            <a:off x="433633" y="2428650"/>
            <a:ext cx="722584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0"/>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cs typeface="Times New Roman"/>
                <a:sym typeface="Times New Roman"/>
              </a:rPr>
              <a:t>System Requirements</a:t>
            </a:r>
            <a:endParaRPr dirty="0"/>
          </a:p>
        </p:txBody>
      </p:sp>
      <p:sp>
        <p:nvSpPr>
          <p:cNvPr id="129" name="Google Shape;129;p30"/>
          <p:cNvSpPr txBox="1"/>
          <p:nvPr/>
        </p:nvSpPr>
        <p:spPr>
          <a:xfrm>
            <a:off x="876300" y="1428750"/>
            <a:ext cx="10972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30" name="Google Shape;130;p30"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sp>
        <p:nvSpPr>
          <p:cNvPr id="2" name="TextBox 1">
            <a:extLst>
              <a:ext uri="{FF2B5EF4-FFF2-40B4-BE49-F238E27FC236}">
                <a16:creationId xmlns:a16="http://schemas.microsoft.com/office/drawing/2014/main" id="{0D9D13EC-68F8-4C21-C574-86B15E6EE634}"/>
              </a:ext>
            </a:extLst>
          </p:cNvPr>
          <p:cNvSpPr txBox="1"/>
          <p:nvPr/>
        </p:nvSpPr>
        <p:spPr>
          <a:xfrm>
            <a:off x="1329178" y="1150070"/>
            <a:ext cx="9624768" cy="4708981"/>
          </a:xfrm>
          <a:prstGeom prst="rect">
            <a:avLst/>
          </a:prstGeom>
          <a:noFill/>
        </p:spPr>
        <p:txBody>
          <a:bodyPr wrap="square" rtlCol="0">
            <a:spAutoFit/>
          </a:bodyPr>
          <a:lstStyle/>
          <a:p>
            <a:pPr marL="285750" indent="-285750">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SQL (Structured Query Language):</a:t>
            </a:r>
          </a:p>
          <a:p>
            <a:pPr marL="285750" indent="-285750">
              <a:buFont typeface="Wingdings" panose="05000000000000000000" pitchFamily="2" charset="2"/>
              <a:buChar char="§"/>
            </a:pPr>
            <a:r>
              <a:rPr lang="en-IN" sz="1600" b="1" dirty="0">
                <a:latin typeface="Calibri" panose="020F0502020204030204" pitchFamily="34" charset="0"/>
                <a:ea typeface="Calibri" panose="020F0502020204030204" pitchFamily="34" charset="0"/>
                <a:cs typeface="Calibri" panose="020F0502020204030204" pitchFamily="34" charset="0"/>
              </a:rPr>
              <a:t>Database Management System</a:t>
            </a:r>
            <a:r>
              <a:rPr lang="en-IN" sz="1600" dirty="0">
                <a:latin typeface="Calibri" panose="020F0502020204030204" pitchFamily="34" charset="0"/>
                <a:ea typeface="Calibri" panose="020F0502020204030204" pitchFamily="34" charset="0"/>
                <a:cs typeface="Calibri" panose="020F0502020204030204" pitchFamily="34" charset="0"/>
              </a:rPr>
              <a:t>: Choose a SQL-based DBMS such as MySQL, PostgreSQL, SQL Server, or Oracle Database.</a:t>
            </a:r>
          </a:p>
          <a:p>
            <a:endParaRPr lang="en-IN" sz="16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Python Environment</a:t>
            </a:r>
            <a:r>
              <a:rPr lang="en-US" sz="1600" dirty="0">
                <a:latin typeface="Calibri" panose="020F0502020204030204" pitchFamily="34" charset="0"/>
                <a:ea typeface="Calibri" panose="020F0502020204030204" pitchFamily="34" charset="0"/>
                <a:cs typeface="Calibri" panose="020F0502020204030204" pitchFamily="34" charset="0"/>
              </a:rPr>
              <a:t>:</a:t>
            </a:r>
          </a:p>
          <a:p>
            <a:pPr marL="285750" indent="-285750">
              <a:buFont typeface="Wingdings" panose="05000000000000000000" pitchFamily="2" charset="2"/>
              <a:buChar char="§"/>
            </a:pPr>
            <a:r>
              <a:rPr lang="en-US" sz="1600" b="1" dirty="0">
                <a:latin typeface="Calibri" panose="020F0502020204030204" pitchFamily="34" charset="0"/>
                <a:ea typeface="Calibri" panose="020F0502020204030204" pitchFamily="34" charset="0"/>
                <a:cs typeface="Calibri" panose="020F0502020204030204" pitchFamily="34" charset="0"/>
              </a:rPr>
              <a:t>Python Version</a:t>
            </a:r>
            <a:r>
              <a:rPr lang="en-US" sz="1600" dirty="0">
                <a:latin typeface="Calibri" panose="020F0502020204030204" pitchFamily="34" charset="0"/>
                <a:ea typeface="Calibri" panose="020F0502020204030204" pitchFamily="34" charset="0"/>
                <a:cs typeface="Calibri" panose="020F0502020204030204" pitchFamily="34" charset="0"/>
              </a:rPr>
              <a:t>: Latest stable version of Python (e.g., Python 3.9).</a:t>
            </a:r>
          </a:p>
          <a:p>
            <a:pPr marL="285750" indent="-285750">
              <a:buFont typeface="Wingdings" panose="05000000000000000000" pitchFamily="2" charset="2"/>
              <a:buChar char="§"/>
            </a:pPr>
            <a:r>
              <a:rPr lang="en-US" sz="1600" b="1" dirty="0">
                <a:latin typeface="Calibri" panose="020F0502020204030204" pitchFamily="34" charset="0"/>
                <a:ea typeface="Calibri" panose="020F0502020204030204" pitchFamily="34" charset="0"/>
                <a:cs typeface="Calibri" panose="020F0502020204030204" pitchFamily="34" charset="0"/>
              </a:rPr>
              <a:t>IDE or Editor</a:t>
            </a:r>
            <a:r>
              <a:rPr lang="en-US" sz="1600" dirty="0">
                <a:latin typeface="Calibri" panose="020F0502020204030204" pitchFamily="34" charset="0"/>
                <a:ea typeface="Calibri" panose="020F0502020204030204" pitchFamily="34" charset="0"/>
                <a:cs typeface="Calibri" panose="020F0502020204030204" pitchFamily="34" charset="0"/>
              </a:rPr>
              <a:t>: Choose an IDE or editor such as PyCharm, </a:t>
            </a:r>
            <a:r>
              <a:rPr lang="en-US" sz="1600" dirty="0" err="1">
                <a:latin typeface="Calibri" panose="020F0502020204030204" pitchFamily="34" charset="0"/>
                <a:ea typeface="Calibri" panose="020F0502020204030204" pitchFamily="34" charset="0"/>
                <a:cs typeface="Calibri" panose="020F0502020204030204" pitchFamily="34" charset="0"/>
              </a:rPr>
              <a:t>Jupyter</a:t>
            </a:r>
            <a:r>
              <a:rPr lang="en-US" sz="1600" dirty="0">
                <a:latin typeface="Calibri" panose="020F0502020204030204" pitchFamily="34" charset="0"/>
                <a:ea typeface="Calibri" panose="020F0502020204030204" pitchFamily="34" charset="0"/>
                <a:cs typeface="Calibri" panose="020F0502020204030204" pitchFamily="34" charset="0"/>
              </a:rPr>
              <a:t> Notebook, or VS Code.</a:t>
            </a:r>
          </a:p>
          <a:p>
            <a:pPr marL="285750" indent="-285750">
              <a:buFont typeface="Wingdings" panose="05000000000000000000" pitchFamily="2" charset="2"/>
              <a:buChar char="§"/>
            </a:pPr>
            <a:r>
              <a:rPr lang="en-US" sz="1600" b="1" dirty="0">
                <a:latin typeface="Calibri" panose="020F0502020204030204" pitchFamily="34" charset="0"/>
                <a:ea typeface="Calibri" panose="020F0502020204030204" pitchFamily="34" charset="0"/>
                <a:cs typeface="Calibri" panose="020F0502020204030204" pitchFamily="34" charset="0"/>
              </a:rPr>
              <a:t>System Requirements</a:t>
            </a:r>
            <a:r>
              <a:rPr lang="en-US" sz="1600" dirty="0">
                <a:latin typeface="Calibri" panose="020F0502020204030204" pitchFamily="34" charset="0"/>
                <a:ea typeface="Calibri" panose="020F0502020204030204" pitchFamily="34" charset="0"/>
                <a:cs typeface="Calibri" panose="020F0502020204030204" pitchFamily="34" charset="0"/>
              </a:rPr>
              <a:t>: Python itself is lightweight, but resource requirements depend on the complexity of your scripts, data processing tasks, and machine learning models.</a:t>
            </a:r>
          </a:p>
          <a:p>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IN" sz="1600" b="1" dirty="0">
                <a:latin typeface="Calibri" panose="020F0502020204030204" pitchFamily="34" charset="0"/>
                <a:ea typeface="Calibri" panose="020F0502020204030204" pitchFamily="34" charset="0"/>
                <a:cs typeface="Calibri" panose="020F0502020204030204" pitchFamily="34" charset="0"/>
              </a:rPr>
              <a:t>Power BI / Tableau</a:t>
            </a:r>
            <a:r>
              <a:rPr lang="en-IN" sz="1600" dirty="0">
                <a:latin typeface="Calibri" panose="020F0502020204030204" pitchFamily="34" charset="0"/>
                <a:ea typeface="Calibri" panose="020F0502020204030204" pitchFamily="34" charset="0"/>
                <a:cs typeface="Calibri" panose="020F0502020204030204" pitchFamily="34" charset="0"/>
              </a:rPr>
              <a:t>:</a:t>
            </a:r>
          </a:p>
          <a:p>
            <a:pPr marL="285750" indent="-285750">
              <a:buFont typeface="Wingdings" panose="05000000000000000000" pitchFamily="2" charset="2"/>
              <a:buChar char="§"/>
            </a:pPr>
            <a:r>
              <a:rPr lang="en-US" sz="1600" b="1" dirty="0">
                <a:latin typeface="Calibri" panose="020F0502020204030204" pitchFamily="34" charset="0"/>
                <a:ea typeface="Calibri" panose="020F0502020204030204" pitchFamily="34" charset="0"/>
                <a:cs typeface="Calibri" panose="020F0502020204030204" pitchFamily="34" charset="0"/>
              </a:rPr>
              <a:t>Operating System</a:t>
            </a:r>
            <a:r>
              <a:rPr lang="en-US" sz="1600" dirty="0">
                <a:latin typeface="Calibri" panose="020F0502020204030204" pitchFamily="34" charset="0"/>
                <a:ea typeface="Calibri" panose="020F0502020204030204" pitchFamily="34" charset="0"/>
                <a:cs typeface="Calibri" panose="020F0502020204030204" pitchFamily="34" charset="0"/>
              </a:rPr>
              <a:t>: Power BI Desktop and Tableau Desktop are available for Windows and macOS. Power BI also has a web-based service.</a:t>
            </a:r>
          </a:p>
          <a:p>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Integration and Collaboration</a:t>
            </a:r>
            <a:r>
              <a:rPr lang="en-US" sz="1600" dirty="0">
                <a:latin typeface="Calibri" panose="020F0502020204030204" pitchFamily="34" charset="0"/>
                <a:ea typeface="Calibri" panose="020F0502020204030204" pitchFamily="34" charset="0"/>
                <a:cs typeface="Calibri" panose="020F0502020204030204" pitchFamily="34" charset="0"/>
              </a:rPr>
              <a:t>:</a:t>
            </a:r>
          </a:p>
          <a:p>
            <a:pPr marL="285750" indent="-285750">
              <a:buFont typeface="Wingdings" panose="05000000000000000000" pitchFamily="2" charset="2"/>
              <a:buChar char="§"/>
            </a:pPr>
            <a:r>
              <a:rPr lang="en-US" sz="1600" dirty="0">
                <a:latin typeface="Calibri" panose="020F0502020204030204" pitchFamily="34" charset="0"/>
                <a:ea typeface="Calibri" panose="020F0502020204030204" pitchFamily="34" charset="0"/>
                <a:cs typeface="Calibri" panose="020F0502020204030204" pitchFamily="34" charset="0"/>
              </a:rPr>
              <a:t>Ensure compatibility and integration between SQL databases, Python scripts for data manipulation and analysis, and visualization tools like Power BI or Tableau.</a:t>
            </a:r>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
            </a:pP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35966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5"/>
          <p:cNvSpPr txBox="1">
            <a:spLocks noGrp="1"/>
          </p:cNvSpPr>
          <p:nvPr>
            <p:ph type="title"/>
          </p:nvPr>
        </p:nvSpPr>
        <p:spPr>
          <a:xfrm>
            <a:off x="248194" y="147682"/>
            <a:ext cx="9247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Exploratory Data Analysis [EDA]</a:t>
            </a:r>
            <a:endParaRPr sz="3200">
              <a:latin typeface="Times New Roman"/>
              <a:ea typeface="Times New Roman"/>
              <a:cs typeface="Times New Roman"/>
              <a:sym typeface="Times New Roman"/>
            </a:endParaRPr>
          </a:p>
        </p:txBody>
      </p:sp>
      <p:sp>
        <p:nvSpPr>
          <p:cNvPr id="113" name="Google Shape;113;p25"/>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
        <p:nvSpPr>
          <p:cNvPr id="114" name="Google Shape;114;p25"/>
          <p:cNvSpPr txBox="1"/>
          <p:nvPr/>
        </p:nvSpPr>
        <p:spPr>
          <a:xfrm>
            <a:off x="609600" y="1181100"/>
            <a:ext cx="19431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15" name="Google Shape;115;p25"/>
          <p:cNvSpPr txBox="1"/>
          <p:nvPr/>
        </p:nvSpPr>
        <p:spPr>
          <a:xfrm>
            <a:off x="3238500" y="2076450"/>
            <a:ext cx="8991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16" name="Google Shape;116;p25"/>
          <p:cNvSpPr txBox="1"/>
          <p:nvPr/>
        </p:nvSpPr>
        <p:spPr>
          <a:xfrm>
            <a:off x="4686300" y="4057650"/>
            <a:ext cx="7543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17" name="Google Shape;117;p25"/>
          <p:cNvSpPr txBox="1"/>
          <p:nvPr/>
        </p:nvSpPr>
        <p:spPr>
          <a:xfrm>
            <a:off x="191575" y="4750800"/>
            <a:ext cx="11034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18" name="Google Shape;118;p25"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sp>
        <p:nvSpPr>
          <p:cNvPr id="119" name="Google Shape;119;p25"/>
          <p:cNvSpPr/>
          <p:nvPr/>
        </p:nvSpPr>
        <p:spPr>
          <a:xfrm>
            <a:off x="559838" y="1181100"/>
            <a:ext cx="5374433" cy="477183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20" name="Google Shape;120;p25"/>
          <p:cNvSpPr/>
          <p:nvPr/>
        </p:nvSpPr>
        <p:spPr>
          <a:xfrm>
            <a:off x="6187475" y="1181100"/>
            <a:ext cx="5374433" cy="477183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21" name="Google Shape;121;p25"/>
          <p:cNvSpPr txBox="1"/>
          <p:nvPr/>
        </p:nvSpPr>
        <p:spPr>
          <a:xfrm>
            <a:off x="559838" y="1181100"/>
            <a:ext cx="53744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sng" strike="noStrike" cap="none">
                <a:solidFill>
                  <a:srgbClr val="000000"/>
                </a:solidFill>
                <a:latin typeface="Arial"/>
                <a:ea typeface="Arial"/>
                <a:cs typeface="Arial"/>
                <a:sym typeface="Arial"/>
              </a:rPr>
              <a:t>Statistical Insights</a:t>
            </a:r>
            <a:endParaRPr sz="1400" b="1" i="0" u="sng" strike="noStrike" cap="none">
              <a:solidFill>
                <a:srgbClr val="000000"/>
              </a:solidFill>
              <a:latin typeface="Arial"/>
              <a:ea typeface="Arial"/>
              <a:cs typeface="Arial"/>
              <a:sym typeface="Arial"/>
            </a:endParaRPr>
          </a:p>
        </p:txBody>
      </p:sp>
      <p:sp>
        <p:nvSpPr>
          <p:cNvPr id="122" name="Google Shape;122;p25"/>
          <p:cNvSpPr txBox="1"/>
          <p:nvPr/>
        </p:nvSpPr>
        <p:spPr>
          <a:xfrm>
            <a:off x="6187475" y="1175021"/>
            <a:ext cx="53744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sng" strike="noStrike" cap="none">
                <a:solidFill>
                  <a:srgbClr val="000000"/>
                </a:solidFill>
                <a:latin typeface="Arial"/>
                <a:ea typeface="Arial"/>
                <a:cs typeface="Arial"/>
                <a:sym typeface="Arial"/>
              </a:rPr>
              <a:t>Business Insights</a:t>
            </a:r>
            <a:endParaRPr sz="1400" b="1" i="0" u="sng" strike="noStrike" cap="none">
              <a:solidFill>
                <a:srgbClr val="000000"/>
              </a:solidFill>
              <a:latin typeface="Arial"/>
              <a:ea typeface="Arial"/>
              <a:cs typeface="Arial"/>
              <a:sym typeface="Arial"/>
            </a:endParaRPr>
          </a:p>
        </p:txBody>
      </p:sp>
      <p:sp>
        <p:nvSpPr>
          <p:cNvPr id="4" name="TextBox 3">
            <a:extLst>
              <a:ext uri="{FF2B5EF4-FFF2-40B4-BE49-F238E27FC236}">
                <a16:creationId xmlns:a16="http://schemas.microsoft.com/office/drawing/2014/main" id="{AAC85174-9770-242C-E9C2-3D147BC5EE2B}"/>
              </a:ext>
            </a:extLst>
          </p:cNvPr>
          <p:cNvSpPr txBox="1"/>
          <p:nvPr/>
        </p:nvSpPr>
        <p:spPr>
          <a:xfrm>
            <a:off x="6391373" y="1593130"/>
            <a:ext cx="4958499" cy="4185761"/>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Data-Driven Decision Making</a:t>
            </a:r>
            <a:r>
              <a:rPr lang="en-US" dirty="0">
                <a:latin typeface="Calibri" panose="020F0502020204030204" pitchFamily="34" charset="0"/>
                <a:ea typeface="Calibri" panose="020F0502020204030204" pitchFamily="34" charset="0"/>
                <a:cs typeface="Calibri" panose="020F0502020204030204" pitchFamily="34" charset="0"/>
              </a:rPr>
              <a:t>: Utilize comprehensive data analytics to monitor and optimize every stage of the steel production process.</a:t>
            </a:r>
          </a:p>
          <a:p>
            <a:r>
              <a:rPr lang="en-US" b="1" dirty="0">
                <a:latin typeface="Calibri" panose="020F0502020204030204" pitchFamily="34" charset="0"/>
                <a:ea typeface="Calibri" panose="020F0502020204030204" pitchFamily="34" charset="0"/>
                <a:cs typeface="Calibri" panose="020F0502020204030204" pitchFamily="34" charset="0"/>
              </a:rPr>
              <a:t>Advanced Process Control</a:t>
            </a:r>
            <a:r>
              <a:rPr lang="en-US" dirty="0">
                <a:latin typeface="Calibri" panose="020F0502020204030204" pitchFamily="34" charset="0"/>
                <a:ea typeface="Calibri" panose="020F0502020204030204" pitchFamily="34" charset="0"/>
                <a:cs typeface="Calibri" panose="020F0502020204030204" pitchFamily="34" charset="0"/>
              </a:rPr>
              <a:t>: Implement advanced process control technologies to enhance the precision and efficiency of steel production.</a:t>
            </a:r>
          </a:p>
          <a:p>
            <a:r>
              <a:rPr lang="en-US" b="1" dirty="0">
                <a:latin typeface="Calibri" panose="020F0502020204030204" pitchFamily="34" charset="0"/>
                <a:ea typeface="Calibri" panose="020F0502020204030204" pitchFamily="34" charset="0"/>
                <a:cs typeface="Calibri" panose="020F0502020204030204" pitchFamily="34" charset="0"/>
              </a:rPr>
              <a:t>Optimal Raw Material Selection</a:t>
            </a:r>
            <a:r>
              <a:rPr lang="en-US" dirty="0">
                <a:latin typeface="Calibri" panose="020F0502020204030204" pitchFamily="34" charset="0"/>
                <a:ea typeface="Calibri" panose="020F0502020204030204" pitchFamily="34" charset="0"/>
                <a:cs typeface="Calibri" panose="020F0502020204030204" pitchFamily="34" charset="0"/>
              </a:rPr>
              <a:t>: Selecting the right blend of raw materials (scrap steel, DRI, pig iron, iron ore) based on their availability, cost, and quality parameters is crucial.</a:t>
            </a:r>
          </a:p>
          <a:p>
            <a:r>
              <a:rPr lang="en-US" b="1" dirty="0">
                <a:latin typeface="Calibri" panose="020F0502020204030204" pitchFamily="34" charset="0"/>
                <a:ea typeface="Calibri" panose="020F0502020204030204" pitchFamily="34" charset="0"/>
                <a:cs typeface="Calibri" panose="020F0502020204030204" pitchFamily="34" charset="0"/>
              </a:rPr>
              <a:t>Energy Efficiency Measures</a:t>
            </a:r>
            <a:r>
              <a:rPr lang="en-US" dirty="0">
                <a:latin typeface="Calibri" panose="020F0502020204030204" pitchFamily="34" charset="0"/>
                <a:ea typeface="Calibri" panose="020F0502020204030204" pitchFamily="34" charset="0"/>
                <a:cs typeface="Calibri" panose="020F0502020204030204" pitchFamily="34" charset="0"/>
              </a:rPr>
              <a:t>: Implement energy-efficient technologies and practices throughout the production process.</a:t>
            </a:r>
          </a:p>
          <a:p>
            <a:r>
              <a:rPr lang="en-US" b="1" dirty="0">
                <a:latin typeface="Calibri" panose="020F0502020204030204" pitchFamily="34" charset="0"/>
                <a:ea typeface="Calibri" panose="020F0502020204030204" pitchFamily="34" charset="0"/>
                <a:cs typeface="Calibri" panose="020F0502020204030204" pitchFamily="34" charset="0"/>
              </a:rPr>
              <a:t>Continuous Improvement and Innovation</a:t>
            </a:r>
            <a:r>
              <a:rPr lang="en-US" dirty="0">
                <a:latin typeface="Calibri" panose="020F0502020204030204" pitchFamily="34" charset="0"/>
                <a:ea typeface="Calibri" panose="020F0502020204030204" pitchFamily="34" charset="0"/>
                <a:cs typeface="Calibri" panose="020F0502020204030204" pitchFamily="34" charset="0"/>
              </a:rPr>
              <a:t>: Foster a culture of continuous improvement and innovation within the organization. </a:t>
            </a:r>
          </a:p>
          <a:p>
            <a:r>
              <a:rPr lang="en-US" b="1" dirty="0">
                <a:latin typeface="Calibri" panose="020F0502020204030204" pitchFamily="34" charset="0"/>
                <a:ea typeface="Calibri" panose="020F0502020204030204" pitchFamily="34" charset="0"/>
                <a:cs typeface="Calibri" panose="020F0502020204030204" pitchFamily="34" charset="0"/>
              </a:rPr>
              <a:t>Quality Assurance and Customer Satisfaction</a:t>
            </a:r>
            <a:r>
              <a:rPr lang="en-US" dirty="0">
                <a:latin typeface="Calibri" panose="020F0502020204030204" pitchFamily="34" charset="0"/>
                <a:ea typeface="Calibri" panose="020F0502020204030204" pitchFamily="34" charset="0"/>
                <a:cs typeface="Calibri" panose="020F0502020204030204" pitchFamily="34" charset="0"/>
              </a:rPr>
              <a:t>: Prioritize quality assurance measures to ensure that the produced steel meets stringent industry standards and customer requirements.</a:t>
            </a:r>
          </a:p>
          <a:p>
            <a:r>
              <a:rPr lang="en-US" b="1" dirty="0">
                <a:latin typeface="Calibri" panose="020F0502020204030204" pitchFamily="34" charset="0"/>
                <a:ea typeface="Calibri" panose="020F0502020204030204" pitchFamily="34" charset="0"/>
                <a:cs typeface="Calibri" panose="020F0502020204030204" pitchFamily="34" charset="0"/>
              </a:rPr>
              <a:t>Supply Chain Optimization</a:t>
            </a:r>
            <a:r>
              <a:rPr lang="en-US" dirty="0">
                <a:latin typeface="Calibri" panose="020F0502020204030204" pitchFamily="34" charset="0"/>
                <a:ea typeface="Calibri" panose="020F0502020204030204" pitchFamily="34" charset="0"/>
                <a:cs typeface="Calibri" panose="020F0502020204030204" pitchFamily="34" charset="0"/>
              </a:rPr>
              <a:t>: Streamline the supply chain to minimize lead times, reduce inventory costs, and improve overall operational efficiency.</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ECD8FABD-3E2E-0E22-9B53-954002E94CA1}"/>
              </a:ext>
            </a:extLst>
          </p:cNvPr>
          <p:cNvSpPr txBox="1"/>
          <p:nvPr/>
        </p:nvSpPr>
        <p:spPr>
          <a:xfrm>
            <a:off x="782425" y="1421404"/>
            <a:ext cx="4938374" cy="4442068"/>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Descriptive statistics:</a:t>
            </a:r>
            <a:r>
              <a:rPr lang="en-US" dirty="0">
                <a:latin typeface="Calibri" panose="020F0502020204030204" pitchFamily="34" charset="0"/>
                <a:ea typeface="Calibri" panose="020F0502020204030204" pitchFamily="34" charset="0"/>
                <a:cs typeface="Calibri" panose="020F0502020204030204" pitchFamily="34" charset="0"/>
              </a:rPr>
              <a:t> To summarize the main characteristics of raw material compositions and process variables. Compute measures such as mean, median, mode, standard deviation, range, and quartiles.</a:t>
            </a:r>
          </a:p>
          <a:p>
            <a:r>
              <a:rPr lang="en-IN" b="1" dirty="0">
                <a:latin typeface="Calibri" panose="020F0502020204030204" pitchFamily="34" charset="0"/>
                <a:ea typeface="Calibri" panose="020F0502020204030204" pitchFamily="34" charset="0"/>
                <a:cs typeface="Calibri" panose="020F0502020204030204" pitchFamily="34" charset="0"/>
              </a:rPr>
              <a:t>Correlation Analysis</a:t>
            </a:r>
            <a:r>
              <a:rPr lang="en-IN" dirty="0">
                <a:latin typeface="Calibri" panose="020F0502020204030204" pitchFamily="34" charset="0"/>
                <a:ea typeface="Calibri" panose="020F0502020204030204" pitchFamily="34" charset="0"/>
                <a:cs typeface="Calibri" panose="020F0502020204030204" pitchFamily="34" charset="0"/>
              </a:rPr>
              <a:t>: Perform correlation analysis to identify relationships between input variables (e.g., raw material compositions, furnace parameters) and output variables (e.g., steel quality metrics like tensile strength, hardness). Calculate correlation coefficients (e.g., Pearson correlation coefficient) and visualize correlations using scatter plots or correlation matrices.</a:t>
            </a:r>
            <a:endParaRPr lang="en-US" dirty="0">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Distribution Analysis</a:t>
            </a:r>
            <a:r>
              <a:rPr lang="en-US" dirty="0">
                <a:latin typeface="Calibri" panose="020F0502020204030204" pitchFamily="34" charset="0"/>
                <a:ea typeface="Calibri" panose="020F0502020204030204" pitchFamily="34" charset="0"/>
                <a:cs typeface="Calibri" panose="020F0502020204030204" pitchFamily="34" charset="0"/>
              </a:rPr>
              <a:t>: Assess the distribution of key variables using histograms, box plots, or probability plots. Understanding the distribution shapes (e.g., normal, skewed) helps in determining appropriate statistical tests and modeling approaches.</a:t>
            </a:r>
          </a:p>
          <a:p>
            <a:r>
              <a:rPr lang="en-US" b="1" dirty="0">
                <a:latin typeface="Calibri" panose="020F0502020204030204" pitchFamily="34" charset="0"/>
                <a:ea typeface="Calibri" panose="020F0502020204030204" pitchFamily="34" charset="0"/>
                <a:cs typeface="Calibri" panose="020F0502020204030204" pitchFamily="34" charset="0"/>
              </a:rPr>
              <a:t>Outlier Detection</a:t>
            </a:r>
            <a:r>
              <a:rPr lang="en-US" dirty="0">
                <a:latin typeface="Calibri" panose="020F0502020204030204" pitchFamily="34" charset="0"/>
                <a:ea typeface="Calibri" panose="020F0502020204030204" pitchFamily="34" charset="0"/>
                <a:cs typeface="Calibri" panose="020F0502020204030204" pitchFamily="34" charset="0"/>
              </a:rPr>
              <a:t>: Identify outliers in the dataset that may indicate data recording errors or unusual process conditions. Use statistical methods such as Z-score analysis, box plots (for visual detection), or robust statistical techniques like Tukey's method for outlier detection. </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0"/>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Preprocessing</a:t>
            </a:r>
            <a:endParaRPr/>
          </a:p>
        </p:txBody>
      </p:sp>
      <p:sp>
        <p:nvSpPr>
          <p:cNvPr id="129" name="Google Shape;129;p30"/>
          <p:cNvSpPr txBox="1"/>
          <p:nvPr/>
        </p:nvSpPr>
        <p:spPr>
          <a:xfrm>
            <a:off x="876300" y="1428750"/>
            <a:ext cx="10972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30" name="Google Shape;130;p30"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sp>
        <p:nvSpPr>
          <p:cNvPr id="3" name="Rectangle 1">
            <a:extLst>
              <a:ext uri="{FF2B5EF4-FFF2-40B4-BE49-F238E27FC236}">
                <a16:creationId xmlns:a16="http://schemas.microsoft.com/office/drawing/2014/main" id="{156AE3C9-B1CF-3B27-5791-422C12E08A51}"/>
              </a:ext>
            </a:extLst>
          </p:cNvPr>
          <p:cNvSpPr>
            <a:spLocks noChangeArrowheads="1"/>
          </p:cNvSpPr>
          <p:nvPr/>
        </p:nvSpPr>
        <p:spPr bwMode="auto">
          <a:xfrm>
            <a:off x="720740" y="982520"/>
            <a:ext cx="1051560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Data Acquisition and Integration:</a:t>
            </a:r>
          </a:p>
          <a:p>
            <a:pPr marR="0" lvl="0" algn="l"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Sensor Data</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Collect real-time data from sensors monitoring raw material compositions and process parameters.</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ERP Integration</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Integrate data from Enterprise Resource Planning (ERP) systems for seamless data flow across production stages.</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Data Preprocessing</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R="0" lvl="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eaLnBrk="0" fontAlgn="base" hangingPunct="0">
              <a:spcBef>
                <a:spcPct val="0"/>
              </a:spcBef>
              <a:spcAft>
                <a:spcPct val="0"/>
              </a:spcAft>
              <a:buClrTx/>
              <a:buFont typeface="Wingdings" panose="05000000000000000000" pitchFamily="2" charset="2"/>
              <a:buChar char="Ø"/>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Cleaning</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Handle missing values and outliers in raw material data to ensure data quality.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Normalization</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Normalize and scale data for uniformity in statistical analysis and modeling.</a:t>
            </a:r>
          </a:p>
          <a:p>
            <a:pPr marR="0" lvl="0" algn="l" defTabSz="914400" rtl="0" eaLnBrk="0" fontAlgn="base" latinLnBrk="0" hangingPunct="0">
              <a:lnSpc>
                <a:spcPct val="100000"/>
              </a:lnSpc>
              <a:spcBef>
                <a:spcPct val="0"/>
              </a:spcBef>
              <a:spcAft>
                <a:spcPct val="0"/>
              </a:spcAft>
              <a:buClrTx/>
              <a:buSzTx/>
              <a:tabLst/>
            </a:pPr>
            <a:endParaRPr lang="en-US" alt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US" sz="2000" b="1" dirty="0">
                <a:latin typeface="Calibri" panose="020F0502020204030204" pitchFamily="34" charset="0"/>
                <a:ea typeface="Calibri" panose="020F0502020204030204" pitchFamily="34" charset="0"/>
                <a:cs typeface="Calibri" panose="020F0502020204030204" pitchFamily="34" charset="0"/>
              </a:rPr>
              <a:t>Data Analysis and Modeling</a:t>
            </a:r>
            <a:r>
              <a:rPr lang="en-US" sz="2000" dirty="0">
                <a:latin typeface="Calibri" panose="020F0502020204030204" pitchFamily="34" charset="0"/>
                <a:ea typeface="Calibri" panose="020F0502020204030204" pitchFamily="34" charset="0"/>
                <a:cs typeface="Calibri" panose="020F0502020204030204" pitchFamily="34" charset="0"/>
              </a:rPr>
              <a:t>:</a:t>
            </a:r>
          </a:p>
          <a:p>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Statistical Analysis</a:t>
            </a:r>
            <a:r>
              <a:rPr lang="en-US" sz="1600" dirty="0">
                <a:latin typeface="Calibri" panose="020F0502020204030204" pitchFamily="34" charset="0"/>
                <a:ea typeface="Calibri" panose="020F0502020204030204" pitchFamily="34" charset="0"/>
                <a:cs typeface="Calibri" panose="020F0502020204030204" pitchFamily="34" charset="0"/>
              </a:rPr>
              <a:t>: Utilize tools like Python with libraries such as Pandas and NumPy for statistical insights.</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66763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0"/>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Import</a:t>
            </a:r>
            <a:endParaRPr dirty="0"/>
          </a:p>
        </p:txBody>
      </p:sp>
      <p:sp>
        <p:nvSpPr>
          <p:cNvPr id="129" name="Google Shape;129;p30"/>
          <p:cNvSpPr txBox="1"/>
          <p:nvPr/>
        </p:nvSpPr>
        <p:spPr>
          <a:xfrm>
            <a:off x="876300" y="1428750"/>
            <a:ext cx="10972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30" name="Google Shape;130;p30"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sp>
        <p:nvSpPr>
          <p:cNvPr id="2" name="TextBox 1">
            <a:extLst>
              <a:ext uri="{FF2B5EF4-FFF2-40B4-BE49-F238E27FC236}">
                <a16:creationId xmlns:a16="http://schemas.microsoft.com/office/drawing/2014/main" id="{F96CF7A3-53FF-3D90-18CF-E858C8885817}"/>
              </a:ext>
            </a:extLst>
          </p:cNvPr>
          <p:cNvSpPr txBox="1"/>
          <p:nvPr/>
        </p:nvSpPr>
        <p:spPr>
          <a:xfrm>
            <a:off x="742846" y="1048837"/>
            <a:ext cx="10515600" cy="5539978"/>
          </a:xfrm>
          <a:prstGeom prst="rect">
            <a:avLst/>
          </a:prstGeom>
          <a:noFill/>
        </p:spPr>
        <p:txBody>
          <a:bodyPr wrap="square" rtlCol="0">
            <a:spAutoFit/>
          </a:bodyPr>
          <a:lstStyle/>
          <a:p>
            <a:pPr marL="285750" indent="-285750">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Using SQL Server Management Studio (SSMS)</a:t>
            </a:r>
            <a:r>
              <a:rPr lang="en-US" sz="1600" dirty="0">
                <a:latin typeface="Calibri" panose="020F0502020204030204" pitchFamily="34" charset="0"/>
                <a:ea typeface="Calibri" panose="020F0502020204030204" pitchFamily="34" charset="0"/>
                <a:cs typeface="Calibri" panose="020F0502020204030204" pitchFamily="34" charset="0"/>
              </a:rPr>
              <a:t>:</a:t>
            </a:r>
          </a:p>
          <a:p>
            <a:pPr>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Open SSMS and connect to your SQL Server instance.</a:t>
            </a:r>
          </a:p>
          <a:p>
            <a:pPr>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Right-click on the database where you want to import data and select </a:t>
            </a:r>
            <a:r>
              <a:rPr lang="en-US" sz="1600" b="1" dirty="0">
                <a:latin typeface="Calibri" panose="020F0502020204030204" pitchFamily="34" charset="0"/>
                <a:ea typeface="Calibri" panose="020F0502020204030204" pitchFamily="34" charset="0"/>
                <a:cs typeface="Calibri" panose="020F0502020204030204" pitchFamily="34" charset="0"/>
              </a:rPr>
              <a:t>Tasks &gt; Import Data</a:t>
            </a:r>
            <a:r>
              <a:rPr lang="en-US" sz="1600" dirty="0">
                <a:latin typeface="Calibri" panose="020F0502020204030204" pitchFamily="34" charset="0"/>
                <a:ea typeface="Calibri" panose="020F0502020204030204" pitchFamily="34" charset="0"/>
                <a:cs typeface="Calibri" panose="020F0502020204030204" pitchFamily="34" charset="0"/>
              </a:rPr>
              <a:t>.</a:t>
            </a:r>
          </a:p>
          <a:p>
            <a:pPr>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Follow the Import Wizard steps to specify the data source (e.g., CSV file, Excel spreadsheet, another database), configure settings, map columns, and initiate the import process.</a:t>
            </a:r>
          </a:p>
          <a:p>
            <a:pPr>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After importing the data we have to check the Outliers, Missing Values, Handling Errors, Normalization.</a:t>
            </a:r>
          </a:p>
          <a:p>
            <a:pPr marL="285750" indent="-285750">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Exporting Data from SQL to Python: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Using Python Libraries (</a:t>
            </a:r>
            <a:r>
              <a:rPr kumimoji="0" lang="en-US" altLang="en-US"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pyodbc</a:t>
            </a: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pandas)</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Install the </a:t>
            </a:r>
            <a:r>
              <a:rPr kumimoji="0" lang="en-US" altLang="en-US"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pyodbc</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library to connect to SQL databases from Python.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Use pandas to fetch SQL query results into a </a:t>
            </a:r>
            <a:r>
              <a:rPr kumimoji="0" lang="en-US" altLang="en-US"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DataFrame</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further analysis.</a:t>
            </a:r>
          </a:p>
          <a:p>
            <a:pPr marL="285750" indent="-285750">
              <a:buFont typeface="Wingdings" panose="05000000000000000000" pitchFamily="2" charset="2"/>
              <a:buChar char="ü"/>
            </a:pPr>
            <a:r>
              <a:rPr lang="en-IN" b="1" dirty="0">
                <a:latin typeface="Calibri" panose="020F0502020204030204" pitchFamily="34" charset="0"/>
                <a:ea typeface="Calibri" panose="020F0502020204030204" pitchFamily="34" charset="0"/>
                <a:cs typeface="Calibri" panose="020F0502020204030204" pitchFamily="34" charset="0"/>
              </a:rPr>
              <a:t>Using </a:t>
            </a:r>
            <a:r>
              <a:rPr lang="en-IN" b="1" dirty="0" err="1">
                <a:latin typeface="Calibri" panose="020F0502020204030204" pitchFamily="34" charset="0"/>
                <a:ea typeface="Calibri" panose="020F0502020204030204" pitchFamily="34" charset="0"/>
                <a:cs typeface="Calibri" panose="020F0502020204030204" pitchFamily="34" charset="0"/>
              </a:rPr>
              <a:t>SQLAlchemy</a:t>
            </a:r>
            <a:r>
              <a:rPr lang="en-IN" dirty="0">
                <a:latin typeface="Calibri" panose="020F0502020204030204" pitchFamily="34" charset="0"/>
                <a:ea typeface="Calibri" panose="020F0502020204030204" pitchFamily="34" charset="0"/>
                <a:cs typeface="Calibri" panose="020F0502020204030204" pitchFamily="34" charset="0"/>
              </a:rPr>
              <a:t>:</a:t>
            </a:r>
          </a:p>
          <a:p>
            <a:pPr>
              <a:buFont typeface="Arial" panose="020B0604020202020204" pitchFamily="34" charset="0"/>
              <a:buChar char="•"/>
            </a:pPr>
            <a:r>
              <a:rPr lang="en-IN" dirty="0" err="1">
                <a:latin typeface="Calibri" panose="020F0502020204030204" pitchFamily="34" charset="0"/>
                <a:ea typeface="Calibri" panose="020F0502020204030204" pitchFamily="34" charset="0"/>
                <a:cs typeface="Calibri" panose="020F0502020204030204" pitchFamily="34" charset="0"/>
              </a:rPr>
              <a:t>SQLAlchemy</a:t>
            </a:r>
            <a:r>
              <a:rPr lang="en-IN" dirty="0">
                <a:latin typeface="Calibri" panose="020F0502020204030204" pitchFamily="34" charset="0"/>
                <a:ea typeface="Calibri" panose="020F0502020204030204" pitchFamily="34" charset="0"/>
                <a:cs typeface="Calibri" panose="020F0502020204030204" pitchFamily="34" charset="0"/>
              </a:rPr>
              <a:t> is a Python SQL toolkit and Object-Relational Mapping (ORM) library that provides a unified interface for various SQL databases</a:t>
            </a:r>
            <a:r>
              <a:rPr lang="en-IN" dirty="0"/>
              <a:t>.</a:t>
            </a:r>
          </a:p>
          <a:p>
            <a:pPr marL="285750" indent="-285750">
              <a:buFont typeface="Wingdings" panose="05000000000000000000" pitchFamily="2" charset="2"/>
              <a:buChar char="ü"/>
            </a:pPr>
            <a:r>
              <a:rPr lang="en-IN" b="1" dirty="0">
                <a:latin typeface="Calibri" panose="020F0502020204030204" pitchFamily="34" charset="0"/>
                <a:ea typeface="Calibri" panose="020F0502020204030204" pitchFamily="34" charset="0"/>
                <a:cs typeface="Calibri" panose="020F0502020204030204" pitchFamily="34" charset="0"/>
              </a:rPr>
              <a:t>Data Analysis and Manipulation in Python</a:t>
            </a:r>
            <a:r>
              <a:rPr lang="en-IN" dirty="0">
                <a:latin typeface="Calibri" panose="020F0502020204030204" pitchFamily="34" charset="0"/>
                <a:ea typeface="Calibri" panose="020F0502020204030204" pitchFamily="34" charset="0"/>
                <a:cs typeface="Calibri" panose="020F0502020204030204" pitchFamily="34" charset="0"/>
              </a:rPr>
              <a:t>:</a:t>
            </a:r>
          </a:p>
          <a:p>
            <a:pPr>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Once data is imported into Python (e.g., as a pandas </a:t>
            </a:r>
            <a:r>
              <a:rPr lang="en-IN" dirty="0" err="1">
                <a:latin typeface="Calibri" panose="020F0502020204030204" pitchFamily="34" charset="0"/>
                <a:ea typeface="Calibri" panose="020F0502020204030204" pitchFamily="34" charset="0"/>
                <a:cs typeface="Calibri" panose="020F0502020204030204" pitchFamily="34" charset="0"/>
              </a:rPr>
              <a:t>DataFrame</a:t>
            </a:r>
            <a:r>
              <a:rPr lang="en-IN" dirty="0">
                <a:latin typeface="Calibri" panose="020F0502020204030204" pitchFamily="34" charset="0"/>
                <a:ea typeface="Calibri" panose="020F0502020204030204" pitchFamily="34" charset="0"/>
                <a:cs typeface="Calibri" panose="020F0502020204030204" pitchFamily="34" charset="0"/>
              </a:rPr>
              <a:t>), you can perform various data analysis, manipulation, visualization, and </a:t>
            </a:r>
            <a:r>
              <a:rPr lang="en-IN" dirty="0" err="1">
                <a:latin typeface="Calibri" panose="020F0502020204030204" pitchFamily="34" charset="0"/>
                <a:ea typeface="Calibri" panose="020F0502020204030204" pitchFamily="34" charset="0"/>
                <a:cs typeface="Calibri" panose="020F0502020204030204" pitchFamily="34" charset="0"/>
              </a:rPr>
              <a:t>Modeling</a:t>
            </a:r>
            <a:r>
              <a:rPr lang="en-IN" dirty="0">
                <a:latin typeface="Calibri" panose="020F0502020204030204" pitchFamily="34" charset="0"/>
                <a:ea typeface="Calibri" panose="020F0502020204030204" pitchFamily="34" charset="0"/>
                <a:cs typeface="Calibri" panose="020F0502020204030204" pitchFamily="34" charset="0"/>
              </a:rPr>
              <a:t> tasks using libraries like NumPy, Matplotlib/Seaborn, Scikit-Learn, etc.</a:t>
            </a:r>
          </a:p>
          <a:p>
            <a:pPr marL="285750" indent="-285750">
              <a:buFont typeface="Wingdings" panose="05000000000000000000" pitchFamily="2" charset="2"/>
              <a:buChar char="Ø"/>
            </a:pPr>
            <a:r>
              <a:rPr lang="en-IN" sz="1600" b="1" dirty="0">
                <a:latin typeface="Calibri" panose="020F0502020204030204" pitchFamily="34" charset="0"/>
                <a:ea typeface="Calibri" panose="020F0502020204030204" pitchFamily="34" charset="0"/>
                <a:cs typeface="Calibri" panose="020F0502020204030204" pitchFamily="34" charset="0"/>
              </a:rPr>
              <a:t>Considerations:</a:t>
            </a:r>
          </a:p>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Data Types and Formats</a:t>
            </a:r>
            <a:r>
              <a:rPr lang="en-IN" dirty="0">
                <a:latin typeface="Calibri" panose="020F0502020204030204" pitchFamily="34" charset="0"/>
                <a:ea typeface="Calibri" panose="020F0502020204030204" pitchFamily="34" charset="0"/>
                <a:cs typeface="Calibri" panose="020F0502020204030204" pitchFamily="34" charset="0"/>
              </a:rPr>
              <a:t>: Ensure compatibility between SQL data types and Python data structures (e.g., </a:t>
            </a:r>
            <a:r>
              <a:rPr lang="en-IN" dirty="0" err="1">
                <a:latin typeface="Calibri" panose="020F0502020204030204" pitchFamily="34" charset="0"/>
                <a:ea typeface="Calibri" panose="020F0502020204030204" pitchFamily="34" charset="0"/>
                <a:cs typeface="Calibri" panose="020F0502020204030204" pitchFamily="34" charset="0"/>
              </a:rPr>
              <a:t>DataFrame</a:t>
            </a:r>
            <a:r>
              <a:rPr lang="en-IN" dirty="0">
                <a:latin typeface="Calibri" panose="020F0502020204030204" pitchFamily="34" charset="0"/>
                <a:ea typeface="Calibri" panose="020F0502020204030204" pitchFamily="34" charset="0"/>
                <a:cs typeface="Calibri" panose="020F0502020204030204" pitchFamily="34" charset="0"/>
              </a:rPr>
              <a:t>).</a:t>
            </a:r>
          </a:p>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Performance</a:t>
            </a:r>
            <a:r>
              <a:rPr lang="en-IN" dirty="0">
                <a:latin typeface="Calibri" panose="020F0502020204030204" pitchFamily="34" charset="0"/>
                <a:ea typeface="Calibri" panose="020F0502020204030204" pitchFamily="34" charset="0"/>
                <a:cs typeface="Calibri" panose="020F0502020204030204" pitchFamily="34" charset="0"/>
              </a:rPr>
              <a:t>: Optimize data transfer processes, especially for large datasets, using batch processing or incremental loading strategies.</a:t>
            </a:r>
          </a:p>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Security</a:t>
            </a:r>
            <a:r>
              <a:rPr lang="en-IN" dirty="0">
                <a:latin typeface="Calibri" panose="020F0502020204030204" pitchFamily="34" charset="0"/>
                <a:ea typeface="Calibri" panose="020F0502020204030204" pitchFamily="34" charset="0"/>
                <a:cs typeface="Calibri" panose="020F0502020204030204" pitchFamily="34" charset="0"/>
              </a:rPr>
              <a:t>: Use secure connection methods and follow best practices for handling sensitive data.</a:t>
            </a:r>
          </a:p>
          <a:p>
            <a:pPr marL="285750" indent="-285750">
              <a:buFont typeface="Wingdings" panose="05000000000000000000" pitchFamily="2" charset="2"/>
              <a:buChar char="Ø"/>
            </a:pPr>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1600" b="1"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2350817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0"/>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Missing Values , Outliers &amp; Outlier handlings</a:t>
            </a:r>
            <a:endParaRPr dirty="0"/>
          </a:p>
        </p:txBody>
      </p:sp>
      <p:pic>
        <p:nvPicPr>
          <p:cNvPr id="130" name="Google Shape;130;p30"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sp>
        <p:nvSpPr>
          <p:cNvPr id="5" name="Rectangle 4">
            <a:extLst>
              <a:ext uri="{FF2B5EF4-FFF2-40B4-BE49-F238E27FC236}">
                <a16:creationId xmlns:a16="http://schemas.microsoft.com/office/drawing/2014/main" id="{E50E8EC4-FF66-14D9-66DC-BE8F216F5260}"/>
              </a:ext>
            </a:extLst>
          </p:cNvPr>
          <p:cNvSpPr>
            <a:spLocks noChangeArrowheads="1"/>
          </p:cNvSpPr>
          <p:nvPr/>
        </p:nvSpPr>
        <p:spPr bwMode="auto">
          <a:xfrm>
            <a:off x="608815" y="1841259"/>
            <a:ext cx="24237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Google Shape;129;p30"/>
          <p:cNvSpPr txBox="1"/>
          <p:nvPr/>
        </p:nvSpPr>
        <p:spPr>
          <a:xfrm>
            <a:off x="222316" y="1093510"/>
            <a:ext cx="11177832" cy="3662511"/>
          </a:xfrm>
          <a:prstGeom prst="rect">
            <a:avLst/>
          </a:prstGeom>
          <a:noFill/>
          <a:ln>
            <a:noFill/>
          </a:ln>
        </p:spPr>
        <p:txBody>
          <a:bodyPr spcFirstLastPara="1" wrap="square" lIns="91425" tIns="91425" rIns="91425" bIns="91425" anchor="t" anchorCtr="0">
            <a:spAutoFit/>
          </a:bodyPr>
          <a:lstStyle/>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Ø"/>
            </a:pPr>
            <a:r>
              <a:rPr lang="en-IN" sz="1800" b="1" dirty="0">
                <a:latin typeface="Calibri" panose="020F0502020204030204" pitchFamily="34" charset="0"/>
                <a:ea typeface="Calibri" panose="020F0502020204030204" pitchFamily="34" charset="0"/>
                <a:cs typeface="Calibri" panose="020F0502020204030204" pitchFamily="34" charset="0"/>
              </a:rPr>
              <a:t>Handling Missing Values in SQL:</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In SQL, you can identify missing values using NULL values.</a:t>
            </a:r>
          </a:p>
          <a:p>
            <a:pPr marL="285750" indent="-285750">
              <a:buSzPts val="1400"/>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Replace missing values with defaults or specific values using COALESCE or ISNULL functions. </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Update missing values based on conditions or calculated values.</a:t>
            </a:r>
            <a:endParaRPr lang="en-IN" sz="1800" b="1" dirty="0">
              <a:latin typeface="Calibri" panose="020F0502020204030204" pitchFamily="34" charset="0"/>
              <a:ea typeface="Calibri" panose="020F0502020204030204" pitchFamily="34" charset="0"/>
              <a:cs typeface="Calibri" panose="020F0502020204030204" pitchFamily="34" charset="0"/>
            </a:endParaRP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Ø"/>
            </a:pPr>
            <a:r>
              <a:rPr lang="en-IN" sz="1800" b="1" dirty="0">
                <a:latin typeface="Calibri" panose="020F0502020204030204" pitchFamily="34" charset="0"/>
                <a:ea typeface="Calibri" panose="020F0502020204030204" pitchFamily="34" charset="0"/>
                <a:cs typeface="Calibri" panose="020F0502020204030204" pitchFamily="34" charset="0"/>
              </a:rPr>
              <a:t>Handling Missing Values in Python (using pandas):</a:t>
            </a:r>
          </a:p>
          <a:p>
            <a:pPr marL="285750" indent="-285750">
              <a:buSzPts val="1400"/>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Use </a:t>
            </a:r>
            <a:r>
              <a:rPr kumimoji="0" lang="en-US" altLang="en-US" sz="18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isnull</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or </a:t>
            </a:r>
            <a:r>
              <a:rPr kumimoji="0" lang="en-US" altLang="en-US" sz="18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notnull</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methods in pandas to identify missing values.</a:t>
            </a:r>
          </a:p>
          <a:p>
            <a:pPr marL="285750" indent="-285750">
              <a:buSzPts val="1400"/>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Replace missing values using </a:t>
            </a:r>
            <a:r>
              <a:rPr kumimoji="0" lang="en-US" altLang="en-US" sz="18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fillna</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method with a default value or a calculated value. </a:t>
            </a:r>
            <a:endParaRPr lang="en-IN" sz="1800" b="1" dirty="0">
              <a:latin typeface="Calibri" panose="020F0502020204030204" pitchFamily="34" charset="0"/>
              <a:ea typeface="Calibri" panose="020F0502020204030204" pitchFamily="34" charset="0"/>
              <a:cs typeface="Calibri" panose="020F0502020204030204" pitchFamily="34" charset="0"/>
            </a:endParaRP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Ø"/>
            </a:pPr>
            <a:r>
              <a:rPr lang="en-IN" sz="1800" b="1" dirty="0">
                <a:latin typeface="Calibri" panose="020F0502020204030204" pitchFamily="34" charset="0"/>
                <a:ea typeface="Calibri" panose="020F0502020204030204" pitchFamily="34" charset="0"/>
                <a:cs typeface="Calibri" panose="020F0502020204030204" pitchFamily="34" charset="0"/>
              </a:rPr>
              <a:t>Handling Outliers in SQL:</a:t>
            </a: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Ø"/>
            </a:pPr>
            <a:r>
              <a:rPr lang="en-IN" sz="1800" b="1"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Calibri"/>
              </a:rPr>
              <a:t>Handling Outliers in Python (using Pandas):</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Use statistical methods or visualization techniques to detect outliers.</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800" b="1" dirty="0">
                <a:latin typeface="Calibri" panose="020F0502020204030204" pitchFamily="34" charset="0"/>
                <a:ea typeface="Calibri" panose="020F0502020204030204" pitchFamily="34" charset="0"/>
                <a:cs typeface="Calibri" panose="020F0502020204030204" pitchFamily="34" charset="0"/>
              </a:rPr>
              <a:t>Handling </a:t>
            </a:r>
            <a:r>
              <a:rPr lang="en-US" sz="1800" b="1" dirty="0" err="1">
                <a:latin typeface="Calibri" panose="020F0502020204030204" pitchFamily="34" charset="0"/>
                <a:ea typeface="Calibri" panose="020F0502020204030204" pitchFamily="34" charset="0"/>
                <a:cs typeface="Calibri" panose="020F0502020204030204" pitchFamily="34" charset="0"/>
              </a:rPr>
              <a:t>Outliers:</a:t>
            </a:r>
            <a:r>
              <a:rPr lang="en-US" sz="1800" dirty="0" err="1">
                <a:latin typeface="Calibri" panose="020F0502020204030204" pitchFamily="34" charset="0"/>
                <a:ea typeface="Calibri" panose="020F0502020204030204" pitchFamily="34" charset="0"/>
                <a:cs typeface="Calibri" panose="020F0502020204030204" pitchFamily="34" charset="0"/>
              </a:rPr>
              <a:t>Winsorize</a:t>
            </a:r>
            <a:r>
              <a:rPr lang="en-US" sz="1800" dirty="0">
                <a:latin typeface="Calibri" panose="020F0502020204030204" pitchFamily="34" charset="0"/>
                <a:ea typeface="Calibri" panose="020F0502020204030204" pitchFamily="34" charset="0"/>
                <a:cs typeface="Calibri" panose="020F0502020204030204" pitchFamily="34" charset="0"/>
              </a:rPr>
              <a:t> outliers by capping them at a specified percentile range.</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endParaRPr lang="en-IN" b="1"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753462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0"/>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cs typeface="Times New Roman"/>
                <a:sym typeface="Times New Roman"/>
              </a:rPr>
              <a:t>Auto-EDA Libraries</a:t>
            </a:r>
            <a:endParaRPr dirty="0"/>
          </a:p>
        </p:txBody>
      </p:sp>
      <p:sp>
        <p:nvSpPr>
          <p:cNvPr id="129" name="Google Shape;129;p30"/>
          <p:cNvSpPr txBox="1"/>
          <p:nvPr/>
        </p:nvSpPr>
        <p:spPr>
          <a:xfrm>
            <a:off x="876300" y="1428750"/>
            <a:ext cx="10039939" cy="535486"/>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a:ea typeface="Calibri"/>
              <a:cs typeface="Calibri"/>
              <a:sym typeface="Calibri"/>
            </a:endParaRPr>
          </a:p>
        </p:txBody>
      </p:sp>
      <p:pic>
        <p:nvPicPr>
          <p:cNvPr id="130" name="Google Shape;130;p30"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sp>
        <p:nvSpPr>
          <p:cNvPr id="2" name="Rectangle 1">
            <a:extLst>
              <a:ext uri="{FF2B5EF4-FFF2-40B4-BE49-F238E27FC236}">
                <a16:creationId xmlns:a16="http://schemas.microsoft.com/office/drawing/2014/main" id="{2D2EE13C-B4DB-6C44-491D-7C90CABBA056}"/>
              </a:ext>
            </a:extLst>
          </p:cNvPr>
          <p:cNvSpPr>
            <a:spLocks noChangeArrowheads="1"/>
          </p:cNvSpPr>
          <p:nvPr/>
        </p:nvSpPr>
        <p:spPr bwMode="auto">
          <a:xfrm>
            <a:off x="571500" y="1331820"/>
            <a:ext cx="10172700"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Definition</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Automated tools for rapid exploratory data analysis (EDA) without manual intervention.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Features</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Automated data summaries and visualizations.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Missing data handling and outlier detection.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Correlation and data quality checks.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Benefits</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Saves time and effort in initial data exploration.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Standardizes EDA processes across datasets.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Facilitates quick insights for decision-making.</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Examples</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pandas-profiling, </a:t>
            </a:r>
            <a:r>
              <a:rPr kumimoji="0" lang="en-US" altLang="en-US" sz="20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AutoViz</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20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SweetViz</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20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dtale</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Applications</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Data preparation, feature selection, model readiness.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Future Trends</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Integration with AI for enhanced insights</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118148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Power BI Visualization </a:t>
            </a:r>
            <a:endParaRPr dirty="0"/>
          </a:p>
        </p:txBody>
      </p:sp>
      <p:sp>
        <p:nvSpPr>
          <p:cNvPr id="137" name="Google Shape;137;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38" name="Google Shape;138;p32"/>
          <p:cNvSpPr txBox="1"/>
          <p:nvPr/>
        </p:nvSpPr>
        <p:spPr>
          <a:xfrm>
            <a:off x="287350" y="1245175"/>
            <a:ext cx="11034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39" name="Google Shape;139;p32"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pic>
        <p:nvPicPr>
          <p:cNvPr id="4" name="Picture 3">
            <a:extLst>
              <a:ext uri="{FF2B5EF4-FFF2-40B4-BE49-F238E27FC236}">
                <a16:creationId xmlns:a16="http://schemas.microsoft.com/office/drawing/2014/main" id="{1DC0F2B9-58AD-F01A-1AA8-E5EC55DC9E19}"/>
              </a:ext>
            </a:extLst>
          </p:cNvPr>
          <p:cNvPicPr>
            <a:picLocks noChangeAspect="1"/>
          </p:cNvPicPr>
          <p:nvPr/>
        </p:nvPicPr>
        <p:blipFill>
          <a:blip r:embed="rId4"/>
          <a:stretch>
            <a:fillRect/>
          </a:stretch>
        </p:blipFill>
        <p:spPr>
          <a:xfrm>
            <a:off x="-1" y="829560"/>
            <a:ext cx="3294561" cy="5590094"/>
          </a:xfrm>
          <a:prstGeom prst="rect">
            <a:avLst/>
          </a:prstGeom>
        </p:spPr>
      </p:pic>
      <p:pic>
        <p:nvPicPr>
          <p:cNvPr id="6" name="Picture 5">
            <a:extLst>
              <a:ext uri="{FF2B5EF4-FFF2-40B4-BE49-F238E27FC236}">
                <a16:creationId xmlns:a16="http://schemas.microsoft.com/office/drawing/2014/main" id="{B4954665-B218-3AEE-2BF5-583AB621D9F0}"/>
              </a:ext>
            </a:extLst>
          </p:cNvPr>
          <p:cNvPicPr>
            <a:picLocks noChangeAspect="1"/>
          </p:cNvPicPr>
          <p:nvPr/>
        </p:nvPicPr>
        <p:blipFill>
          <a:blip r:embed="rId5"/>
          <a:stretch>
            <a:fillRect/>
          </a:stretch>
        </p:blipFill>
        <p:spPr>
          <a:xfrm>
            <a:off x="3930978" y="904974"/>
            <a:ext cx="3754948" cy="5354424"/>
          </a:xfrm>
          <a:prstGeom prst="rect">
            <a:avLst/>
          </a:prstGeom>
        </p:spPr>
      </p:pic>
      <p:pic>
        <p:nvPicPr>
          <p:cNvPr id="8" name="Picture 7">
            <a:extLst>
              <a:ext uri="{FF2B5EF4-FFF2-40B4-BE49-F238E27FC236}">
                <a16:creationId xmlns:a16="http://schemas.microsoft.com/office/drawing/2014/main" id="{586A141A-DC85-6551-5324-293BFAB67490}"/>
              </a:ext>
            </a:extLst>
          </p:cNvPr>
          <p:cNvPicPr>
            <a:picLocks noChangeAspect="1"/>
          </p:cNvPicPr>
          <p:nvPr/>
        </p:nvPicPr>
        <p:blipFill>
          <a:blip r:embed="rId6"/>
          <a:stretch>
            <a:fillRect/>
          </a:stretch>
        </p:blipFill>
        <p:spPr>
          <a:xfrm>
            <a:off x="7853753" y="982746"/>
            <a:ext cx="3754948" cy="519888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0"/>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err="1">
                <a:latin typeface="Times New Roman"/>
                <a:ea typeface="Times New Roman"/>
                <a:cs typeface="Times New Roman"/>
                <a:sym typeface="Times New Roman"/>
              </a:rPr>
              <a:t>PowerBI</a:t>
            </a:r>
            <a:r>
              <a:rPr lang="en-US" sz="3200" b="1" dirty="0">
                <a:latin typeface="Times New Roman"/>
                <a:ea typeface="Times New Roman"/>
                <a:cs typeface="Times New Roman"/>
                <a:sym typeface="Times New Roman"/>
              </a:rPr>
              <a:t> Visualization</a:t>
            </a:r>
            <a:endParaRPr dirty="0"/>
          </a:p>
        </p:txBody>
      </p:sp>
      <p:sp>
        <p:nvSpPr>
          <p:cNvPr id="129" name="Google Shape;129;p30"/>
          <p:cNvSpPr txBox="1"/>
          <p:nvPr/>
        </p:nvSpPr>
        <p:spPr>
          <a:xfrm>
            <a:off x="876300" y="1428750"/>
            <a:ext cx="10972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30" name="Google Shape;130;p30"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pic>
        <p:nvPicPr>
          <p:cNvPr id="3" name="Picture 2">
            <a:extLst>
              <a:ext uri="{FF2B5EF4-FFF2-40B4-BE49-F238E27FC236}">
                <a16:creationId xmlns:a16="http://schemas.microsoft.com/office/drawing/2014/main" id="{841C1253-E5EB-C6E7-CE3F-5B965BBCA7B3}"/>
              </a:ext>
            </a:extLst>
          </p:cNvPr>
          <p:cNvPicPr>
            <a:picLocks noChangeAspect="1"/>
          </p:cNvPicPr>
          <p:nvPr/>
        </p:nvPicPr>
        <p:blipFill>
          <a:blip r:embed="rId4"/>
          <a:stretch>
            <a:fillRect/>
          </a:stretch>
        </p:blipFill>
        <p:spPr>
          <a:xfrm>
            <a:off x="7857887" y="839152"/>
            <a:ext cx="4170697" cy="4986613"/>
          </a:xfrm>
          <a:prstGeom prst="rect">
            <a:avLst/>
          </a:prstGeom>
        </p:spPr>
      </p:pic>
      <p:pic>
        <p:nvPicPr>
          <p:cNvPr id="5" name="Picture 4">
            <a:extLst>
              <a:ext uri="{FF2B5EF4-FFF2-40B4-BE49-F238E27FC236}">
                <a16:creationId xmlns:a16="http://schemas.microsoft.com/office/drawing/2014/main" id="{510AC656-3524-20BC-7104-80151A595DBD}"/>
              </a:ext>
            </a:extLst>
          </p:cNvPr>
          <p:cNvPicPr>
            <a:picLocks noChangeAspect="1"/>
          </p:cNvPicPr>
          <p:nvPr/>
        </p:nvPicPr>
        <p:blipFill>
          <a:blip r:embed="rId5"/>
          <a:stretch>
            <a:fillRect/>
          </a:stretch>
        </p:blipFill>
        <p:spPr>
          <a:xfrm>
            <a:off x="142454" y="839152"/>
            <a:ext cx="3677163" cy="5552222"/>
          </a:xfrm>
          <a:prstGeom prst="rect">
            <a:avLst/>
          </a:prstGeom>
        </p:spPr>
      </p:pic>
      <p:pic>
        <p:nvPicPr>
          <p:cNvPr id="7" name="Picture 6">
            <a:extLst>
              <a:ext uri="{FF2B5EF4-FFF2-40B4-BE49-F238E27FC236}">
                <a16:creationId xmlns:a16="http://schemas.microsoft.com/office/drawing/2014/main" id="{E9D3B391-5219-E63B-E1FF-A6D444BA0670}"/>
              </a:ext>
            </a:extLst>
          </p:cNvPr>
          <p:cNvPicPr>
            <a:picLocks noChangeAspect="1"/>
          </p:cNvPicPr>
          <p:nvPr/>
        </p:nvPicPr>
        <p:blipFill>
          <a:blip r:embed="rId6"/>
          <a:stretch>
            <a:fillRect/>
          </a:stretch>
        </p:blipFill>
        <p:spPr>
          <a:xfrm>
            <a:off x="3954615" y="820465"/>
            <a:ext cx="3620005" cy="5570909"/>
          </a:xfrm>
          <a:prstGeom prst="rect">
            <a:avLst/>
          </a:prstGeom>
        </p:spPr>
      </p:pic>
    </p:spTree>
    <p:extLst>
      <p:ext uri="{BB962C8B-B14F-4D97-AF65-F5344CB8AC3E}">
        <p14:creationId xmlns:p14="http://schemas.microsoft.com/office/powerpoint/2010/main" val="2023676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DD546-A5F5-022F-C61D-17321BC70AA7}"/>
              </a:ext>
            </a:extLst>
          </p:cNvPr>
          <p:cNvSpPr>
            <a:spLocks noGrp="1"/>
          </p:cNvSpPr>
          <p:nvPr>
            <p:ph type="title"/>
          </p:nvPr>
        </p:nvSpPr>
        <p:spPr>
          <a:xfrm>
            <a:off x="228600" y="150136"/>
            <a:ext cx="10515600" cy="590840"/>
          </a:xfrm>
        </p:spPr>
        <p:txBody>
          <a:bodyPr/>
          <a:lstStyle/>
          <a:p>
            <a:r>
              <a:rPr lang="en-US" sz="3600" b="1" dirty="0">
                <a:latin typeface="Times New Roman" panose="02020603050405020304" pitchFamily="18" charset="0"/>
                <a:cs typeface="Times New Roman" panose="02020603050405020304" pitchFamily="18" charset="0"/>
              </a:rPr>
              <a:t>Excel Visualization</a:t>
            </a:r>
            <a:endParaRPr lang="en-IN" sz="36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395C491-363A-CBD5-0AE6-78E05FAC5A83}"/>
              </a:ext>
            </a:extLst>
          </p:cNvPr>
          <p:cNvPicPr>
            <a:picLocks noChangeAspect="1"/>
          </p:cNvPicPr>
          <p:nvPr/>
        </p:nvPicPr>
        <p:blipFill>
          <a:blip r:embed="rId2"/>
          <a:stretch>
            <a:fillRect/>
          </a:stretch>
        </p:blipFill>
        <p:spPr>
          <a:xfrm>
            <a:off x="6496275" y="954495"/>
            <a:ext cx="5400351" cy="5099009"/>
          </a:xfrm>
          <a:prstGeom prst="rect">
            <a:avLst/>
          </a:prstGeom>
        </p:spPr>
      </p:pic>
      <p:pic>
        <p:nvPicPr>
          <p:cNvPr id="6" name="Picture 5">
            <a:extLst>
              <a:ext uri="{FF2B5EF4-FFF2-40B4-BE49-F238E27FC236}">
                <a16:creationId xmlns:a16="http://schemas.microsoft.com/office/drawing/2014/main" id="{DACE82E7-BDD6-54B8-FD02-F7A20DD0CCBF}"/>
              </a:ext>
            </a:extLst>
          </p:cNvPr>
          <p:cNvPicPr>
            <a:picLocks noChangeAspect="1"/>
          </p:cNvPicPr>
          <p:nvPr/>
        </p:nvPicPr>
        <p:blipFill>
          <a:blip r:embed="rId3"/>
          <a:stretch>
            <a:fillRect/>
          </a:stretch>
        </p:blipFill>
        <p:spPr>
          <a:xfrm>
            <a:off x="141402" y="954495"/>
            <a:ext cx="6155703" cy="5251330"/>
          </a:xfrm>
          <a:prstGeom prst="rect">
            <a:avLst/>
          </a:prstGeom>
        </p:spPr>
      </p:pic>
    </p:spTree>
    <p:extLst>
      <p:ext uri="{BB962C8B-B14F-4D97-AF65-F5344CB8AC3E}">
        <p14:creationId xmlns:p14="http://schemas.microsoft.com/office/powerpoint/2010/main" val="2992123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0"/>
        <p:cNvGrpSpPr/>
        <p:nvPr/>
      </p:nvGrpSpPr>
      <p:grpSpPr>
        <a:xfrm>
          <a:off x="0" y="0"/>
          <a:ext cx="0" cy="0"/>
          <a:chOff x="0" y="0"/>
          <a:chExt cx="0" cy="0"/>
        </a:xfrm>
      </p:grpSpPr>
      <p:sp>
        <p:nvSpPr>
          <p:cNvPr id="81" name="Google Shape;81;gf3a8d4be09_2_180"/>
          <p:cNvSpPr txBox="1">
            <a:spLocks noGrp="1"/>
          </p:cNvSpPr>
          <p:nvPr>
            <p:ph type="title"/>
          </p:nvPr>
        </p:nvSpPr>
        <p:spPr>
          <a:xfrm>
            <a:off x="163275" y="0"/>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Contents</a:t>
            </a:r>
            <a:endParaRPr sz="3200" b="1">
              <a:latin typeface="Times New Roman"/>
              <a:ea typeface="Times New Roman"/>
              <a:cs typeface="Times New Roman"/>
              <a:sym typeface="Times New Roman"/>
            </a:endParaRPr>
          </a:p>
        </p:txBody>
      </p:sp>
      <p:sp>
        <p:nvSpPr>
          <p:cNvPr id="82" name="Google Shape;82;gf3a8d4be09_2_180"/>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2</a:t>
            </a:fld>
            <a:endParaRPr/>
          </a:p>
        </p:txBody>
      </p:sp>
      <p:sp>
        <p:nvSpPr>
          <p:cNvPr id="83" name="Google Shape;83;gf3a8d4be09_2_180"/>
          <p:cNvSpPr txBox="1"/>
          <p:nvPr/>
        </p:nvSpPr>
        <p:spPr>
          <a:xfrm>
            <a:off x="420832" y="1026827"/>
            <a:ext cx="11034000" cy="5170616"/>
          </a:xfrm>
          <a:prstGeom prst="rect">
            <a:avLst/>
          </a:prstGeom>
          <a:noFill/>
          <a:ln>
            <a:noFill/>
          </a:ln>
        </p:spPr>
        <p:txBody>
          <a:bodyPr spcFirstLastPara="1" wrap="square" lIns="91425" tIns="91425" rIns="91425" bIns="91425" anchor="t" anchorCtr="0">
            <a:spAutoFit/>
          </a:bodyPr>
          <a:lstStyle/>
          <a:p>
            <a:pPr marL="482600" marR="0" lvl="0" indent="-457200" algn="l" rtl="0">
              <a:lnSpc>
                <a:spcPct val="90000"/>
              </a:lnSpc>
              <a:spcBef>
                <a:spcPts val="0"/>
              </a:spcBef>
              <a:spcAft>
                <a:spcPts val="0"/>
              </a:spcAft>
              <a:buClr>
                <a:schemeClr val="dk1"/>
              </a:buClr>
              <a:buSzPct val="100000"/>
              <a:buFont typeface="Wingdings" panose="05000000000000000000" pitchFamily="2" charset="2"/>
              <a:buChar char="Ø"/>
            </a:pPr>
            <a:r>
              <a:rPr lang="en-US" sz="2400" b="1" dirty="0">
                <a:solidFill>
                  <a:schemeClr val="dk1"/>
                </a:solidFill>
                <a:latin typeface="Times New Roman"/>
                <a:ea typeface="Times New Roman"/>
                <a:cs typeface="Times New Roman"/>
                <a:sym typeface="Times New Roman"/>
              </a:rPr>
              <a:t>Project Overview and Scope</a:t>
            </a:r>
          </a:p>
          <a:p>
            <a:pPr marL="482600" marR="0" lvl="0" indent="-457200" algn="l" rtl="0">
              <a:lnSpc>
                <a:spcPct val="90000"/>
              </a:lnSpc>
              <a:spcBef>
                <a:spcPts val="0"/>
              </a:spcBef>
              <a:spcAft>
                <a:spcPts val="0"/>
              </a:spcAft>
              <a:buClr>
                <a:schemeClr val="dk1"/>
              </a:buClr>
              <a:buSzPct val="100000"/>
              <a:buFont typeface="Wingdings" panose="05000000000000000000" pitchFamily="2" charset="2"/>
              <a:buChar char="Ø"/>
            </a:pPr>
            <a:r>
              <a:rPr lang="en-US" sz="2400" b="1" i="0" u="none" strike="noStrike" cap="none" dirty="0">
                <a:solidFill>
                  <a:schemeClr val="dk1"/>
                </a:solidFill>
                <a:latin typeface="Times New Roman"/>
                <a:ea typeface="Times New Roman"/>
                <a:cs typeface="Times New Roman"/>
                <a:sym typeface="Times New Roman"/>
              </a:rPr>
              <a:t>Business Problem</a:t>
            </a:r>
          </a:p>
          <a:p>
            <a:pPr marL="482600" marR="0" lvl="0" indent="-457200" algn="l" rtl="0">
              <a:lnSpc>
                <a:spcPct val="90000"/>
              </a:lnSpc>
              <a:spcBef>
                <a:spcPts val="0"/>
              </a:spcBef>
              <a:spcAft>
                <a:spcPts val="0"/>
              </a:spcAft>
              <a:buClr>
                <a:schemeClr val="dk1"/>
              </a:buClr>
              <a:buSzPct val="100000"/>
              <a:buFont typeface="Wingdings" panose="05000000000000000000" pitchFamily="2" charset="2"/>
              <a:buChar char="Ø"/>
            </a:pPr>
            <a:r>
              <a:rPr lang="en-US" sz="2400" b="1" i="0" u="none" strike="noStrike" cap="none" dirty="0">
                <a:solidFill>
                  <a:schemeClr val="dk1"/>
                </a:solidFill>
                <a:latin typeface="Times New Roman"/>
                <a:ea typeface="Times New Roman"/>
                <a:cs typeface="Times New Roman"/>
                <a:sym typeface="Times New Roman"/>
              </a:rPr>
              <a:t>Business Objective </a:t>
            </a:r>
            <a:r>
              <a:rPr lang="en-US" sz="2400" b="1" dirty="0">
                <a:solidFill>
                  <a:schemeClr val="dk1"/>
                </a:solidFill>
                <a:latin typeface="Times New Roman"/>
                <a:ea typeface="Times New Roman"/>
                <a:cs typeface="Times New Roman"/>
                <a:sym typeface="Times New Roman"/>
              </a:rPr>
              <a:t>&amp;</a:t>
            </a:r>
            <a:r>
              <a:rPr lang="en-US" sz="2400" b="1" i="0" u="none" strike="noStrike" cap="none" dirty="0">
                <a:solidFill>
                  <a:schemeClr val="dk1"/>
                </a:solidFill>
                <a:latin typeface="Times New Roman"/>
                <a:ea typeface="Times New Roman"/>
                <a:cs typeface="Times New Roman"/>
                <a:sym typeface="Times New Roman"/>
              </a:rPr>
              <a:t> Constraints</a:t>
            </a:r>
          </a:p>
          <a:p>
            <a:pPr marL="482600" marR="0" lvl="0" indent="-457200" algn="l" rtl="0">
              <a:lnSpc>
                <a:spcPct val="90000"/>
              </a:lnSpc>
              <a:spcBef>
                <a:spcPts val="0"/>
              </a:spcBef>
              <a:spcAft>
                <a:spcPts val="0"/>
              </a:spcAft>
              <a:buClr>
                <a:schemeClr val="dk1"/>
              </a:buClr>
              <a:buSzPct val="100000"/>
              <a:buFont typeface="Wingdings" panose="05000000000000000000" pitchFamily="2" charset="2"/>
              <a:buChar char="Ø"/>
            </a:pPr>
            <a:r>
              <a:rPr lang="en-US" sz="2400" b="1" i="0" u="none" strike="noStrike" cap="none" dirty="0">
                <a:solidFill>
                  <a:schemeClr val="dk1"/>
                </a:solidFill>
                <a:latin typeface="Times New Roman"/>
                <a:ea typeface="Times New Roman"/>
                <a:cs typeface="Times New Roman"/>
                <a:sym typeface="Times New Roman"/>
              </a:rPr>
              <a:t>CRISP-ML(Q) Methodology</a:t>
            </a:r>
          </a:p>
          <a:p>
            <a:pPr marL="482600" marR="0" lvl="0" indent="-457200" algn="l" rtl="0">
              <a:lnSpc>
                <a:spcPct val="90000"/>
              </a:lnSpc>
              <a:spcBef>
                <a:spcPts val="0"/>
              </a:spcBef>
              <a:spcAft>
                <a:spcPts val="0"/>
              </a:spcAft>
              <a:buClr>
                <a:schemeClr val="dk1"/>
              </a:buClr>
              <a:buSzPct val="100000"/>
              <a:buFont typeface="Wingdings" panose="05000000000000000000" pitchFamily="2" charset="2"/>
              <a:buChar char="Ø"/>
            </a:pPr>
            <a:r>
              <a:rPr lang="en-US" sz="2400" b="1" dirty="0">
                <a:solidFill>
                  <a:schemeClr val="dk1"/>
                </a:solidFill>
                <a:latin typeface="Times New Roman"/>
                <a:ea typeface="Times New Roman"/>
                <a:cs typeface="Times New Roman"/>
                <a:sym typeface="Times New Roman"/>
              </a:rPr>
              <a:t>Technical Stacks</a:t>
            </a:r>
            <a:endParaRPr sz="2400" b="1" i="0" u="none" strike="noStrike" cap="none" dirty="0">
              <a:solidFill>
                <a:schemeClr val="dk1"/>
              </a:solidFill>
              <a:latin typeface="Times New Roman"/>
              <a:ea typeface="Times New Roman"/>
              <a:cs typeface="Times New Roman"/>
              <a:sym typeface="Times New Roman"/>
            </a:endParaRPr>
          </a:p>
          <a:p>
            <a:pPr marL="482600" marR="0" lvl="0" indent="-457200" algn="l" rtl="0">
              <a:lnSpc>
                <a:spcPct val="90000"/>
              </a:lnSpc>
              <a:spcBef>
                <a:spcPts val="0"/>
              </a:spcBef>
              <a:spcAft>
                <a:spcPts val="0"/>
              </a:spcAft>
              <a:buClr>
                <a:schemeClr val="dk1"/>
              </a:buClr>
              <a:buSzPct val="100000"/>
              <a:buFont typeface="Wingdings" panose="05000000000000000000" pitchFamily="2" charset="2"/>
              <a:buChar char="Ø"/>
            </a:pPr>
            <a:r>
              <a:rPr lang="en-US" sz="2400" b="1" i="0" u="none" strike="noStrike" cap="none" dirty="0">
                <a:solidFill>
                  <a:schemeClr val="dk1"/>
                </a:solidFill>
                <a:latin typeface="Times New Roman"/>
                <a:ea typeface="Times New Roman"/>
                <a:cs typeface="Times New Roman"/>
                <a:sym typeface="Times New Roman"/>
              </a:rPr>
              <a:t>Project Architecture - Data F</a:t>
            </a:r>
            <a:r>
              <a:rPr lang="en-US" sz="2400" b="1" dirty="0">
                <a:solidFill>
                  <a:schemeClr val="dk1"/>
                </a:solidFill>
                <a:latin typeface="Times New Roman"/>
                <a:ea typeface="Times New Roman"/>
                <a:cs typeface="Times New Roman"/>
                <a:sym typeface="Times New Roman"/>
              </a:rPr>
              <a:t>low Diagram</a:t>
            </a:r>
            <a:endParaRPr sz="2400" b="1" dirty="0"/>
          </a:p>
          <a:p>
            <a:pPr marL="482600" marR="0" lvl="0" indent="-457200" algn="l" rtl="0">
              <a:lnSpc>
                <a:spcPct val="90000"/>
              </a:lnSpc>
              <a:spcBef>
                <a:spcPts val="0"/>
              </a:spcBef>
              <a:spcAft>
                <a:spcPts val="0"/>
              </a:spcAft>
              <a:buClr>
                <a:schemeClr val="dk1"/>
              </a:buClr>
              <a:buSzPct val="100000"/>
              <a:buFont typeface="Wingdings" panose="05000000000000000000" pitchFamily="2" charset="2"/>
              <a:buChar char="Ø"/>
            </a:pPr>
            <a:r>
              <a:rPr lang="en-US" sz="2400" b="1" i="0" u="none" strike="noStrike" cap="none" dirty="0">
                <a:solidFill>
                  <a:schemeClr val="dk1"/>
                </a:solidFill>
                <a:latin typeface="Times New Roman"/>
                <a:ea typeface="Times New Roman"/>
                <a:cs typeface="Times New Roman"/>
                <a:sym typeface="Times New Roman"/>
              </a:rPr>
              <a:t>Data Collection and Understanding</a:t>
            </a:r>
          </a:p>
          <a:p>
            <a:pPr marL="482600" marR="0" lvl="0" indent="-457200" algn="l" rtl="0">
              <a:lnSpc>
                <a:spcPct val="90000"/>
              </a:lnSpc>
              <a:spcBef>
                <a:spcPts val="0"/>
              </a:spcBef>
              <a:spcAft>
                <a:spcPts val="0"/>
              </a:spcAft>
              <a:buClr>
                <a:schemeClr val="dk1"/>
              </a:buClr>
              <a:buSzPct val="100000"/>
              <a:buFont typeface="Wingdings" panose="05000000000000000000" pitchFamily="2" charset="2"/>
              <a:buChar char="Ø"/>
            </a:pPr>
            <a:r>
              <a:rPr lang="en-US" sz="2400" b="1" i="0" u="none" strike="noStrike" cap="none" dirty="0">
                <a:solidFill>
                  <a:schemeClr val="dk1"/>
                </a:solidFill>
                <a:latin typeface="Times New Roman"/>
                <a:ea typeface="Times New Roman"/>
                <a:cs typeface="Times New Roman"/>
                <a:sym typeface="Times New Roman"/>
              </a:rPr>
              <a:t>Data Dictionary</a:t>
            </a:r>
          </a:p>
          <a:p>
            <a:pPr marL="482600" marR="0" lvl="0" indent="-457200" algn="l" rtl="0">
              <a:lnSpc>
                <a:spcPct val="90000"/>
              </a:lnSpc>
              <a:spcBef>
                <a:spcPts val="0"/>
              </a:spcBef>
              <a:spcAft>
                <a:spcPts val="0"/>
              </a:spcAft>
              <a:buClr>
                <a:schemeClr val="dk1"/>
              </a:buClr>
              <a:buSzPct val="100000"/>
              <a:buFont typeface="Wingdings" panose="05000000000000000000" pitchFamily="2" charset="2"/>
              <a:buChar char="Ø"/>
            </a:pPr>
            <a:r>
              <a:rPr lang="en-US" sz="2400" b="1" dirty="0">
                <a:solidFill>
                  <a:schemeClr val="dk1"/>
                </a:solidFill>
                <a:latin typeface="Times New Roman"/>
                <a:ea typeface="Times New Roman"/>
                <a:cs typeface="Times New Roman"/>
                <a:sym typeface="Times New Roman"/>
              </a:rPr>
              <a:t>System Requirements</a:t>
            </a:r>
            <a:endParaRPr sz="2400" b="1" i="0" u="none" strike="noStrike" cap="none" dirty="0">
              <a:solidFill>
                <a:schemeClr val="dk1"/>
              </a:solidFill>
              <a:latin typeface="Times New Roman"/>
              <a:ea typeface="Times New Roman"/>
              <a:cs typeface="Times New Roman"/>
              <a:sym typeface="Times New Roman"/>
            </a:endParaRPr>
          </a:p>
          <a:p>
            <a:pPr marL="482600" marR="0" lvl="0" indent="-457200" algn="l" rtl="0">
              <a:lnSpc>
                <a:spcPct val="90000"/>
              </a:lnSpc>
              <a:spcBef>
                <a:spcPts val="0"/>
              </a:spcBef>
              <a:spcAft>
                <a:spcPts val="0"/>
              </a:spcAft>
              <a:buClr>
                <a:schemeClr val="dk1"/>
              </a:buClr>
              <a:buSzPct val="100000"/>
              <a:buFont typeface="Wingdings" panose="05000000000000000000" pitchFamily="2" charset="2"/>
              <a:buChar char="Ø"/>
            </a:pPr>
            <a:r>
              <a:rPr lang="en-US" sz="2400" b="1" i="0" u="none" strike="noStrike" cap="none" dirty="0">
                <a:solidFill>
                  <a:schemeClr val="dk1"/>
                </a:solidFill>
                <a:latin typeface="Times New Roman"/>
                <a:ea typeface="Times New Roman"/>
                <a:cs typeface="Times New Roman"/>
                <a:sym typeface="Times New Roman"/>
              </a:rPr>
              <a:t>Exploratory Data Analysis</a:t>
            </a:r>
          </a:p>
          <a:p>
            <a:pPr marL="482600" marR="0" lvl="0" indent="-457200" algn="l" rtl="0">
              <a:lnSpc>
                <a:spcPct val="90000"/>
              </a:lnSpc>
              <a:spcBef>
                <a:spcPts val="0"/>
              </a:spcBef>
              <a:spcAft>
                <a:spcPts val="0"/>
              </a:spcAft>
              <a:buClr>
                <a:schemeClr val="dk1"/>
              </a:buClr>
              <a:buSzPct val="100000"/>
              <a:buFont typeface="Wingdings" panose="05000000000000000000" pitchFamily="2" charset="2"/>
              <a:buChar char="Ø"/>
            </a:pPr>
            <a:r>
              <a:rPr lang="en-US" sz="2400" b="1" dirty="0">
                <a:solidFill>
                  <a:schemeClr val="dk1"/>
                </a:solidFill>
                <a:latin typeface="Times New Roman"/>
                <a:ea typeface="Times New Roman"/>
                <a:cs typeface="Times New Roman"/>
                <a:sym typeface="Times New Roman"/>
              </a:rPr>
              <a:t>Data Preprocessing</a:t>
            </a:r>
          </a:p>
          <a:p>
            <a:pPr marL="482600" marR="0" lvl="0" indent="-457200" algn="l" rtl="0">
              <a:lnSpc>
                <a:spcPct val="90000"/>
              </a:lnSpc>
              <a:spcBef>
                <a:spcPts val="0"/>
              </a:spcBef>
              <a:spcAft>
                <a:spcPts val="0"/>
              </a:spcAft>
              <a:buClr>
                <a:schemeClr val="dk1"/>
              </a:buClr>
              <a:buSzPct val="100000"/>
              <a:buFont typeface="Wingdings" panose="05000000000000000000" pitchFamily="2" charset="2"/>
              <a:buChar char="Ø"/>
            </a:pPr>
            <a:r>
              <a:rPr lang="en-US" sz="2400" b="1" i="0" u="none" strike="noStrike" cap="none" dirty="0">
                <a:solidFill>
                  <a:schemeClr val="dk1"/>
                </a:solidFill>
                <a:latin typeface="Times New Roman"/>
                <a:ea typeface="Times New Roman"/>
                <a:cs typeface="Times New Roman"/>
                <a:sym typeface="Times New Roman"/>
              </a:rPr>
              <a:t>Data Import</a:t>
            </a:r>
          </a:p>
          <a:p>
            <a:pPr marL="482600" marR="0" lvl="0" indent="-457200" algn="l" rtl="0">
              <a:lnSpc>
                <a:spcPct val="90000"/>
              </a:lnSpc>
              <a:spcBef>
                <a:spcPts val="0"/>
              </a:spcBef>
              <a:spcAft>
                <a:spcPts val="0"/>
              </a:spcAft>
              <a:buClr>
                <a:schemeClr val="dk1"/>
              </a:buClr>
              <a:buSzPct val="100000"/>
              <a:buFont typeface="Wingdings" panose="05000000000000000000" pitchFamily="2" charset="2"/>
              <a:buChar char="Ø"/>
            </a:pPr>
            <a:r>
              <a:rPr lang="en-US" sz="2400" b="1" dirty="0">
                <a:latin typeface="Times New Roman"/>
                <a:ea typeface="Times New Roman"/>
                <a:cs typeface="Times New Roman"/>
                <a:sym typeface="Times New Roman"/>
              </a:rPr>
              <a:t>Missing Values , Outliers &amp; Outlier handlings</a:t>
            </a:r>
            <a:endParaRPr lang="en-US" sz="2400" b="1" i="0" u="none" strike="noStrike" cap="none" dirty="0">
              <a:solidFill>
                <a:schemeClr val="dk1"/>
              </a:solidFill>
              <a:latin typeface="Times New Roman"/>
              <a:ea typeface="Times New Roman"/>
              <a:cs typeface="Times New Roman"/>
              <a:sym typeface="Times New Roman"/>
            </a:endParaRPr>
          </a:p>
          <a:p>
            <a:pPr marL="482600" marR="0" lvl="0" indent="-457200" algn="l" rtl="0">
              <a:lnSpc>
                <a:spcPct val="90000"/>
              </a:lnSpc>
              <a:spcBef>
                <a:spcPts val="0"/>
              </a:spcBef>
              <a:spcAft>
                <a:spcPts val="0"/>
              </a:spcAft>
              <a:buClr>
                <a:schemeClr val="dk1"/>
              </a:buClr>
              <a:buSzPct val="100000"/>
              <a:buFont typeface="Wingdings" panose="05000000000000000000" pitchFamily="2" charset="2"/>
              <a:buChar char="Ø"/>
            </a:pPr>
            <a:r>
              <a:rPr lang="en-US" sz="2400" b="1" dirty="0">
                <a:solidFill>
                  <a:schemeClr val="dk1"/>
                </a:solidFill>
                <a:latin typeface="Times New Roman"/>
                <a:ea typeface="Times New Roman"/>
                <a:cs typeface="Times New Roman"/>
                <a:sym typeface="Times New Roman"/>
              </a:rPr>
              <a:t>Auto-EDA Libraries</a:t>
            </a:r>
            <a:endParaRPr sz="2400" b="1" i="0" u="none" strike="noStrike" cap="none" dirty="0">
              <a:solidFill>
                <a:schemeClr val="dk1"/>
              </a:solidFill>
              <a:latin typeface="Times New Roman"/>
              <a:ea typeface="Times New Roman"/>
              <a:cs typeface="Times New Roman"/>
              <a:sym typeface="Times New Roman"/>
            </a:endParaRPr>
          </a:p>
          <a:p>
            <a:pPr marL="482600" marR="0" lvl="0" indent="-457200" algn="l" rtl="0">
              <a:lnSpc>
                <a:spcPct val="90000"/>
              </a:lnSpc>
              <a:spcBef>
                <a:spcPts val="0"/>
              </a:spcBef>
              <a:spcAft>
                <a:spcPts val="0"/>
              </a:spcAft>
              <a:buClr>
                <a:schemeClr val="dk1"/>
              </a:buClr>
              <a:buSzPct val="100000"/>
              <a:buFont typeface="Wingdings" panose="05000000000000000000" pitchFamily="2" charset="2"/>
              <a:buChar char="Ø"/>
            </a:pPr>
            <a:r>
              <a:rPr lang="en-US" sz="2400" b="1" i="0" u="none" strike="noStrike" cap="none" dirty="0">
                <a:solidFill>
                  <a:schemeClr val="dk1"/>
                </a:solidFill>
                <a:latin typeface="Times New Roman"/>
                <a:ea typeface="Times New Roman"/>
                <a:cs typeface="Times New Roman"/>
                <a:sym typeface="Times New Roman"/>
              </a:rPr>
              <a:t>Data Visualization</a:t>
            </a:r>
            <a:endParaRPr sz="2400" b="1" i="0" u="none" strike="noStrike" cap="none" dirty="0">
              <a:solidFill>
                <a:schemeClr val="dk1"/>
              </a:solidFill>
              <a:latin typeface="Times New Roman"/>
              <a:ea typeface="Times New Roman"/>
              <a:cs typeface="Times New Roman"/>
              <a:sym typeface="Times New Roman"/>
            </a:endParaRPr>
          </a:p>
        </p:txBody>
      </p:sp>
      <p:pic>
        <p:nvPicPr>
          <p:cNvPr id="84" name="Google Shape;84;gf3a8d4be09_2_180" descr="360DigiTMG Reviews - 52 Reviews of 360digitmg.com | Sitejabber"/>
          <p:cNvPicPr preferRelativeResize="0"/>
          <p:nvPr/>
        </p:nvPicPr>
        <p:blipFill rotWithShape="1">
          <a:blip r:embed="rId3">
            <a:alphaModFix/>
          </a:blip>
          <a:srcRect/>
          <a:stretch/>
        </p:blipFill>
        <p:spPr>
          <a:xfrm>
            <a:off x="9753110" y="5945834"/>
            <a:ext cx="2277039" cy="80833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FB074-58B4-302B-1DED-685C63601778}"/>
              </a:ext>
            </a:extLst>
          </p:cNvPr>
          <p:cNvSpPr>
            <a:spLocks noGrp="1"/>
          </p:cNvSpPr>
          <p:nvPr>
            <p:ph type="title"/>
          </p:nvPr>
        </p:nvSpPr>
        <p:spPr>
          <a:xfrm>
            <a:off x="228600" y="150136"/>
            <a:ext cx="10515600" cy="590840"/>
          </a:xfrm>
        </p:spPr>
        <p:txBody>
          <a:bodyPr/>
          <a:lstStyle/>
          <a:p>
            <a:r>
              <a:rPr lang="en-US" sz="3600" b="1" dirty="0">
                <a:latin typeface="Times New Roman" panose="02020603050405020304" pitchFamily="18" charset="0"/>
                <a:cs typeface="Times New Roman" panose="02020603050405020304" pitchFamily="18" charset="0"/>
              </a:rPr>
              <a:t>Looker Studio Visualization</a:t>
            </a:r>
            <a:endParaRPr lang="en-IN" sz="36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669F861-6422-D2A8-216B-E6E70347B2B8}"/>
              </a:ext>
            </a:extLst>
          </p:cNvPr>
          <p:cNvPicPr>
            <a:picLocks noChangeAspect="1"/>
          </p:cNvPicPr>
          <p:nvPr/>
        </p:nvPicPr>
        <p:blipFill>
          <a:blip r:embed="rId2"/>
          <a:stretch>
            <a:fillRect/>
          </a:stretch>
        </p:blipFill>
        <p:spPr>
          <a:xfrm>
            <a:off x="23434" y="891578"/>
            <a:ext cx="6481061" cy="5509222"/>
          </a:xfrm>
          <a:prstGeom prst="rect">
            <a:avLst/>
          </a:prstGeom>
        </p:spPr>
      </p:pic>
      <p:pic>
        <p:nvPicPr>
          <p:cNvPr id="6" name="Picture 5">
            <a:extLst>
              <a:ext uri="{FF2B5EF4-FFF2-40B4-BE49-F238E27FC236}">
                <a16:creationId xmlns:a16="http://schemas.microsoft.com/office/drawing/2014/main" id="{CB9A6219-4D36-474E-6FD8-E027F564859F}"/>
              </a:ext>
            </a:extLst>
          </p:cNvPr>
          <p:cNvPicPr>
            <a:picLocks noChangeAspect="1"/>
          </p:cNvPicPr>
          <p:nvPr/>
        </p:nvPicPr>
        <p:blipFill>
          <a:blip r:embed="rId3"/>
          <a:stretch>
            <a:fillRect/>
          </a:stretch>
        </p:blipFill>
        <p:spPr>
          <a:xfrm>
            <a:off x="6504496" y="891578"/>
            <a:ext cx="5410984" cy="5358393"/>
          </a:xfrm>
          <a:prstGeom prst="rect">
            <a:avLst/>
          </a:prstGeom>
        </p:spPr>
      </p:pic>
    </p:spTree>
    <p:extLst>
      <p:ext uri="{BB962C8B-B14F-4D97-AF65-F5344CB8AC3E}">
        <p14:creationId xmlns:p14="http://schemas.microsoft.com/office/powerpoint/2010/main" val="932124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cxnSp>
        <p:nvCxnSpPr>
          <p:cNvPr id="144" name="Google Shape;144;p60"/>
          <p:cNvCxnSpPr/>
          <p:nvPr/>
        </p:nvCxnSpPr>
        <p:spPr>
          <a:xfrm>
            <a:off x="0" y="6464596"/>
            <a:ext cx="9597656" cy="0"/>
          </a:xfrm>
          <a:prstGeom prst="straightConnector1">
            <a:avLst/>
          </a:prstGeom>
          <a:noFill/>
          <a:ln w="9525" cap="flat" cmpd="sng">
            <a:solidFill>
              <a:srgbClr val="3B7FF2"/>
            </a:solidFill>
            <a:prstDash val="solid"/>
            <a:round/>
            <a:headEnd type="none" w="sm" len="sm"/>
            <a:tailEnd type="none" w="sm" len="sm"/>
          </a:ln>
        </p:spPr>
      </p:cxnSp>
      <p:pic>
        <p:nvPicPr>
          <p:cNvPr id="145" name="Google Shape;145;p60" descr="Attitudes 2 Animal Cognition Survey – The Anthrozoologist"/>
          <p:cNvPicPr preferRelativeResize="0"/>
          <p:nvPr/>
        </p:nvPicPr>
        <p:blipFill rotWithShape="1">
          <a:blip r:embed="rId3">
            <a:alphaModFix/>
          </a:blip>
          <a:srcRect/>
          <a:stretch/>
        </p:blipFill>
        <p:spPr>
          <a:xfrm>
            <a:off x="3110415" y="272435"/>
            <a:ext cx="5971172" cy="5971172"/>
          </a:xfrm>
          <a:prstGeom prst="rect">
            <a:avLst/>
          </a:prstGeom>
          <a:noFill/>
          <a:ln>
            <a:noFill/>
          </a:ln>
        </p:spPr>
      </p:pic>
      <p:pic>
        <p:nvPicPr>
          <p:cNvPr id="146" name="Google Shape;146;p60" descr="360DigiTMG Reviews - 52 Reviews of 360digitmg.com | Sitejabber"/>
          <p:cNvPicPr preferRelativeResize="0"/>
          <p:nvPr/>
        </p:nvPicPr>
        <p:blipFill rotWithShape="1">
          <a:blip r:embed="rId4">
            <a:alphaModFix/>
          </a:blip>
          <a:srcRect/>
          <a:stretch/>
        </p:blipFill>
        <p:spPr>
          <a:xfrm>
            <a:off x="9723552" y="5952931"/>
            <a:ext cx="2277039" cy="80833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5" name="Google Shape;95;gf3a8d4be09_2_92"/>
          <p:cNvSpPr txBox="1">
            <a:spLocks noGrp="1"/>
          </p:cNvSpPr>
          <p:nvPr>
            <p:ph type="title"/>
          </p:nvPr>
        </p:nvSpPr>
        <p:spPr>
          <a:xfrm>
            <a:off x="228600" y="191607"/>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Project Overview and Scope</a:t>
            </a:r>
            <a:endParaRPr sz="3200" b="1">
              <a:latin typeface="Times New Roman"/>
              <a:ea typeface="Times New Roman"/>
              <a:cs typeface="Times New Roman"/>
              <a:sym typeface="Times New Roman"/>
            </a:endParaRPr>
          </a:p>
        </p:txBody>
      </p:sp>
      <p:sp>
        <p:nvSpPr>
          <p:cNvPr id="96" name="Google Shape;96;gf3a8d4be09_2_92"/>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3</a:t>
            </a:fld>
            <a:endParaRPr/>
          </a:p>
        </p:txBody>
      </p:sp>
      <p:sp>
        <p:nvSpPr>
          <p:cNvPr id="98" name="Google Shape;98;gf3a8d4be09_2_92"/>
          <p:cNvSpPr txBox="1"/>
          <p:nvPr/>
        </p:nvSpPr>
        <p:spPr>
          <a:xfrm>
            <a:off x="6053425" y="2493975"/>
            <a:ext cx="34098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Calibri"/>
              <a:ea typeface="Calibri"/>
              <a:cs typeface="Calibri"/>
              <a:sym typeface="Calibri"/>
            </a:endParaRPr>
          </a:p>
        </p:txBody>
      </p:sp>
      <p:sp>
        <p:nvSpPr>
          <p:cNvPr id="99" name="Google Shape;99;gf3a8d4be09_2_92"/>
          <p:cNvSpPr txBox="1"/>
          <p:nvPr/>
        </p:nvSpPr>
        <p:spPr>
          <a:xfrm>
            <a:off x="5938500" y="3792975"/>
            <a:ext cx="32757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rgbClr val="000000"/>
              </a:solidFill>
              <a:latin typeface="Calibri"/>
              <a:ea typeface="Calibri"/>
              <a:cs typeface="Calibri"/>
              <a:sym typeface="Calibri"/>
            </a:endParaRPr>
          </a:p>
        </p:txBody>
      </p:sp>
      <p:sp>
        <p:nvSpPr>
          <p:cNvPr id="100" name="Google Shape;100;gf3a8d4be09_2_92"/>
          <p:cNvSpPr txBox="1"/>
          <p:nvPr/>
        </p:nvSpPr>
        <p:spPr>
          <a:xfrm>
            <a:off x="-1091900" y="2720225"/>
            <a:ext cx="38886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rgbClr val="000000"/>
              </a:solidFill>
              <a:latin typeface="Calibri"/>
              <a:ea typeface="Calibri"/>
              <a:cs typeface="Calibri"/>
              <a:sym typeface="Calibri"/>
            </a:endParaRPr>
          </a:p>
        </p:txBody>
      </p:sp>
      <p:pic>
        <p:nvPicPr>
          <p:cNvPr id="101" name="Google Shape;101;gf3a8d4be09_2_92"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sp>
        <p:nvSpPr>
          <p:cNvPr id="2" name="TextBox 1">
            <a:extLst>
              <a:ext uri="{FF2B5EF4-FFF2-40B4-BE49-F238E27FC236}">
                <a16:creationId xmlns:a16="http://schemas.microsoft.com/office/drawing/2014/main" id="{05B228E7-2D7E-EFBA-D167-A4C8EB1913B9}"/>
              </a:ext>
            </a:extLst>
          </p:cNvPr>
          <p:cNvSpPr txBox="1"/>
          <p:nvPr/>
        </p:nvSpPr>
        <p:spPr>
          <a:xfrm>
            <a:off x="904973" y="1062874"/>
            <a:ext cx="9839227" cy="4890057"/>
          </a:xfrm>
          <a:prstGeom prst="rect">
            <a:avLst/>
          </a:prstGeom>
          <a:noFill/>
        </p:spPr>
        <p:txBody>
          <a:bodyPr wrap="square" rtlCol="0">
            <a:spAutoFit/>
          </a:bodyPr>
          <a:lstStyle/>
          <a:p>
            <a:pPr marL="285750" marR="0" indent="-285750">
              <a:lnSpc>
                <a:spcPct val="107000"/>
              </a:lnSpc>
              <a:spcBef>
                <a:spcPts val="0"/>
              </a:spcBef>
              <a:spcAft>
                <a:spcPts val="800"/>
              </a:spcAft>
              <a:buFont typeface="Wingdings" panose="05000000000000000000" pitchFamily="2" charset="2"/>
              <a:buChar char="Ø"/>
            </a:pPr>
            <a:r>
              <a:rPr lang="en-US" sz="1800" dirty="0">
                <a:effectLst/>
                <a:latin typeface="Calibri" panose="020F0502020204030204" pitchFamily="34" charset="0"/>
                <a:ea typeface="Times New Roman" panose="02020603050405020304" pitchFamily="18" charset="0"/>
                <a:cs typeface="Gautami" panose="020B0502040204020203" pitchFamily="34" charset="0"/>
              </a:rPr>
              <a:t>Data is extracted from primary data. Data will be collected to use in the visualization. Around 312 records are extracted.</a:t>
            </a:r>
            <a:endParaRPr lang="en-IN" sz="1800" dirty="0">
              <a:effectLst/>
              <a:latin typeface="Calibri" panose="020F0502020204030204" pitchFamily="34" charset="0"/>
              <a:ea typeface="Times New Roman" panose="02020603050405020304" pitchFamily="18" charset="0"/>
              <a:cs typeface="Gautami" panose="020B0502040204020203"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Times New Roman" panose="02020603050405020304" pitchFamily="18" charset="0"/>
                <a:cs typeface="Gautami" panose="020B0502040204020203" pitchFamily="34" charset="0"/>
              </a:rPr>
              <a:t>     Certainly! Here's a concise data overview for optimizing raw materials in steel manufacturing:</a:t>
            </a:r>
            <a:endParaRPr lang="en-IN" sz="1800" dirty="0">
              <a:effectLst/>
              <a:latin typeface="Calibri" panose="020F0502020204030204" pitchFamily="34" charset="0"/>
              <a:ea typeface="Times New Roman" panose="02020603050405020304" pitchFamily="18" charset="0"/>
              <a:cs typeface="Gautami" panose="020B0502040204020203"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Times New Roman" panose="02020603050405020304" pitchFamily="18" charset="0"/>
                <a:cs typeface="Gautami" panose="020B0502040204020203" pitchFamily="34" charset="0"/>
              </a:rPr>
              <a:t>1. Raw Material Composition: Elemental data from iron ore, coal, and alloying elements.</a:t>
            </a:r>
            <a:endParaRPr lang="en-IN" sz="1800" dirty="0">
              <a:effectLst/>
              <a:latin typeface="Calibri" panose="020F0502020204030204" pitchFamily="34" charset="0"/>
              <a:ea typeface="Times New Roman" panose="02020603050405020304" pitchFamily="18" charset="0"/>
              <a:cs typeface="Gautami" panose="020B0502040204020203"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Times New Roman" panose="02020603050405020304" pitchFamily="18" charset="0"/>
                <a:cs typeface="Gautami" panose="020B0502040204020203" pitchFamily="34" charset="0"/>
              </a:rPr>
              <a:t>2. Sourcing and Procurement: Supplier performance metrics and cost analysis.</a:t>
            </a:r>
            <a:endParaRPr lang="en-IN" sz="1800" dirty="0">
              <a:effectLst/>
              <a:latin typeface="Calibri" panose="020F0502020204030204" pitchFamily="34" charset="0"/>
              <a:ea typeface="Times New Roman" panose="02020603050405020304" pitchFamily="18" charset="0"/>
              <a:cs typeface="Gautami" panose="020B0502040204020203"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Times New Roman" panose="02020603050405020304" pitchFamily="18" charset="0"/>
                <a:cs typeface="Gautami" panose="020B0502040204020203" pitchFamily="34" charset="0"/>
              </a:rPr>
              <a:t>3. Production Efficiency: Yields, waste metrics (scrap, emissions), and energy consumption.</a:t>
            </a:r>
            <a:endParaRPr lang="en-IN" sz="1800" dirty="0">
              <a:effectLst/>
              <a:latin typeface="Calibri" panose="020F0502020204030204" pitchFamily="34" charset="0"/>
              <a:ea typeface="Times New Roman" panose="02020603050405020304" pitchFamily="18" charset="0"/>
              <a:cs typeface="Gautami" panose="020B0502040204020203"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Times New Roman" panose="02020603050405020304" pitchFamily="18" charset="0"/>
                <a:cs typeface="Gautami" panose="020B0502040204020203" pitchFamily="34" charset="0"/>
              </a:rPr>
              <a:t>4. Environmental Impact: Carbon footprint, water usage, and sustainability metrics.</a:t>
            </a:r>
            <a:endParaRPr lang="en-IN" sz="1800" dirty="0">
              <a:effectLst/>
              <a:latin typeface="Calibri" panose="020F0502020204030204" pitchFamily="34" charset="0"/>
              <a:ea typeface="Times New Roman" panose="02020603050405020304" pitchFamily="18" charset="0"/>
              <a:cs typeface="Gautami" panose="020B0502040204020203"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Times New Roman" panose="02020603050405020304" pitchFamily="18" charset="0"/>
                <a:cs typeface="Gautami" panose="020B0502040204020203" pitchFamily="34" charset="0"/>
              </a:rPr>
              <a:t>5. Predictive Analytics: Historical production data and demand forecasting.</a:t>
            </a:r>
            <a:endParaRPr lang="en-IN" sz="1800" dirty="0">
              <a:effectLst/>
              <a:latin typeface="Calibri" panose="020F0502020204030204" pitchFamily="34" charset="0"/>
              <a:ea typeface="Times New Roman" panose="02020603050405020304" pitchFamily="18" charset="0"/>
              <a:cs typeface="Gautami" panose="020B0502040204020203"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Times New Roman" panose="02020603050405020304" pitchFamily="18" charset="0"/>
                <a:cs typeface="Gautami" panose="020B0502040204020203" pitchFamily="34" charset="0"/>
              </a:rPr>
              <a:t>6. Operational Data: Equipment performance and process parameters.</a:t>
            </a:r>
            <a:endParaRPr lang="en-IN" sz="1800" dirty="0">
              <a:effectLst/>
              <a:latin typeface="Calibri" panose="020F0502020204030204" pitchFamily="34" charset="0"/>
              <a:ea typeface="Times New Roman" panose="02020603050405020304" pitchFamily="18" charset="0"/>
              <a:cs typeface="Gautami" panose="020B0502040204020203"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Times New Roman" panose="02020603050405020304" pitchFamily="18" charset="0"/>
                <a:cs typeface="Gautami" panose="020B0502040204020203" pitchFamily="34" charset="0"/>
              </a:rPr>
              <a:t> </a:t>
            </a:r>
            <a:endParaRPr lang="en-IN" sz="1800" dirty="0">
              <a:effectLst/>
              <a:latin typeface="Calibri" panose="020F0502020204030204" pitchFamily="34" charset="0"/>
              <a:ea typeface="Times New Roman" panose="02020603050405020304" pitchFamily="18" charset="0"/>
              <a:cs typeface="Gautami" panose="020B0502040204020203" pitchFamily="34" charset="0"/>
            </a:endParaRPr>
          </a:p>
          <a:p>
            <a:pPr marL="285750" marR="0" indent="-285750">
              <a:lnSpc>
                <a:spcPct val="107000"/>
              </a:lnSpc>
              <a:spcBef>
                <a:spcPts val="0"/>
              </a:spcBef>
              <a:spcAft>
                <a:spcPts val="800"/>
              </a:spcAft>
              <a:buFont typeface="Wingdings" panose="05000000000000000000" pitchFamily="2" charset="2"/>
              <a:buChar char="Ø"/>
            </a:pPr>
            <a:r>
              <a:rPr lang="en-US" sz="1800" dirty="0">
                <a:effectLst/>
                <a:latin typeface="Calibri" panose="020F0502020204030204" pitchFamily="34" charset="0"/>
                <a:ea typeface="Times New Roman" panose="02020603050405020304" pitchFamily="18" charset="0"/>
                <a:cs typeface="Gautami" panose="020B0502040204020203" pitchFamily="34" charset="0"/>
              </a:rPr>
              <a:t>These data points are crucial for analyzing, optimizing, and improving resource efficiency, cost-effectiveness, and environmental sustainability in steel manufacturing processes.</a:t>
            </a:r>
            <a:endParaRPr lang="en-IN" sz="1800" dirty="0">
              <a:effectLst/>
              <a:latin typeface="Calibri" panose="020F0502020204030204" pitchFamily="34" charset="0"/>
              <a:ea typeface="Times New Roman" panose="02020603050405020304" pitchFamily="18" charset="0"/>
              <a:cs typeface="Gautami" panose="020B0502040204020203" pitchFamily="34" charset="0"/>
            </a:endParaRP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6"/>
          <p:cNvSpPr txBox="1">
            <a:spLocks noGrp="1"/>
          </p:cNvSpPr>
          <p:nvPr>
            <p:ph type="title"/>
          </p:nvPr>
        </p:nvSpPr>
        <p:spPr>
          <a:xfrm>
            <a:off x="228600" y="177814"/>
            <a:ext cx="10515600" cy="53544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Business</a:t>
            </a:r>
            <a:r>
              <a:rPr lang="en-US" sz="2800" b="1">
                <a:latin typeface="Times New Roman"/>
                <a:ea typeface="Times New Roman"/>
                <a:cs typeface="Times New Roman"/>
                <a:sym typeface="Times New Roman"/>
              </a:rPr>
              <a:t> </a:t>
            </a:r>
            <a:r>
              <a:rPr lang="en-US" sz="3200" b="1">
                <a:latin typeface="Times New Roman"/>
                <a:ea typeface="Times New Roman"/>
                <a:cs typeface="Times New Roman"/>
                <a:sym typeface="Times New Roman"/>
              </a:rPr>
              <a:t>Problem</a:t>
            </a:r>
            <a:endParaRPr sz="3200" b="1">
              <a:latin typeface="Times New Roman"/>
              <a:ea typeface="Times New Roman"/>
              <a:cs typeface="Times New Roman"/>
              <a:sym typeface="Times New Roman"/>
            </a:endParaRPr>
          </a:p>
        </p:txBody>
      </p:sp>
      <p:pic>
        <p:nvPicPr>
          <p:cNvPr id="90" name="Google Shape;90;p6" descr="360DigiTMG Reviews - 52 Reviews of 360digitmg.com | Sitejabber"/>
          <p:cNvPicPr preferRelativeResize="0"/>
          <p:nvPr/>
        </p:nvPicPr>
        <p:blipFill rotWithShape="1">
          <a:blip r:embed="rId3">
            <a:alphaModFix/>
          </a:blip>
          <a:srcRect/>
          <a:stretch/>
        </p:blipFill>
        <p:spPr>
          <a:xfrm>
            <a:off x="9753110" y="5945834"/>
            <a:ext cx="2277039" cy="808338"/>
          </a:xfrm>
          <a:prstGeom prst="rect">
            <a:avLst/>
          </a:prstGeom>
          <a:noFill/>
          <a:ln>
            <a:noFill/>
          </a:ln>
        </p:spPr>
      </p:pic>
      <p:sp>
        <p:nvSpPr>
          <p:cNvPr id="2" name="TextBox 1">
            <a:extLst>
              <a:ext uri="{FF2B5EF4-FFF2-40B4-BE49-F238E27FC236}">
                <a16:creationId xmlns:a16="http://schemas.microsoft.com/office/drawing/2014/main" id="{926DEA97-0518-6353-2581-9C6363E16188}"/>
              </a:ext>
            </a:extLst>
          </p:cNvPr>
          <p:cNvSpPr txBox="1"/>
          <p:nvPr/>
        </p:nvSpPr>
        <p:spPr>
          <a:xfrm>
            <a:off x="876693" y="1715678"/>
            <a:ext cx="10190375" cy="2062103"/>
          </a:xfrm>
          <a:prstGeom prst="rect">
            <a:avLst/>
          </a:prstGeom>
          <a:noFill/>
        </p:spPr>
        <p:txBody>
          <a:bodyPr wrap="square" rtlCol="0">
            <a:spAutoFit/>
          </a:bodyPr>
          <a:lstStyle/>
          <a:p>
            <a:pPr marL="457200" indent="-457200">
              <a:buFont typeface="Wingdings" panose="05000000000000000000" pitchFamily="2" charset="2"/>
              <a:buChar char="Ø"/>
            </a:pPr>
            <a:r>
              <a:rPr lang="en-US" sz="3200" dirty="0">
                <a:latin typeface="Calibri" panose="020F0502020204030204" pitchFamily="34" charset="0"/>
                <a:ea typeface="Calibri" panose="020F0502020204030204" pitchFamily="34" charset="0"/>
                <a:cs typeface="Calibri" panose="020F0502020204030204" pitchFamily="34" charset="0"/>
              </a:rPr>
              <a:t>Steel manufacturing industry faces significant challenges in identifying the optimal combination of raw materials and energy inputs necessary to produce high-quality steel efficiently.</a:t>
            </a:r>
            <a:endParaRPr lang="en-IN" sz="3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1293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6"/>
          <p:cNvSpPr txBox="1">
            <a:spLocks noGrp="1"/>
          </p:cNvSpPr>
          <p:nvPr>
            <p:ph type="title"/>
          </p:nvPr>
        </p:nvSpPr>
        <p:spPr>
          <a:xfrm>
            <a:off x="228600" y="177814"/>
            <a:ext cx="10515600" cy="53544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Business</a:t>
            </a:r>
            <a:r>
              <a:rPr lang="en-US" sz="2800" b="1" dirty="0">
                <a:latin typeface="Times New Roman"/>
                <a:ea typeface="Times New Roman"/>
                <a:cs typeface="Times New Roman"/>
                <a:sym typeface="Times New Roman"/>
              </a:rPr>
              <a:t> </a:t>
            </a:r>
            <a:r>
              <a:rPr lang="en-US" sz="3200" b="1" dirty="0">
                <a:latin typeface="Times New Roman"/>
                <a:ea typeface="Times New Roman"/>
                <a:cs typeface="Times New Roman"/>
                <a:sym typeface="Times New Roman"/>
              </a:rPr>
              <a:t>Objective &amp; Constraints</a:t>
            </a:r>
            <a:endParaRPr sz="3200" b="1" dirty="0">
              <a:latin typeface="Times New Roman"/>
              <a:ea typeface="Times New Roman"/>
              <a:cs typeface="Times New Roman"/>
              <a:sym typeface="Times New Roman"/>
            </a:endParaRPr>
          </a:p>
        </p:txBody>
      </p:sp>
      <p:pic>
        <p:nvPicPr>
          <p:cNvPr id="90" name="Google Shape;90;p6" descr="360DigiTMG Reviews - 52 Reviews of 360digitmg.com | Sitejabber"/>
          <p:cNvPicPr preferRelativeResize="0"/>
          <p:nvPr/>
        </p:nvPicPr>
        <p:blipFill rotWithShape="1">
          <a:blip r:embed="rId3">
            <a:alphaModFix/>
          </a:blip>
          <a:srcRect/>
          <a:stretch/>
        </p:blipFill>
        <p:spPr>
          <a:xfrm>
            <a:off x="9753110" y="5945834"/>
            <a:ext cx="2277039" cy="808338"/>
          </a:xfrm>
          <a:prstGeom prst="rect">
            <a:avLst/>
          </a:prstGeom>
          <a:noFill/>
          <a:ln>
            <a:noFill/>
          </a:ln>
        </p:spPr>
      </p:pic>
      <p:sp>
        <p:nvSpPr>
          <p:cNvPr id="2" name="TextBox 1">
            <a:extLst>
              <a:ext uri="{FF2B5EF4-FFF2-40B4-BE49-F238E27FC236}">
                <a16:creationId xmlns:a16="http://schemas.microsoft.com/office/drawing/2014/main" id="{BD8AE0C0-04DF-5412-4EB9-72EF9BB96961}"/>
              </a:ext>
            </a:extLst>
          </p:cNvPr>
          <p:cNvSpPr txBox="1"/>
          <p:nvPr/>
        </p:nvSpPr>
        <p:spPr>
          <a:xfrm>
            <a:off x="509048" y="1824119"/>
            <a:ext cx="11276028"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b="1" dirty="0">
                <a:latin typeface="Calibri" panose="020F0502020204030204" pitchFamily="34" charset="0"/>
                <a:ea typeface="Calibri" panose="020F0502020204030204" pitchFamily="34" charset="0"/>
                <a:cs typeface="Calibri" panose="020F0502020204030204" pitchFamily="34" charset="0"/>
              </a:rPr>
              <a:t>Business Objective : </a:t>
            </a:r>
            <a:r>
              <a:rPr lang="en-US" sz="2000" dirty="0">
                <a:latin typeface="Calibri" panose="020F0502020204030204" pitchFamily="34" charset="0"/>
                <a:ea typeface="Calibri" panose="020F0502020204030204" pitchFamily="34" charset="0"/>
                <a:cs typeface="Calibri" panose="020F0502020204030204" pitchFamily="34" charset="0"/>
              </a:rPr>
              <a:t>Maximize Steel Quality, Minimize Costs</a:t>
            </a:r>
            <a:endParaRPr lang="en-IN" sz="2400" b="1" dirty="0"/>
          </a:p>
        </p:txBody>
      </p:sp>
      <p:sp>
        <p:nvSpPr>
          <p:cNvPr id="3" name="TextBox 2">
            <a:extLst>
              <a:ext uri="{FF2B5EF4-FFF2-40B4-BE49-F238E27FC236}">
                <a16:creationId xmlns:a16="http://schemas.microsoft.com/office/drawing/2014/main" id="{2B154BF3-99B6-1D83-B57F-60DCAA630462}"/>
              </a:ext>
            </a:extLst>
          </p:cNvPr>
          <p:cNvSpPr txBox="1"/>
          <p:nvPr/>
        </p:nvSpPr>
        <p:spPr>
          <a:xfrm>
            <a:off x="509048" y="2988297"/>
            <a:ext cx="10774838"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b="1" dirty="0">
                <a:latin typeface="Calibri" panose="020F0502020204030204" pitchFamily="34" charset="0"/>
                <a:ea typeface="Calibri" panose="020F0502020204030204" pitchFamily="34" charset="0"/>
                <a:cs typeface="Calibri" panose="020F0502020204030204" pitchFamily="34" charset="0"/>
              </a:rPr>
              <a:t>Business Constraints : </a:t>
            </a:r>
            <a:r>
              <a:rPr lang="en-US" sz="2000" dirty="0">
                <a:latin typeface="Calibri" panose="020F0502020204030204" pitchFamily="34" charset="0"/>
                <a:ea typeface="Calibri" panose="020F0502020204030204" pitchFamily="34" charset="0"/>
                <a:cs typeface="Calibri" panose="020F0502020204030204" pitchFamily="34" charset="0"/>
              </a:rPr>
              <a:t>Minimize Energy Costs</a:t>
            </a:r>
            <a:endParaRPr lang="en-IN" sz="2800" b="1"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0"/>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cs typeface="Times New Roman"/>
                <a:sym typeface="Times New Roman"/>
              </a:rPr>
              <a:t>CRISP-ML(Q) Methodology</a:t>
            </a:r>
            <a:endParaRPr dirty="0"/>
          </a:p>
        </p:txBody>
      </p:sp>
      <p:sp>
        <p:nvSpPr>
          <p:cNvPr id="129" name="Google Shape;129;p30"/>
          <p:cNvSpPr txBox="1"/>
          <p:nvPr/>
        </p:nvSpPr>
        <p:spPr>
          <a:xfrm>
            <a:off x="358220" y="1020611"/>
            <a:ext cx="11076494" cy="3262401"/>
          </a:xfrm>
          <a:prstGeom prst="rect">
            <a:avLst/>
          </a:prstGeom>
          <a:noFill/>
          <a:ln>
            <a:noFill/>
          </a:ln>
        </p:spPr>
        <p:txBody>
          <a:bodyPr spcFirstLastPara="1" wrap="square" lIns="91425" tIns="91425" rIns="91425" bIns="91425" anchor="t" anchorCtr="0">
            <a:spAutoFit/>
          </a:bodyPr>
          <a:lstStyle/>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Ø"/>
            </a:pPr>
            <a:r>
              <a:rPr lang="en-US" sz="2000" b="0" i="0" u="none" strike="noStrike" cap="none" dirty="0">
                <a:solidFill>
                  <a:srgbClr val="000000"/>
                </a:solidFill>
                <a:latin typeface="Calibri"/>
                <a:ea typeface="Calibri"/>
                <a:cs typeface="Calibri"/>
                <a:sym typeface="Calibri"/>
              </a:rPr>
              <a:t>CRISP-ML(Q) (Cross-Industry Standard Process for Machine Learning with Quality) is an extension of the CRISP-DM framework, specifically tailored for machine learning projects. It incorporates additional considerations for ensuring the quality and robustness of machine learning models throughout their lifecycle. Here's an overview of the phases and the focus on quality it consists of six phases:</a:t>
            </a:r>
          </a:p>
          <a:p>
            <a:pPr marL="342900" marR="0" lvl="0" indent="-342900" algn="l" rtl="0">
              <a:lnSpc>
                <a:spcPct val="100000"/>
              </a:lnSpc>
              <a:spcBef>
                <a:spcPts val="0"/>
              </a:spcBef>
              <a:spcAft>
                <a:spcPts val="0"/>
              </a:spcAft>
              <a:buClr>
                <a:srgbClr val="000000"/>
              </a:buClr>
              <a:buSzPts val="1400"/>
              <a:buFont typeface="+mj-lt"/>
              <a:buAutoNum type="arabicPeriod"/>
            </a:pPr>
            <a:r>
              <a:rPr lang="en-US" sz="2000" b="1" i="0" u="none" strike="noStrike" cap="none" dirty="0">
                <a:solidFill>
                  <a:srgbClr val="000000"/>
                </a:solidFill>
                <a:latin typeface="Calibri"/>
                <a:ea typeface="Calibri"/>
                <a:cs typeface="Calibri"/>
                <a:sym typeface="Calibri"/>
              </a:rPr>
              <a:t>Business &amp; Data Understanding: </a:t>
            </a:r>
            <a:r>
              <a:rPr lang="en-US" sz="2000" b="0" i="0" u="none" strike="noStrike" cap="none" dirty="0">
                <a:solidFill>
                  <a:srgbClr val="000000"/>
                </a:solidFill>
                <a:latin typeface="Calibri"/>
                <a:ea typeface="Calibri"/>
                <a:cs typeface="Calibri"/>
                <a:sym typeface="Calibri"/>
              </a:rPr>
              <a:t>Understanding the project objectives and requirements from a business perspective. Collecting and exploring the data to understand its content, quality, and initial insights.</a:t>
            </a:r>
          </a:p>
          <a:p>
            <a:pPr marL="342900" marR="0" lvl="0" indent="-342900" algn="l" rtl="0">
              <a:lnSpc>
                <a:spcPct val="100000"/>
              </a:lnSpc>
              <a:spcBef>
                <a:spcPts val="0"/>
              </a:spcBef>
              <a:spcAft>
                <a:spcPts val="0"/>
              </a:spcAft>
              <a:buClr>
                <a:srgbClr val="000000"/>
              </a:buClr>
              <a:buSzPts val="1400"/>
              <a:buFont typeface="+mj-lt"/>
              <a:buAutoNum type="arabicPeriod"/>
            </a:pPr>
            <a:r>
              <a:rPr lang="en-US" sz="2000" b="1" i="0" u="none" strike="noStrike" cap="none" dirty="0">
                <a:solidFill>
                  <a:srgbClr val="000000"/>
                </a:solidFill>
                <a:latin typeface="Calibri"/>
                <a:ea typeface="Calibri"/>
                <a:cs typeface="Calibri"/>
                <a:sym typeface="Calibri"/>
              </a:rPr>
              <a:t>Data Preparation: </a:t>
            </a:r>
            <a:r>
              <a:rPr lang="en-US" sz="2000" b="0" i="0" u="none" strike="noStrike" cap="none" dirty="0">
                <a:solidFill>
                  <a:srgbClr val="000000"/>
                </a:solidFill>
                <a:latin typeface="Calibri"/>
                <a:ea typeface="Calibri"/>
                <a:cs typeface="Calibri"/>
                <a:sym typeface="Calibri"/>
              </a:rPr>
              <a:t>Preparing the data for analysis by cleaning, transforming, and integrating it as needed.</a:t>
            </a:r>
          </a:p>
          <a:p>
            <a:pPr marL="342900" marR="0" lvl="0" indent="-342900" algn="l" rtl="0">
              <a:lnSpc>
                <a:spcPct val="100000"/>
              </a:lnSpc>
              <a:spcBef>
                <a:spcPts val="0"/>
              </a:spcBef>
              <a:spcAft>
                <a:spcPts val="0"/>
              </a:spcAft>
              <a:buClr>
                <a:srgbClr val="000000"/>
              </a:buClr>
              <a:buSzPts val="1400"/>
              <a:buFont typeface="+mj-lt"/>
              <a:buAutoNum type="arabicPeriod"/>
            </a:pPr>
            <a:r>
              <a:rPr lang="en-US" sz="2000" b="1" i="0" u="none" strike="noStrike" cap="none" dirty="0">
                <a:solidFill>
                  <a:srgbClr val="000000"/>
                </a:solidFill>
                <a:latin typeface="Calibri"/>
                <a:ea typeface="Calibri"/>
                <a:cs typeface="Calibri"/>
                <a:sym typeface="Calibri"/>
              </a:rPr>
              <a:t>Model Building: </a:t>
            </a:r>
            <a:r>
              <a:rPr lang="en-US" sz="2000" b="0" i="0" u="none" strike="noStrike" cap="none" dirty="0">
                <a:solidFill>
                  <a:srgbClr val="000000"/>
                </a:solidFill>
                <a:latin typeface="Calibri"/>
                <a:ea typeface="Calibri"/>
                <a:cs typeface="Calibri"/>
                <a:sym typeface="Calibri"/>
              </a:rPr>
              <a:t>Building and selecting appropriate models and algorithms to use for the analysis</a:t>
            </a:r>
            <a:r>
              <a:rPr lang="en-US" sz="1800" b="0" i="0" u="none" strike="noStrike" cap="none" dirty="0">
                <a:solidFill>
                  <a:srgbClr val="000000"/>
                </a:solidFill>
                <a:latin typeface="Calibri"/>
                <a:ea typeface="Calibri"/>
                <a:cs typeface="Calibri"/>
                <a:sym typeface="Calibri"/>
              </a:rPr>
              <a:t>.</a:t>
            </a:r>
            <a:endParaRPr sz="1800" b="0" i="0" u="none" strike="noStrike" cap="none" dirty="0">
              <a:solidFill>
                <a:srgbClr val="000000"/>
              </a:solidFill>
              <a:latin typeface="Calibri"/>
              <a:ea typeface="Calibri"/>
              <a:cs typeface="Calibri"/>
              <a:sym typeface="Calibri"/>
            </a:endParaRPr>
          </a:p>
        </p:txBody>
      </p:sp>
      <p:pic>
        <p:nvPicPr>
          <p:cNvPr id="130" name="Google Shape;130;p30"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spTree>
    <p:extLst>
      <p:ext uri="{BB962C8B-B14F-4D97-AF65-F5344CB8AC3E}">
        <p14:creationId xmlns:p14="http://schemas.microsoft.com/office/powerpoint/2010/main" val="1278159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0"/>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cs typeface="Times New Roman"/>
                <a:sym typeface="Times New Roman"/>
              </a:rPr>
              <a:t>Technical Stacks</a:t>
            </a:r>
            <a:endParaRPr dirty="0"/>
          </a:p>
        </p:txBody>
      </p:sp>
      <p:sp>
        <p:nvSpPr>
          <p:cNvPr id="129" name="Google Shape;129;p30"/>
          <p:cNvSpPr txBox="1"/>
          <p:nvPr/>
        </p:nvSpPr>
        <p:spPr>
          <a:xfrm>
            <a:off x="735291" y="1074656"/>
            <a:ext cx="10746555" cy="4619134"/>
          </a:xfrm>
          <a:prstGeom prst="rect">
            <a:avLst/>
          </a:prstGeom>
          <a:noFill/>
          <a:ln>
            <a:noFill/>
          </a:ln>
        </p:spPr>
        <p:txBody>
          <a:bodyPr spcFirstLastPara="1" wrap="square" lIns="91425" tIns="91425" rIns="91425" bIns="91425" anchor="t" anchorCtr="0">
            <a:spAutoFit/>
          </a:bodyPr>
          <a:lstStyle/>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Ø"/>
            </a:pPr>
            <a:r>
              <a:rPr lang="en-IN" sz="2000" b="0" i="0" u="none" strike="noStrike" cap="none" dirty="0">
                <a:solidFill>
                  <a:srgbClr val="000000"/>
                </a:solidFill>
                <a:latin typeface="Calibri"/>
                <a:ea typeface="Calibri"/>
                <a:cs typeface="Calibri"/>
                <a:sym typeface="Calibri"/>
              </a:rPr>
              <a:t>A variety of technical stacks can be used depending on the scope, complexity, and specific requirements of the project. Here are some commonly used stacks in data analytics:</a:t>
            </a:r>
          </a:p>
          <a:p>
            <a:pPr marL="342900" marR="0" lvl="0" indent="-342900" algn="l" rtl="0">
              <a:lnSpc>
                <a:spcPct val="100000"/>
              </a:lnSpc>
              <a:spcBef>
                <a:spcPts val="0"/>
              </a:spcBef>
              <a:spcAft>
                <a:spcPts val="0"/>
              </a:spcAft>
              <a:buClr>
                <a:srgbClr val="000000"/>
              </a:buClr>
              <a:buSzPts val="1400"/>
              <a:buFont typeface="Wingdings" panose="05000000000000000000" pitchFamily="2" charset="2"/>
              <a:buChar char="q"/>
            </a:pPr>
            <a:r>
              <a:rPr lang="en-IN" sz="2000" b="0" i="0" u="none" strike="noStrike" cap="none" dirty="0">
                <a:solidFill>
                  <a:srgbClr val="000000"/>
                </a:solidFill>
                <a:latin typeface="Calibri"/>
                <a:ea typeface="Calibri"/>
                <a:cs typeface="Calibri"/>
                <a:sym typeface="Calibri"/>
              </a:rPr>
              <a:t> </a:t>
            </a:r>
            <a:r>
              <a:rPr lang="en-IN" sz="2000" b="1" i="0" u="none" strike="noStrike" cap="none" dirty="0">
                <a:solidFill>
                  <a:srgbClr val="000000"/>
                </a:solidFill>
                <a:latin typeface="Calibri"/>
                <a:ea typeface="Calibri"/>
                <a:cs typeface="Calibri"/>
                <a:sym typeface="Calibri"/>
              </a:rPr>
              <a:t>Python-Based Stack:</a:t>
            </a:r>
          </a:p>
          <a:p>
            <a:pPr marR="0" lvl="0" algn="l" rtl="0">
              <a:lnSpc>
                <a:spcPct val="100000"/>
              </a:lnSpc>
              <a:spcBef>
                <a:spcPts val="0"/>
              </a:spcBef>
              <a:spcAft>
                <a:spcPts val="0"/>
              </a:spcAft>
              <a:buClr>
                <a:srgbClr val="000000"/>
              </a:buClr>
              <a:buSzPts val="1400"/>
            </a:pPr>
            <a:r>
              <a:rPr lang="en-IN" sz="2000" b="0" i="0" u="none" strike="noStrike" cap="none" dirty="0">
                <a:solidFill>
                  <a:srgbClr val="000000"/>
                </a:solidFill>
                <a:latin typeface="Calibri"/>
                <a:ea typeface="Calibri"/>
                <a:cs typeface="Calibri"/>
                <a:sym typeface="Calibri"/>
              </a:rPr>
              <a:t>   Python is a popular language for data analytics due to its simplicity and the vast ecosystem of libraries and tools.</a:t>
            </a:r>
          </a:p>
          <a:p>
            <a:pPr marL="342900" marR="0" lvl="0" indent="-342900" algn="l" rtl="0">
              <a:lnSpc>
                <a:spcPct val="100000"/>
              </a:lnSpc>
              <a:spcBef>
                <a:spcPts val="0"/>
              </a:spcBef>
              <a:spcAft>
                <a:spcPts val="0"/>
              </a:spcAft>
              <a:buClr>
                <a:srgbClr val="000000"/>
              </a:buClr>
              <a:buSzPts val="1400"/>
              <a:buFont typeface="Wingdings" panose="05000000000000000000" pitchFamily="2" charset="2"/>
              <a:buChar char="q"/>
            </a:pPr>
            <a:r>
              <a:rPr lang="en-IN" sz="2000" b="1" i="0" u="none" strike="noStrike" cap="none" dirty="0">
                <a:solidFill>
                  <a:srgbClr val="000000"/>
                </a:solidFill>
                <a:latin typeface="Calibri"/>
                <a:ea typeface="Calibri"/>
                <a:cs typeface="Calibri"/>
                <a:sym typeface="Calibri"/>
              </a:rPr>
              <a:t>Programming Language: </a:t>
            </a:r>
            <a:r>
              <a:rPr lang="en-IN" sz="2000" b="0" i="0" u="none" strike="noStrike" cap="none" dirty="0">
                <a:solidFill>
                  <a:srgbClr val="000000"/>
                </a:solidFill>
                <a:latin typeface="Calibri"/>
                <a:ea typeface="Calibri"/>
                <a:cs typeface="Calibri"/>
                <a:sym typeface="Calibri"/>
              </a:rPr>
              <a:t>Python</a:t>
            </a:r>
          </a:p>
          <a:p>
            <a:pPr marL="342900" marR="0" lvl="0" indent="-342900" algn="l" rtl="0">
              <a:lnSpc>
                <a:spcPct val="100000"/>
              </a:lnSpc>
              <a:spcBef>
                <a:spcPts val="0"/>
              </a:spcBef>
              <a:spcAft>
                <a:spcPts val="0"/>
              </a:spcAft>
              <a:buClr>
                <a:srgbClr val="000000"/>
              </a:buClr>
              <a:buSzPts val="1400"/>
              <a:buFont typeface="Wingdings" panose="05000000000000000000" pitchFamily="2" charset="2"/>
              <a:buChar char="q"/>
            </a:pPr>
            <a:r>
              <a:rPr lang="en-IN" sz="2000" b="1" i="0" u="none" strike="noStrike" cap="none" dirty="0">
                <a:solidFill>
                  <a:srgbClr val="000000"/>
                </a:solidFill>
                <a:latin typeface="Calibri"/>
                <a:ea typeface="Calibri"/>
                <a:cs typeface="Calibri"/>
                <a:sym typeface="Calibri"/>
              </a:rPr>
              <a:t>Libraries and Frameworks: </a:t>
            </a:r>
          </a:p>
          <a:p>
            <a:pPr marL="342900" marR="0" lvl="0" indent="-342900" algn="l" rtl="0">
              <a:lnSpc>
                <a:spcPct val="100000"/>
              </a:lnSpc>
              <a:spcBef>
                <a:spcPts val="0"/>
              </a:spcBef>
              <a:spcAft>
                <a:spcPts val="0"/>
              </a:spcAft>
              <a:buClr>
                <a:srgbClr val="000000"/>
              </a:buClr>
              <a:buSzPts val="1400"/>
              <a:buFont typeface="Wingdings" panose="05000000000000000000" pitchFamily="2" charset="2"/>
              <a:buChar char="§"/>
            </a:pPr>
            <a:r>
              <a:rPr lang="en-IN" sz="2000" b="0" i="0" u="none" strike="noStrike" cap="none" dirty="0">
                <a:solidFill>
                  <a:srgbClr val="000000"/>
                </a:solidFill>
                <a:latin typeface="Calibri"/>
                <a:ea typeface="Calibri"/>
                <a:cs typeface="Calibri"/>
                <a:sym typeface="Calibri"/>
              </a:rPr>
              <a:t>Data Manipulation: pandas, NumPy </a:t>
            </a:r>
          </a:p>
          <a:p>
            <a:pPr marL="342900" marR="0" lvl="0" indent="-342900" algn="l" rtl="0">
              <a:lnSpc>
                <a:spcPct val="100000"/>
              </a:lnSpc>
              <a:spcBef>
                <a:spcPts val="0"/>
              </a:spcBef>
              <a:spcAft>
                <a:spcPts val="0"/>
              </a:spcAft>
              <a:buClr>
                <a:srgbClr val="000000"/>
              </a:buClr>
              <a:buSzPts val="1400"/>
              <a:buFont typeface="Wingdings" panose="05000000000000000000" pitchFamily="2" charset="2"/>
              <a:buChar char="§"/>
            </a:pPr>
            <a:r>
              <a:rPr lang="en-IN" sz="2000" b="0" i="0" u="none" strike="noStrike" cap="none" dirty="0">
                <a:solidFill>
                  <a:srgbClr val="000000"/>
                </a:solidFill>
                <a:latin typeface="Calibri"/>
                <a:ea typeface="Calibri"/>
                <a:cs typeface="Calibri"/>
                <a:sym typeface="Calibri"/>
              </a:rPr>
              <a:t>Data Visualization: Matplotlib, Seaborn, </a:t>
            </a:r>
            <a:r>
              <a:rPr lang="en-IN" sz="2000" b="0" i="0" u="none" strike="noStrike" cap="none" dirty="0" err="1">
                <a:solidFill>
                  <a:srgbClr val="000000"/>
                </a:solidFill>
                <a:latin typeface="Calibri"/>
                <a:ea typeface="Calibri"/>
                <a:cs typeface="Calibri"/>
                <a:sym typeface="Calibri"/>
              </a:rPr>
              <a:t>Plotly</a:t>
            </a:r>
            <a:r>
              <a:rPr lang="en-IN" sz="2000" b="0" i="0" u="none" strike="noStrike" cap="none" dirty="0">
                <a:solidFill>
                  <a:srgbClr val="000000"/>
                </a:solidFill>
                <a:latin typeface="Calibri"/>
                <a:ea typeface="Calibri"/>
                <a:cs typeface="Calibri"/>
                <a:sym typeface="Calibri"/>
              </a:rPr>
              <a:t> </a:t>
            </a:r>
          </a:p>
          <a:p>
            <a:pPr marL="342900" marR="0" lvl="0" indent="-342900" algn="l" rtl="0">
              <a:lnSpc>
                <a:spcPct val="100000"/>
              </a:lnSpc>
              <a:spcBef>
                <a:spcPts val="0"/>
              </a:spcBef>
              <a:spcAft>
                <a:spcPts val="0"/>
              </a:spcAft>
              <a:buClr>
                <a:srgbClr val="000000"/>
              </a:buClr>
              <a:buSzPts val="1400"/>
              <a:buFont typeface="Wingdings" panose="05000000000000000000" pitchFamily="2" charset="2"/>
              <a:buChar char="§"/>
            </a:pPr>
            <a:r>
              <a:rPr lang="en-IN" sz="2000" b="0" i="0" u="none" strike="noStrike" cap="none" dirty="0">
                <a:solidFill>
                  <a:srgbClr val="000000"/>
                </a:solidFill>
                <a:latin typeface="Calibri"/>
                <a:ea typeface="Calibri"/>
                <a:cs typeface="Calibri"/>
                <a:sym typeface="Calibri"/>
              </a:rPr>
              <a:t>Machine Learning: Scikit-learn, TensorFlow, </a:t>
            </a:r>
            <a:r>
              <a:rPr lang="en-IN" sz="2000" b="0" i="0" u="none" strike="noStrike" cap="none" dirty="0" err="1">
                <a:solidFill>
                  <a:srgbClr val="000000"/>
                </a:solidFill>
                <a:latin typeface="Calibri"/>
                <a:ea typeface="Calibri"/>
                <a:cs typeface="Calibri"/>
                <a:sym typeface="Calibri"/>
              </a:rPr>
              <a:t>Keras</a:t>
            </a:r>
            <a:r>
              <a:rPr lang="en-IN" sz="2000" b="0" i="0" u="none" strike="noStrike" cap="none" dirty="0">
                <a:solidFill>
                  <a:srgbClr val="000000"/>
                </a:solidFill>
                <a:latin typeface="Calibri"/>
                <a:ea typeface="Calibri"/>
                <a:cs typeface="Calibri"/>
                <a:sym typeface="Calibri"/>
              </a:rPr>
              <a:t>, </a:t>
            </a:r>
            <a:r>
              <a:rPr lang="en-IN" sz="2000" b="0" i="0" u="none" strike="noStrike" cap="none" dirty="0" err="1">
                <a:solidFill>
                  <a:srgbClr val="000000"/>
                </a:solidFill>
                <a:latin typeface="Calibri"/>
                <a:ea typeface="Calibri"/>
                <a:cs typeface="Calibri"/>
                <a:sym typeface="Calibri"/>
              </a:rPr>
              <a:t>PyTorch</a:t>
            </a:r>
            <a:endParaRPr lang="en-IN" sz="2000" dirty="0">
              <a:latin typeface="Calibri"/>
              <a:ea typeface="Calibri"/>
              <a:cs typeface="Calibri"/>
              <a:sym typeface="Calibri"/>
            </a:endParaRPr>
          </a:p>
          <a:p>
            <a:pPr marL="342900" marR="0" lvl="0" indent="-342900" algn="l" rtl="0">
              <a:lnSpc>
                <a:spcPct val="100000"/>
              </a:lnSpc>
              <a:spcBef>
                <a:spcPts val="0"/>
              </a:spcBef>
              <a:spcAft>
                <a:spcPts val="0"/>
              </a:spcAft>
              <a:buClr>
                <a:srgbClr val="000000"/>
              </a:buClr>
              <a:buSzPts val="1400"/>
              <a:buFont typeface="Wingdings" panose="05000000000000000000" pitchFamily="2" charset="2"/>
              <a:buChar char="§"/>
            </a:pPr>
            <a:r>
              <a:rPr lang="en-IN" sz="2000" b="0" i="0" u="none" strike="noStrike" cap="none" dirty="0">
                <a:solidFill>
                  <a:srgbClr val="000000"/>
                </a:solidFill>
                <a:latin typeface="Calibri"/>
                <a:ea typeface="Calibri"/>
                <a:cs typeface="Calibri"/>
                <a:sym typeface="Calibri"/>
              </a:rPr>
              <a:t>Statistical Analysis: SciPy, </a:t>
            </a:r>
            <a:r>
              <a:rPr lang="en-IN" sz="2000" b="0" i="0" u="none" strike="noStrike" cap="none" dirty="0" err="1">
                <a:solidFill>
                  <a:srgbClr val="000000"/>
                </a:solidFill>
                <a:latin typeface="Calibri"/>
                <a:ea typeface="Calibri"/>
                <a:cs typeface="Calibri"/>
                <a:sym typeface="Calibri"/>
              </a:rPr>
              <a:t>Statsmodels</a:t>
            </a:r>
            <a:endParaRPr lang="en-IN" sz="2000" b="0" i="0" u="none" strike="noStrike" cap="none" dirty="0">
              <a:solidFill>
                <a:srgbClr val="000000"/>
              </a:solidFill>
              <a:latin typeface="Calibri"/>
              <a:ea typeface="Calibri"/>
              <a:cs typeface="Calibri"/>
              <a:sym typeface="Calibri"/>
            </a:endParaRPr>
          </a:p>
          <a:p>
            <a:pPr marL="342900" marR="0" lvl="0" indent="-342900" algn="l" rtl="0">
              <a:lnSpc>
                <a:spcPct val="100000"/>
              </a:lnSpc>
              <a:spcBef>
                <a:spcPts val="0"/>
              </a:spcBef>
              <a:spcAft>
                <a:spcPts val="0"/>
              </a:spcAft>
              <a:buClr>
                <a:srgbClr val="000000"/>
              </a:buClr>
              <a:buSzPts val="1400"/>
              <a:buFont typeface="Wingdings" panose="05000000000000000000" pitchFamily="2" charset="2"/>
              <a:buChar char="q"/>
            </a:pPr>
            <a:r>
              <a:rPr lang="en-IN" sz="2000" b="0" i="0" u="none" strike="noStrike" cap="none" dirty="0">
                <a:solidFill>
                  <a:srgbClr val="000000"/>
                </a:solidFill>
                <a:latin typeface="Calibri"/>
                <a:ea typeface="Calibri"/>
                <a:cs typeface="Calibri"/>
                <a:sym typeface="Calibri"/>
              </a:rPr>
              <a:t>Development Environment: </a:t>
            </a:r>
            <a:r>
              <a:rPr lang="en-IN" sz="2000" b="0" i="0" u="none" strike="noStrike" cap="none" dirty="0" err="1">
                <a:solidFill>
                  <a:srgbClr val="000000"/>
                </a:solidFill>
                <a:latin typeface="Calibri"/>
                <a:ea typeface="Calibri"/>
                <a:cs typeface="Calibri"/>
                <a:sym typeface="Calibri"/>
              </a:rPr>
              <a:t>Jupyter</a:t>
            </a:r>
            <a:r>
              <a:rPr lang="en-IN" sz="2000" b="0" i="0" u="none" strike="noStrike" cap="none" dirty="0">
                <a:solidFill>
                  <a:srgbClr val="000000"/>
                </a:solidFill>
                <a:latin typeface="Calibri"/>
                <a:ea typeface="Calibri"/>
                <a:cs typeface="Calibri"/>
                <a:sym typeface="Calibri"/>
              </a:rPr>
              <a:t> Notebook, </a:t>
            </a:r>
            <a:r>
              <a:rPr lang="en-IN" sz="2000" b="0" i="0" u="none" strike="noStrike" cap="none" dirty="0" err="1">
                <a:solidFill>
                  <a:srgbClr val="000000"/>
                </a:solidFill>
                <a:latin typeface="Calibri"/>
                <a:ea typeface="Calibri"/>
                <a:cs typeface="Calibri"/>
                <a:sym typeface="Calibri"/>
              </a:rPr>
              <a:t>JupyterLab</a:t>
            </a:r>
            <a:r>
              <a:rPr lang="en-IN" sz="2000" b="0" i="0" u="none" strike="noStrike" cap="none" dirty="0">
                <a:solidFill>
                  <a:srgbClr val="000000"/>
                </a:solidFill>
                <a:latin typeface="Calibri"/>
                <a:ea typeface="Calibri"/>
                <a:cs typeface="Calibri"/>
                <a:sym typeface="Calibri"/>
              </a:rPr>
              <a:t>, PyCharm</a:t>
            </a:r>
          </a:p>
          <a:p>
            <a:pPr marL="342900" marR="0" lvl="0" indent="-342900" algn="l" rtl="0">
              <a:lnSpc>
                <a:spcPct val="100000"/>
              </a:lnSpc>
              <a:spcBef>
                <a:spcPts val="0"/>
              </a:spcBef>
              <a:spcAft>
                <a:spcPts val="0"/>
              </a:spcAft>
              <a:buClr>
                <a:srgbClr val="000000"/>
              </a:buClr>
              <a:buSzPts val="1400"/>
              <a:buFont typeface="Wingdings" panose="05000000000000000000" pitchFamily="2" charset="2"/>
              <a:buChar char="q"/>
            </a:pPr>
            <a:r>
              <a:rPr lang="en-IN" sz="2000" b="0" i="0" u="none" strike="noStrike" cap="none" dirty="0">
                <a:solidFill>
                  <a:srgbClr val="000000"/>
                </a:solidFill>
                <a:latin typeface="Calibri"/>
                <a:ea typeface="Calibri"/>
                <a:cs typeface="Calibri"/>
                <a:sym typeface="Calibri"/>
              </a:rPr>
              <a:t>Data Storage: SQL databases (e.g., PostgreSQL, MySQL), NoSQL databases (</a:t>
            </a:r>
            <a:r>
              <a:rPr lang="en-IN" sz="2000" b="0" i="0" u="none" strike="noStrike" cap="none" dirty="0" err="1">
                <a:solidFill>
                  <a:srgbClr val="000000"/>
                </a:solidFill>
                <a:latin typeface="Calibri"/>
                <a:ea typeface="Calibri"/>
                <a:cs typeface="Calibri"/>
                <a:sym typeface="Calibri"/>
              </a:rPr>
              <a:t>e.g.MongoDB</a:t>
            </a:r>
            <a:r>
              <a:rPr lang="en-IN" sz="2000" b="0" i="0" u="none" strike="noStrike" cap="none" dirty="0">
                <a:solidFill>
                  <a:srgbClr val="000000"/>
                </a:solidFill>
                <a:latin typeface="Calibri"/>
                <a:ea typeface="Calibri"/>
                <a:cs typeface="Calibri"/>
                <a:sym typeface="Calibri"/>
              </a:rPr>
              <a:t>), CSV/Excel files</a:t>
            </a:r>
            <a:endParaRPr sz="2000" b="0" i="0" u="none" strike="noStrike" cap="none" dirty="0">
              <a:solidFill>
                <a:srgbClr val="000000"/>
              </a:solidFill>
              <a:latin typeface="Calibri"/>
              <a:ea typeface="Calibri"/>
              <a:cs typeface="Calibri"/>
              <a:sym typeface="Calibri"/>
            </a:endParaRPr>
          </a:p>
        </p:txBody>
      </p:sp>
      <p:pic>
        <p:nvPicPr>
          <p:cNvPr id="130" name="Google Shape;130;p30"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spTree>
    <p:extLst>
      <p:ext uri="{BB962C8B-B14F-4D97-AF65-F5344CB8AC3E}">
        <p14:creationId xmlns:p14="http://schemas.microsoft.com/office/powerpoint/2010/main" val="1632845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0"/>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cs typeface="Times New Roman"/>
                <a:sym typeface="Times New Roman"/>
              </a:rPr>
              <a:t>Project Architecture</a:t>
            </a:r>
            <a:endParaRPr dirty="0"/>
          </a:p>
        </p:txBody>
      </p:sp>
      <p:sp>
        <p:nvSpPr>
          <p:cNvPr id="129" name="Google Shape;129;p30"/>
          <p:cNvSpPr txBox="1"/>
          <p:nvPr/>
        </p:nvSpPr>
        <p:spPr>
          <a:xfrm>
            <a:off x="876300" y="1428750"/>
            <a:ext cx="10972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30" name="Google Shape;130;p30"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pic>
        <p:nvPicPr>
          <p:cNvPr id="37" name="Picture 36">
            <a:extLst>
              <a:ext uri="{FF2B5EF4-FFF2-40B4-BE49-F238E27FC236}">
                <a16:creationId xmlns:a16="http://schemas.microsoft.com/office/drawing/2014/main" id="{737C2863-0461-4EE7-D3B2-10E390D40E59}"/>
              </a:ext>
            </a:extLst>
          </p:cNvPr>
          <p:cNvPicPr>
            <a:picLocks noChangeAspect="1"/>
          </p:cNvPicPr>
          <p:nvPr/>
        </p:nvPicPr>
        <p:blipFill>
          <a:blip r:embed="rId4"/>
          <a:stretch>
            <a:fillRect/>
          </a:stretch>
        </p:blipFill>
        <p:spPr>
          <a:xfrm>
            <a:off x="1920978" y="4232045"/>
            <a:ext cx="7773485" cy="2394409"/>
          </a:xfrm>
          <a:prstGeom prst="rect">
            <a:avLst/>
          </a:prstGeom>
        </p:spPr>
      </p:pic>
      <p:pic>
        <p:nvPicPr>
          <p:cNvPr id="39" name="Picture 38">
            <a:extLst>
              <a:ext uri="{FF2B5EF4-FFF2-40B4-BE49-F238E27FC236}">
                <a16:creationId xmlns:a16="http://schemas.microsoft.com/office/drawing/2014/main" id="{060C56D5-E527-59AC-8288-7670A6B816C9}"/>
              </a:ext>
            </a:extLst>
          </p:cNvPr>
          <p:cNvPicPr>
            <a:picLocks noChangeAspect="1"/>
          </p:cNvPicPr>
          <p:nvPr/>
        </p:nvPicPr>
        <p:blipFill>
          <a:blip r:embed="rId5"/>
          <a:stretch>
            <a:fillRect/>
          </a:stretch>
        </p:blipFill>
        <p:spPr>
          <a:xfrm>
            <a:off x="2454377" y="970962"/>
            <a:ext cx="7816645" cy="33465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0"/>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Collection and Understanding</a:t>
            </a:r>
            <a:endParaRPr dirty="0"/>
          </a:p>
        </p:txBody>
      </p:sp>
      <p:sp>
        <p:nvSpPr>
          <p:cNvPr id="129" name="Google Shape;129;p30"/>
          <p:cNvSpPr txBox="1"/>
          <p:nvPr/>
        </p:nvSpPr>
        <p:spPr>
          <a:xfrm>
            <a:off x="527901" y="1293463"/>
            <a:ext cx="10216299" cy="2954625"/>
          </a:xfrm>
          <a:prstGeom prst="rect">
            <a:avLst/>
          </a:prstGeom>
          <a:noFill/>
          <a:ln>
            <a:noFill/>
          </a:ln>
        </p:spPr>
        <p:txBody>
          <a:bodyPr spcFirstLastPara="1" wrap="square" lIns="91425" tIns="91425" rIns="91425" bIns="91425" anchor="t" anchorCtr="0">
            <a:spAutoFit/>
          </a:bodyPr>
          <a:lstStyle/>
          <a:p>
            <a:pPr marL="342900" marR="0" lvl="0" indent="-342900" algn="l" rtl="0">
              <a:lnSpc>
                <a:spcPct val="100000"/>
              </a:lnSpc>
              <a:spcBef>
                <a:spcPts val="0"/>
              </a:spcBef>
              <a:spcAft>
                <a:spcPts val="0"/>
              </a:spcAft>
              <a:buClr>
                <a:srgbClr val="000000"/>
              </a:buClr>
              <a:buSzPts val="1400"/>
              <a:buFont typeface="Wingdings" panose="05000000000000000000" pitchFamily="2" charset="2"/>
              <a:buChar char="Ø"/>
            </a:pPr>
            <a:r>
              <a:rPr lang="en-US" sz="2000" b="0" i="0" u="none" strike="noStrike" cap="none" dirty="0">
                <a:solidFill>
                  <a:srgbClr val="000000"/>
                </a:solidFill>
                <a:latin typeface="Calibri"/>
                <a:ea typeface="Calibri"/>
                <a:cs typeface="Calibri"/>
                <a:sym typeface="Calibri"/>
              </a:rPr>
              <a:t> The data is collected from primary data source EXCEL which is in the form of raw data, this raw data is loaded into the data base.</a:t>
            </a:r>
          </a:p>
          <a:p>
            <a:pPr marL="342900" marR="0" lvl="0" indent="-342900" algn="l" rtl="0">
              <a:lnSpc>
                <a:spcPct val="100000"/>
              </a:lnSpc>
              <a:spcBef>
                <a:spcPts val="0"/>
              </a:spcBef>
              <a:spcAft>
                <a:spcPts val="0"/>
              </a:spcAft>
              <a:buClr>
                <a:srgbClr val="000000"/>
              </a:buClr>
              <a:buSzPts val="1400"/>
              <a:buFont typeface="Wingdings" panose="05000000000000000000" pitchFamily="2" charset="2"/>
              <a:buChar char="Ø"/>
            </a:pPr>
            <a:r>
              <a:rPr lang="en-US" sz="2000" b="0" i="0" u="none" strike="noStrike" cap="none" dirty="0">
                <a:solidFill>
                  <a:srgbClr val="000000"/>
                </a:solidFill>
                <a:latin typeface="Calibri"/>
                <a:ea typeface="Calibri"/>
                <a:cs typeface="Calibri"/>
                <a:sym typeface="Calibri"/>
              </a:rPr>
              <a:t>The raw data is loaded into the data base which is MySQL or Python.</a:t>
            </a:r>
          </a:p>
          <a:p>
            <a:pPr marL="342900" marR="0" lvl="0" indent="-342900" algn="l" rtl="0">
              <a:lnSpc>
                <a:spcPct val="100000"/>
              </a:lnSpc>
              <a:spcBef>
                <a:spcPts val="0"/>
              </a:spcBef>
              <a:spcAft>
                <a:spcPts val="0"/>
              </a:spcAft>
              <a:buClr>
                <a:srgbClr val="000000"/>
              </a:buClr>
              <a:buSzPts val="1400"/>
              <a:buFont typeface="Wingdings" panose="05000000000000000000" pitchFamily="2" charset="2"/>
              <a:buChar char="Ø"/>
            </a:pPr>
            <a:r>
              <a:rPr lang="en-US" sz="2000" b="0" i="0" u="none" strike="noStrike" cap="none" dirty="0">
                <a:solidFill>
                  <a:srgbClr val="000000"/>
                </a:solidFill>
                <a:latin typeface="Calibri"/>
                <a:ea typeface="Calibri"/>
                <a:cs typeface="Calibri"/>
                <a:sym typeface="Calibri"/>
              </a:rPr>
              <a:t> EDA and Data cleansing is done for raw data from the data base. The cleaned data is given to data visualization tools to visualize the data in the form of dashboards. Overall both the raw data and SQL output is used to run the visualization.</a:t>
            </a:r>
          </a:p>
          <a:p>
            <a:pPr marL="342900" marR="0" lvl="0" indent="-342900" algn="l" rtl="0">
              <a:lnSpc>
                <a:spcPct val="100000"/>
              </a:lnSpc>
              <a:spcBef>
                <a:spcPts val="0"/>
              </a:spcBef>
              <a:spcAft>
                <a:spcPts val="0"/>
              </a:spcAft>
              <a:buClr>
                <a:srgbClr val="000000"/>
              </a:buClr>
              <a:buSzPts val="1400"/>
              <a:buFont typeface="Wingdings" panose="05000000000000000000" pitchFamily="2" charset="2"/>
              <a:buChar char="Ø"/>
            </a:pPr>
            <a:r>
              <a:rPr lang="en-US" sz="2000" b="0" i="0" u="none" strike="noStrike" cap="none" dirty="0">
                <a:solidFill>
                  <a:srgbClr val="000000"/>
                </a:solidFill>
                <a:latin typeface="Calibri"/>
                <a:ea typeface="Calibri"/>
                <a:cs typeface="Calibri"/>
                <a:sym typeface="Calibri"/>
              </a:rPr>
              <a:t>By implementing a comprehensive and well-designed dashboard, steel manufacturers can optimize raw material usage, improve production efficiency, and ensure high-quality steel production while meeting financial and sustainability goals.</a:t>
            </a:r>
            <a:endParaRPr sz="2000" b="0" i="0" u="none" strike="noStrike" cap="none" dirty="0">
              <a:solidFill>
                <a:srgbClr val="000000"/>
              </a:solidFill>
              <a:latin typeface="Calibri"/>
              <a:ea typeface="Calibri"/>
              <a:cs typeface="Calibri"/>
              <a:sym typeface="Calibri"/>
            </a:endParaRPr>
          </a:p>
        </p:txBody>
      </p:sp>
      <p:pic>
        <p:nvPicPr>
          <p:cNvPr id="130" name="Google Shape;130;p30"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spTree>
    <p:extLst>
      <p:ext uri="{BB962C8B-B14F-4D97-AF65-F5344CB8AC3E}">
        <p14:creationId xmlns:p14="http://schemas.microsoft.com/office/powerpoint/2010/main" val="182550920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756</TotalTime>
  <Words>2094</Words>
  <Application>Microsoft Office PowerPoint</Application>
  <PresentationFormat>Widescreen</PresentationFormat>
  <Paragraphs>206</Paragraphs>
  <Slides>21</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Courier New</vt:lpstr>
      <vt:lpstr>Georgia</vt:lpstr>
      <vt:lpstr>Times New Roman</vt:lpstr>
      <vt:lpstr>Wingdings</vt:lpstr>
      <vt:lpstr>Office Theme</vt:lpstr>
      <vt:lpstr>Optimization of Raw Materials to Achieve Efficient Grades of Steel</vt:lpstr>
      <vt:lpstr>Contents</vt:lpstr>
      <vt:lpstr>Project Overview and Scope</vt:lpstr>
      <vt:lpstr>Business Problem</vt:lpstr>
      <vt:lpstr>Business Objective &amp; Constraints</vt:lpstr>
      <vt:lpstr>CRISP-ML(Q) Methodology</vt:lpstr>
      <vt:lpstr>Technical Stacks</vt:lpstr>
      <vt:lpstr>Project Architecture</vt:lpstr>
      <vt:lpstr>Data Collection and Understanding</vt:lpstr>
      <vt:lpstr>Data Dictionary </vt:lpstr>
      <vt:lpstr>System Requirements</vt:lpstr>
      <vt:lpstr>Exploratory Data Analysis [EDA]</vt:lpstr>
      <vt:lpstr>Data Preprocessing</vt:lpstr>
      <vt:lpstr>Data Import</vt:lpstr>
      <vt:lpstr>Missing Values , Outliers &amp; Outlier handlings</vt:lpstr>
      <vt:lpstr>Auto-EDA Libraries</vt:lpstr>
      <vt:lpstr>Power BI Visualization </vt:lpstr>
      <vt:lpstr>PowerBI Visualization</vt:lpstr>
      <vt:lpstr>Excel Visualization</vt:lpstr>
      <vt:lpstr>Looker Studio Visualization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VIKAS BARTHWAL</dc:creator>
  <cp:lastModifiedBy>Tanuja Surekha</cp:lastModifiedBy>
  <cp:revision>24</cp:revision>
  <dcterms:created xsi:type="dcterms:W3CDTF">2022-02-16T01:47:29Z</dcterms:created>
  <dcterms:modified xsi:type="dcterms:W3CDTF">2024-07-09T04:14:32Z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49deba9595b64033890e84905b5c3bc0</vt:lpwstr>
  </property>
</Properties>
</file>