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4"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Predictive Maintenance of Industrial Machinery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TANUJA P – Saveetha School of Engineering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D5572642-5A0E-5F41-CE5C-B8BE83FAE98E}"/>
              </a:ext>
            </a:extLst>
          </p:cNvPr>
          <p:cNvSpPr>
            <a:spLocks noGrp="1" noChangeArrowheads="1"/>
          </p:cNvSpPr>
          <p:nvPr>
            <p:ph idx="1"/>
          </p:nvPr>
        </p:nvSpPr>
        <p:spPr bwMode="auto">
          <a:xfrm>
            <a:off x="290596" y="1374955"/>
            <a:ext cx="11610807"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AI and Deep Learning Advancements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Predictive maintenance models will evolve using deep learning techniques to detect complex failure patterns, enabling more accurate failure prediction and remaining useful life (RUL) estimation.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Self-Healing Systems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Integration of predictive models with automated repair systems could lead to </a:t>
            </a:r>
            <a:r>
              <a:rPr kumimoji="0" lang="en-US" altLang="en-US" sz="1800" b="1" i="0" u="none" strike="noStrike" cap="none" normalizeH="0" baseline="0" dirty="0">
                <a:ln>
                  <a:noFill/>
                </a:ln>
                <a:solidFill>
                  <a:schemeClr val="tx1"/>
                </a:solidFill>
                <a:effectLst/>
                <a:latin typeface="Arial" panose="020B0604020202020204" pitchFamily="34" charset="0"/>
              </a:rPr>
              <a:t>self-healing machines</a:t>
            </a:r>
            <a:r>
              <a:rPr kumimoji="0" lang="en-US" altLang="en-US" sz="1800" b="0" i="0" u="none" strike="noStrike" cap="none" normalizeH="0" baseline="0" dirty="0">
                <a:ln>
                  <a:noFill/>
                </a:ln>
                <a:solidFill>
                  <a:schemeClr val="tx1"/>
                </a:solidFill>
                <a:effectLst/>
                <a:latin typeface="Arial" panose="020B0604020202020204" pitchFamily="34" charset="0"/>
              </a:rPr>
              <a:t>, where detected faults trigger automatic corrective actions without human intervention.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Cloud-Based Maintenance Platforms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Centralized cloud platforms will allow industries to monitor and manage predictive maintenance strategies across multiple factories or locations in real-time.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Augmented Reality (AR) for Maintenance Support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AR combined with predictive analytics can guide maintenance personnel during repair tasks by overlaying data-driven insights directly onto machinery.</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E7157943-3DB2-DDFB-AC93-4BD1DA7A4C56}"/>
              </a:ext>
            </a:extLst>
          </p:cNvPr>
          <p:cNvSpPr>
            <a:spLocks noGrp="1" noChangeArrowheads="1"/>
          </p:cNvSpPr>
          <p:nvPr>
            <p:ph idx="1"/>
          </p:nvPr>
        </p:nvSpPr>
        <p:spPr bwMode="auto">
          <a:xfrm>
            <a:off x="581192" y="1439250"/>
            <a:ext cx="11238589" cy="465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Lee, J., Bagheri, B., &amp; Kao, H.-A. (2015).</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Cyber-Physical Systems architecture for Industry 4.0-based manufacturing systems.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Manufacturing Letters, 3</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18–23.</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Zonta, T., da Costa, C. A., da Rosa Righi, R., de Lima, M. J., da Trindade, E. S., &amp; Li, G. P. (2020).</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maintenance in the Industry 4.0: A systematic literature review.</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Computers &amp; Industrial Engineering, 150</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106889.</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Zhou, X., &amp; Yin, Y. (2021).</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deep learning method for machinery fault diagnostics based on condition monitoring.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Mechanical Systems and Signal Processing, 156</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107619.</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2" y="617439"/>
            <a:ext cx="11029616" cy="530296"/>
          </a:xfrm>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D0E5398F-B08C-9716-1D0F-38153B284F8F}"/>
              </a:ext>
            </a:extLst>
          </p:cNvPr>
          <p:cNvPicPr>
            <a:picLocks noChangeAspect="1"/>
          </p:cNvPicPr>
          <p:nvPr/>
        </p:nvPicPr>
        <p:blipFill>
          <a:blip r:embed="rId2"/>
          <a:stretch>
            <a:fillRect/>
          </a:stretch>
        </p:blipFill>
        <p:spPr>
          <a:xfrm>
            <a:off x="1802706" y="1147735"/>
            <a:ext cx="8053563" cy="571026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7B49DCAF-994F-BD5A-9884-97736781B06A}"/>
              </a:ext>
            </a:extLst>
          </p:cNvPr>
          <p:cNvPicPr>
            <a:picLocks noChangeAspect="1"/>
          </p:cNvPicPr>
          <p:nvPr/>
        </p:nvPicPr>
        <p:blipFill>
          <a:blip r:embed="rId2"/>
          <a:stretch>
            <a:fillRect/>
          </a:stretch>
        </p:blipFill>
        <p:spPr>
          <a:xfrm>
            <a:off x="1876523" y="1232452"/>
            <a:ext cx="8105677" cy="562554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2F50A15A-8526-55F1-6DA5-657F5CC39E36}"/>
              </a:ext>
            </a:extLst>
          </p:cNvPr>
          <p:cNvPicPr>
            <a:picLocks noChangeAspect="1"/>
          </p:cNvPicPr>
          <p:nvPr/>
        </p:nvPicPr>
        <p:blipFill>
          <a:blip r:embed="rId2"/>
          <a:stretch>
            <a:fillRect/>
          </a:stretch>
        </p:blipFill>
        <p:spPr>
          <a:xfrm rot="5400000">
            <a:off x="3479799" y="215902"/>
            <a:ext cx="4978400" cy="7365998"/>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62677" y="1482520"/>
            <a:ext cx="11029615" cy="467332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Unexpected equipment failures in industrial settings can result in serious production delays, higher operating expenses, and safety risks.  Conventional maintenance techniques, like scheduled or reactive maintenance, frequently fall short in identifying possible breakdowns early on.  As a result, it becomes imperative to implement a data-driven predictive maintenance strategy that anticipates equipment failures using both historical and real-time sensor data.  In order to facilitate proactive maintenance planning, reduce downtime, and maximize resource utilization, the goal is to develop a machine learning model that can precisely forecast when a machine is likely to fail.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minimizing unexpected machine failures in industrial environments by predicting maintenance needs before breakdowns occur. This involves leveraging sensor data, machine logs, and machine learning techniques to anticipate failures. The solution will consist of the following components:</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cs typeface="Calibri"/>
              </a:rPr>
              <a:t>Gather historical maintenance records, sensor logs (temperature, vibration, pressure, etc.), and machine usage patterns.</a:t>
            </a:r>
          </a:p>
          <a:p>
            <a:pPr marL="629920" lvl="1" indent="-305435"/>
            <a:r>
              <a:rPr lang="en-US" sz="1200" b="1" dirty="0">
                <a:latin typeface="Calibri"/>
                <a:cs typeface="Calibri"/>
              </a:rPr>
              <a:t>Integrate real-time monitoring data from IoT devices or PLCs (Programmable Logic Controllers).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cs typeface="Calibri"/>
              </a:rPr>
              <a:t>Clean and preprocess the data to handle missing values, noise, and inconsistencies.</a:t>
            </a:r>
            <a:endParaRPr lang="en-IN" sz="1200" b="1" dirty="0">
              <a:latin typeface="Calibri"/>
              <a:cs typeface="Calibri"/>
            </a:endParaRPr>
          </a:p>
          <a:p>
            <a:pPr marL="629920" lvl="1" indent="-305435"/>
            <a:r>
              <a:rPr lang="en-US" sz="1200" b="1" dirty="0">
                <a:latin typeface="Calibri"/>
                <a:cs typeface="Calibri"/>
              </a:rPr>
              <a:t>Perform feature engineering to extract failure indicators such as sensor thresholds, operating hours, and load anomalies.</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a:ea typeface="+mn-lt"/>
                <a:cs typeface="+mn-lt"/>
              </a:rPr>
              <a:t>Implement classification or regression algorithms (e.g., Random Forest, SVM, </a:t>
            </a:r>
            <a:r>
              <a:rPr lang="en-US" sz="1200" b="1" dirty="0" err="1">
                <a:latin typeface="Calibri"/>
                <a:ea typeface="+mn-lt"/>
                <a:cs typeface="+mn-lt"/>
              </a:rPr>
              <a:t>XGBoost</a:t>
            </a:r>
            <a:r>
              <a:rPr lang="en-US" sz="1200" b="1" dirty="0">
                <a:latin typeface="Calibri"/>
                <a:ea typeface="+mn-lt"/>
                <a:cs typeface="+mn-lt"/>
              </a:rPr>
              <a:t>, or LSTM) to predict equipment failure or estimate remaining useful life (RUL).</a:t>
            </a:r>
            <a:endParaRPr lang="en-IN" sz="1200" b="1" dirty="0">
              <a:latin typeface="Calibri"/>
              <a:ea typeface="+mn-lt"/>
              <a:cs typeface="+mn-lt"/>
            </a:endParaRPr>
          </a:p>
          <a:p>
            <a:pPr marL="629920" lvl="1" indent="-305435"/>
            <a:r>
              <a:rPr lang="en-US" sz="1200" b="1" dirty="0">
                <a:latin typeface="Calibri"/>
                <a:cs typeface="Calibri"/>
              </a:rPr>
              <a:t>Consider combining multiple models or using ensemble techniques for improved accuracy and robustness.</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dashboard or application that displays predictive maintenance alerts in real time.</a:t>
            </a:r>
          </a:p>
          <a:p>
            <a:pPr marL="629920" lvl="1" indent="-305435"/>
            <a:r>
              <a:rPr lang="en-US" sz="1200" b="1" dirty="0">
                <a:latin typeface="Calibri"/>
                <a:cs typeface="Calibri"/>
              </a:rPr>
              <a:t>Deploy the system on an industrial-grade cloud platform or edge devices for real-time analytics and low-latency alerts.</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cs typeface="Calibri"/>
              </a:rPr>
              <a:t>Deploy the system on an industrial-grade cloud platform or edge devices for real-time analytics and low-latency alerts.</a:t>
            </a:r>
            <a:endParaRPr lang="en-IN" sz="1200" b="1" dirty="0">
              <a:latin typeface="Calibri"/>
              <a:cs typeface="Calibri"/>
            </a:endParaRPr>
          </a:p>
          <a:p>
            <a:pPr marL="629920" lvl="1" indent="-305435"/>
            <a:r>
              <a:rPr lang="en-US" sz="1200" b="1" dirty="0">
                <a:latin typeface="Calibri"/>
              </a:rPr>
              <a:t>Continuously monitor and refine the model based on operational feedback and real-world performance.</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8206E331-F627-EAC0-0A7A-8A395D890B74}"/>
              </a:ext>
            </a:extLst>
          </p:cNvPr>
          <p:cNvSpPr>
            <a:spLocks noGrp="1" noChangeArrowheads="1"/>
          </p:cNvSpPr>
          <p:nvPr>
            <p:ph idx="1"/>
          </p:nvPr>
        </p:nvSpPr>
        <p:spPr bwMode="auto">
          <a:xfrm>
            <a:off x="375708" y="740536"/>
            <a:ext cx="13145082"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1. System Requirements</a:t>
            </a:r>
          </a:p>
          <a:p>
            <a:pPr lvl="0" defTabSz="914400" eaLnBrk="0" fontAlgn="base" hangingPunct="0">
              <a:lnSpc>
                <a:spcPct val="150000"/>
              </a:lnSpc>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Historical sensor data from industrial machinery (temperature, vibration, pressure, RPM, etc.)</a:t>
            </a:r>
          </a:p>
          <a:p>
            <a:pPr lvl="0" defTabSz="914400" eaLnBrk="0" fontAlgn="base" hangingPunct="0">
              <a:lnSpc>
                <a:spcPct val="150000"/>
              </a:lnSpc>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Real-time data streaming capabilities (e.g., IoT sensors)</a:t>
            </a:r>
          </a:p>
          <a:p>
            <a:pPr lvl="0" defTabSz="914400" eaLnBrk="0" fontAlgn="base" hangingPunct="0">
              <a:lnSpc>
                <a:spcPct val="150000"/>
              </a:lnSpc>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Data storage system (SQL/NoSQL databases)</a:t>
            </a:r>
          </a:p>
          <a:p>
            <a:pPr lvl="0" defTabSz="914400" eaLnBrk="0" fontAlgn="base" hangingPunct="0">
              <a:lnSpc>
                <a:spcPct val="150000"/>
              </a:lnSpc>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Computing platform for model training (local machine or cloud)</a:t>
            </a:r>
          </a:p>
          <a:p>
            <a:pPr lvl="0" defTabSz="914400" eaLnBrk="0" fontAlgn="base" hangingPunct="0">
              <a:lnSpc>
                <a:spcPct val="150000"/>
              </a:lnSpc>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Visualization dashboard for maintenance alerts and trends</a:t>
            </a:r>
          </a:p>
          <a:p>
            <a:pPr marL="0" lvl="0" indent="0" defTabSz="914400" eaLnBrk="0" fontAlgn="base" hangingPunct="0">
              <a:lnSpc>
                <a:spcPct val="100000"/>
              </a:lnSpc>
              <a:spcBef>
                <a:spcPct val="0"/>
              </a:spcBef>
              <a:spcAft>
                <a:spcPct val="0"/>
              </a:spcAft>
              <a:buClrTx/>
              <a:buSzTx/>
              <a:buNone/>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2. Libraries Required to Build the Model</a:t>
            </a:r>
          </a:p>
          <a:p>
            <a:pPr marL="0" lvl="0" indent="0" defTabSz="914400" eaLnBrk="0" fontAlgn="base" hangingPunct="0">
              <a:lnSpc>
                <a:spcPct val="100000"/>
              </a:lnSpc>
              <a:spcBef>
                <a:spcPct val="0"/>
              </a:spcBef>
              <a:spcAft>
                <a:spcPct val="0"/>
              </a:spcAft>
              <a:buClrTx/>
              <a:buSzTx/>
              <a:buNone/>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Python libraries:</a:t>
            </a:r>
          </a:p>
          <a:p>
            <a:pPr lvl="0" defTabSz="914400" eaLnBrk="0" fontAlgn="base" hangingPunct="0">
              <a:lnSpc>
                <a:spcPct val="150000"/>
              </a:lnSpc>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pandas – for data loading and manipulation</a:t>
            </a:r>
          </a:p>
          <a:p>
            <a:pPr lvl="0" defTabSz="914400" eaLnBrk="0" fontAlgn="base" hangingPunct="0">
              <a:lnSpc>
                <a:spcPct val="150000"/>
              </a:lnSpc>
              <a:spcBef>
                <a:spcPct val="0"/>
              </a:spcBef>
              <a:spcAft>
                <a:spcPct val="0"/>
              </a:spcAft>
              <a:buClrTx/>
              <a:buSzTx/>
              <a:buFont typeface="Wingdings" panose="05000000000000000000" pitchFamily="2" charset="2"/>
              <a:buChar char="Ø"/>
            </a:pPr>
            <a:r>
              <a:rPr lang="en-US" altLang="en-US" sz="2000" dirty="0" err="1">
                <a:solidFill>
                  <a:schemeClr val="tx1"/>
                </a:solidFill>
                <a:latin typeface="Times New Roman" panose="02020603050405020304" pitchFamily="18" charset="0"/>
                <a:cs typeface="Times New Roman" panose="02020603050405020304" pitchFamily="18" charset="0"/>
              </a:rPr>
              <a:t>numpy</a:t>
            </a:r>
            <a:r>
              <a:rPr lang="en-US" altLang="en-US" sz="2000" dirty="0">
                <a:solidFill>
                  <a:schemeClr val="tx1"/>
                </a:solidFill>
                <a:latin typeface="Times New Roman" panose="02020603050405020304" pitchFamily="18" charset="0"/>
                <a:cs typeface="Times New Roman" panose="02020603050405020304" pitchFamily="18" charset="0"/>
              </a:rPr>
              <a:t> – for numerical operations</a:t>
            </a:r>
          </a:p>
          <a:p>
            <a:pPr lvl="0" defTabSz="914400" eaLnBrk="0" fontAlgn="base" hangingPunct="0">
              <a:lnSpc>
                <a:spcPct val="150000"/>
              </a:lnSpc>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matplotlib &amp; seaborn – for data visualization</a:t>
            </a:r>
          </a:p>
          <a:p>
            <a:pPr lvl="0" defTabSz="914400" eaLnBrk="0" fontAlgn="base" hangingPunct="0">
              <a:lnSpc>
                <a:spcPct val="150000"/>
              </a:lnSpc>
              <a:spcBef>
                <a:spcPct val="0"/>
              </a:spcBef>
              <a:spcAft>
                <a:spcPct val="0"/>
              </a:spcAft>
              <a:buClrTx/>
              <a:buSzTx/>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scikit-learn – for machine learning algorithms</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6" name="Straight Connector 5">
            <a:extLst>
              <a:ext uri="{FF2B5EF4-FFF2-40B4-BE49-F238E27FC236}">
                <a16:creationId xmlns:a16="http://schemas.microsoft.com/office/drawing/2014/main" id="{97C73D77-23C8-C03B-62FA-21E3E9C06F04}"/>
              </a:ext>
            </a:extLst>
          </p:cNvPr>
          <p:cNvCxnSpPr>
            <a:cxnSpLocks/>
          </p:cNvCxnSpPr>
          <p:nvPr/>
        </p:nvCxnSpPr>
        <p:spPr>
          <a:xfrm>
            <a:off x="6096000" y="4982966"/>
            <a:ext cx="0" cy="1746607"/>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AEDAF98-8EED-DD38-A948-706BA749B9E3}"/>
              </a:ext>
            </a:extLst>
          </p:cNvPr>
          <p:cNvSpPr txBox="1"/>
          <p:nvPr/>
        </p:nvSpPr>
        <p:spPr>
          <a:xfrm>
            <a:off x="6226139" y="4828393"/>
            <a:ext cx="5845994" cy="1289071"/>
          </a:xfrm>
          <a:prstGeom prst="rect">
            <a:avLst/>
          </a:prstGeom>
          <a:noFill/>
        </p:spPr>
        <p:txBody>
          <a:bodyPr wrap="square" rtlCol="0">
            <a:spAutoFit/>
          </a:bodyPr>
          <a:lstStyle/>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dirty="0" err="1">
                <a:latin typeface="Times New Roman" panose="02020603050405020304" pitchFamily="18" charset="0"/>
                <a:cs typeface="Times New Roman" panose="02020603050405020304" pitchFamily="18" charset="0"/>
              </a:rPr>
              <a:t>xgboost</a:t>
            </a:r>
            <a:r>
              <a:rPr lang="en-US" altLang="en-US" dirty="0">
                <a:latin typeface="Times New Roman" panose="02020603050405020304" pitchFamily="18" charset="0"/>
                <a:cs typeface="Times New Roman" panose="02020603050405020304" pitchFamily="18" charset="0"/>
              </a:rPr>
              <a:t> or </a:t>
            </a:r>
            <a:r>
              <a:rPr lang="en-US" altLang="en-US" dirty="0" err="1">
                <a:latin typeface="Times New Roman" panose="02020603050405020304" pitchFamily="18" charset="0"/>
                <a:cs typeface="Times New Roman" panose="02020603050405020304" pitchFamily="18" charset="0"/>
              </a:rPr>
              <a:t>lightgbm</a:t>
            </a:r>
            <a:r>
              <a:rPr lang="en-US" altLang="en-US" dirty="0">
                <a:latin typeface="Times New Roman" panose="02020603050405020304" pitchFamily="18" charset="0"/>
                <a:cs typeface="Times New Roman" panose="02020603050405020304" pitchFamily="18" charset="0"/>
              </a:rPr>
              <a:t> – for advanced predictive modeling</a:t>
            </a: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dirty="0" err="1">
                <a:latin typeface="Times New Roman" panose="02020603050405020304" pitchFamily="18" charset="0"/>
                <a:cs typeface="Times New Roman" panose="02020603050405020304" pitchFamily="18" charset="0"/>
              </a:rPr>
              <a:t>tensorflow</a:t>
            </a:r>
            <a:r>
              <a:rPr lang="en-US" altLang="en-US" dirty="0">
                <a:latin typeface="Times New Roman" panose="02020603050405020304" pitchFamily="18" charset="0"/>
                <a:cs typeface="Times New Roman" panose="02020603050405020304" pitchFamily="18" charset="0"/>
              </a:rPr>
              <a:t> or </a:t>
            </a:r>
            <a:r>
              <a:rPr lang="en-US" altLang="en-US" dirty="0" err="1">
                <a:latin typeface="Times New Roman" panose="02020603050405020304" pitchFamily="18" charset="0"/>
                <a:cs typeface="Times New Roman" panose="02020603050405020304" pitchFamily="18" charset="0"/>
              </a:rPr>
              <a:t>pytorch</a:t>
            </a:r>
            <a:r>
              <a:rPr lang="en-US" altLang="en-US" dirty="0">
                <a:latin typeface="Times New Roman" panose="02020603050405020304" pitchFamily="18" charset="0"/>
                <a:cs typeface="Times New Roman" panose="02020603050405020304" pitchFamily="18" charset="0"/>
              </a:rPr>
              <a:t> – for deep learning models </a:t>
            </a:r>
          </a:p>
          <a:p>
            <a:pPr marL="285750" lvl="0" indent="-285750" eaLnBrk="0" fontAlgn="base" hangingPunct="0">
              <a:lnSpc>
                <a:spcPct val="150000"/>
              </a:lnSpc>
              <a:spcBef>
                <a:spcPct val="0"/>
              </a:spcBef>
              <a:spcAft>
                <a:spcPct val="0"/>
              </a:spcAft>
              <a:buFont typeface="Wingdings" panose="05000000000000000000" pitchFamily="2" charset="2"/>
              <a:buChar char="Ø"/>
            </a:pPr>
            <a:r>
              <a:rPr lang="en-US" altLang="en-US" dirty="0" err="1">
                <a:latin typeface="Times New Roman" panose="02020603050405020304" pitchFamily="18" charset="0"/>
                <a:cs typeface="Times New Roman" panose="02020603050405020304" pitchFamily="18" charset="0"/>
              </a:rPr>
              <a:t>joblib</a:t>
            </a:r>
            <a:r>
              <a:rPr lang="en-US" altLang="en-US" dirty="0">
                <a:latin typeface="Times New Roman" panose="02020603050405020304" pitchFamily="18" charset="0"/>
                <a:cs typeface="Times New Roman" panose="02020603050405020304" pitchFamily="18" charset="0"/>
              </a:rPr>
              <a:t> or pickle – for model serialization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232451"/>
            <a:ext cx="11029615" cy="5331977"/>
          </a:xfrm>
        </p:spPr>
        <p:txBody>
          <a:bodyPr>
            <a:normAutofit fontScale="925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US" dirty="0"/>
              <a:t>Chosen: Random Forest / </a:t>
            </a:r>
            <a:r>
              <a:rPr lang="en-US" dirty="0" err="1"/>
              <a:t>XGBoost</a:t>
            </a:r>
            <a:r>
              <a:rPr lang="en-US" dirty="0"/>
              <a:t> / LSTM</a:t>
            </a:r>
          </a:p>
          <a:p>
            <a:pPr marL="629920" lvl="1" indent="-305435"/>
            <a:r>
              <a:rPr lang="en-US" dirty="0"/>
              <a:t>Reason: Handles nonlinear data, good for classification and time-series prediction</a:t>
            </a:r>
            <a:endParaRPr lang="en-IN" dirty="0"/>
          </a:p>
          <a:p>
            <a:pPr marL="305435" indent="-305435"/>
            <a:r>
              <a:rPr lang="en-IN" sz="1400" b="1" dirty="0">
                <a:ea typeface="+mn-lt"/>
                <a:cs typeface="+mn-lt"/>
              </a:rPr>
              <a:t>Data Input:</a:t>
            </a:r>
            <a:endParaRPr lang="en-IN" sz="1400" dirty="0"/>
          </a:p>
          <a:p>
            <a:pPr marL="629920" lvl="1" indent="-305435"/>
            <a:r>
              <a:rPr lang="it-IT" dirty="0"/>
              <a:t>Sensor data: temperature, vibration, pressure</a:t>
            </a:r>
          </a:p>
          <a:p>
            <a:pPr marL="629920" lvl="1" indent="-305435"/>
            <a:r>
              <a:rPr lang="en-IN" dirty="0"/>
              <a:t>Machine status, usage hours</a:t>
            </a:r>
          </a:p>
          <a:p>
            <a:pPr marL="629920" lvl="1" indent="-305435"/>
            <a:r>
              <a:rPr lang="en-IN" dirty="0"/>
              <a:t>Maintenance logs, timestamps</a:t>
            </a:r>
          </a:p>
          <a:p>
            <a:pPr marL="305435" indent="-305435"/>
            <a:r>
              <a:rPr lang="en-IN" sz="1400" b="1" dirty="0">
                <a:ea typeface="+mn-lt"/>
                <a:cs typeface="+mn-lt"/>
              </a:rPr>
              <a:t>Training Process:</a:t>
            </a:r>
            <a:endParaRPr lang="en-IN" sz="1400" dirty="0"/>
          </a:p>
          <a:p>
            <a:pPr marL="629920" lvl="1" indent="-305435"/>
            <a:r>
              <a:rPr lang="en-IN" dirty="0"/>
              <a:t>Preprocessing: cleaning, encoding, scaling</a:t>
            </a:r>
          </a:p>
          <a:p>
            <a:pPr marL="629920" lvl="1" indent="-305435"/>
            <a:r>
              <a:rPr lang="en-US" dirty="0"/>
              <a:t>Train-test split (e.g., 80:20)</a:t>
            </a:r>
          </a:p>
          <a:p>
            <a:pPr marL="629920" lvl="1" indent="-305435"/>
            <a:r>
              <a:rPr lang="en-IN" dirty="0"/>
              <a:t>Hyperparameter tuning (Grid/Random Search)</a:t>
            </a:r>
          </a:p>
          <a:p>
            <a:pPr marL="629920" lvl="1" indent="-305435"/>
            <a:r>
              <a:rPr lang="en-IN" dirty="0"/>
              <a:t>Cross-validation used</a:t>
            </a:r>
          </a:p>
          <a:p>
            <a:pPr marL="305435" indent="-305435"/>
            <a:r>
              <a:rPr lang="en-IN" sz="1400" b="1" dirty="0">
                <a:ea typeface="+mn-lt"/>
                <a:cs typeface="+mn-lt"/>
              </a:rPr>
              <a:t>Prediction Process:</a:t>
            </a:r>
            <a:endParaRPr lang="en-IN" sz="1400" dirty="0"/>
          </a:p>
          <a:p>
            <a:pPr marL="629920" lvl="1" indent="-305435"/>
            <a:r>
              <a:rPr lang="en-US" dirty="0"/>
              <a:t>Model predicts machine failure or RUL</a:t>
            </a:r>
          </a:p>
          <a:p>
            <a:pPr marL="629920" lvl="1" indent="-305435"/>
            <a:r>
              <a:rPr lang="en-IN" dirty="0"/>
              <a:t>Real-time sensor data used</a:t>
            </a:r>
          </a:p>
          <a:p>
            <a:pPr marL="629920" lvl="1" indent="-305435"/>
            <a:r>
              <a:rPr lang="en-IN" dirty="0"/>
              <a:t>Triggers maintenance alerts before failure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FCA712F-9831-9F04-EEC4-86CABD4F96AC}"/>
              </a:ext>
            </a:extLst>
          </p:cNvPr>
          <p:cNvPicPr>
            <a:picLocks noGrp="1" noChangeAspect="1"/>
          </p:cNvPicPr>
          <p:nvPr>
            <p:ph idx="1"/>
          </p:nvPr>
        </p:nvPicPr>
        <p:blipFill>
          <a:blip r:embed="rId2"/>
          <a:stretch>
            <a:fillRect/>
          </a:stretch>
        </p:blipFill>
        <p:spPr>
          <a:xfrm>
            <a:off x="513815" y="1116784"/>
            <a:ext cx="11029616" cy="3099227"/>
          </a:xfrm>
        </p:spPr>
      </p:pic>
      <p:pic>
        <p:nvPicPr>
          <p:cNvPr id="7" name="Picture 6">
            <a:extLst>
              <a:ext uri="{FF2B5EF4-FFF2-40B4-BE49-F238E27FC236}">
                <a16:creationId xmlns:a16="http://schemas.microsoft.com/office/drawing/2014/main" id="{C6FA5495-8BA5-7413-913C-3D8DED3C299E}"/>
              </a:ext>
            </a:extLst>
          </p:cNvPr>
          <p:cNvPicPr>
            <a:picLocks noChangeAspect="1"/>
          </p:cNvPicPr>
          <p:nvPr/>
        </p:nvPicPr>
        <p:blipFill>
          <a:blip r:embed="rId3"/>
          <a:stretch>
            <a:fillRect/>
          </a:stretch>
        </p:blipFill>
        <p:spPr>
          <a:xfrm>
            <a:off x="581192" y="4315674"/>
            <a:ext cx="10962239" cy="205750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6ADCB-1F48-E9F4-AA8B-57D35F26023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7E372CE-C12F-AF63-4225-73F867D309E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0" name="Picture 9">
            <a:extLst>
              <a:ext uri="{FF2B5EF4-FFF2-40B4-BE49-F238E27FC236}">
                <a16:creationId xmlns:a16="http://schemas.microsoft.com/office/drawing/2014/main" id="{C6407B7E-D48D-23DD-670B-91379854DD52}"/>
              </a:ext>
            </a:extLst>
          </p:cNvPr>
          <p:cNvPicPr>
            <a:picLocks noChangeAspect="1"/>
          </p:cNvPicPr>
          <p:nvPr/>
        </p:nvPicPr>
        <p:blipFill>
          <a:blip r:embed="rId2"/>
          <a:stretch>
            <a:fillRect/>
          </a:stretch>
        </p:blipFill>
        <p:spPr>
          <a:xfrm>
            <a:off x="3634151" y="1483822"/>
            <a:ext cx="4711942" cy="4121362"/>
          </a:xfrm>
          <a:prstGeom prst="rect">
            <a:avLst/>
          </a:prstGeom>
        </p:spPr>
      </p:pic>
    </p:spTree>
    <p:extLst>
      <p:ext uri="{BB962C8B-B14F-4D97-AF65-F5344CB8AC3E}">
        <p14:creationId xmlns:p14="http://schemas.microsoft.com/office/powerpoint/2010/main" val="205387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Rectangle 1">
            <a:extLst>
              <a:ext uri="{FF2B5EF4-FFF2-40B4-BE49-F238E27FC236}">
                <a16:creationId xmlns:a16="http://schemas.microsoft.com/office/drawing/2014/main" id="{DD80545D-4A09-A232-0962-D59E80595CB3}"/>
              </a:ext>
            </a:extLst>
          </p:cNvPr>
          <p:cNvSpPr>
            <a:spLocks noGrp="1" noChangeArrowheads="1"/>
          </p:cNvSpPr>
          <p:nvPr>
            <p:ph idx="1"/>
          </p:nvPr>
        </p:nvSpPr>
        <p:spPr bwMode="auto">
          <a:xfrm>
            <a:off x="581191" y="967304"/>
            <a:ext cx="12018277" cy="6100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maintenance shifts maintenance from reactive to proactive and data-driven.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in early detection of equipment failures using AI and sensor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unplanned downtime and overall maintenance costs.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Improves machinery lifespan and operational efficiency.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safety and reliability in industrial environments.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Plays a vital role in the adoption of Industry 4.0 and smart manufacturing.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sustainable and energy-efficient operations.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 vast future potential with the integration of AI, IoT, and cloud technologies.</a:t>
            </a:r>
            <a:endParaRPr lang="en-US" altLang="en-US" sz="2000" dirty="0">
              <a:solidFill>
                <a:schemeClr val="tx1"/>
              </a:solidFill>
              <a:latin typeface="Times New Roman" panose="02020603050405020304" pitchFamily="18" charset="0"/>
              <a:cs typeface="Times New Roman" panose="02020603050405020304" pitchFamily="18" charset="0"/>
            </a:endParaRPr>
          </a:p>
          <a:p>
            <a:pPr>
              <a:buClr>
                <a:schemeClr val="tx1">
                  <a:lumMod val="95000"/>
                  <a:lumOff val="5000"/>
                </a:schemeClr>
              </a:buClr>
              <a:buFont typeface="Wingdings" panose="05000000000000000000" pitchFamily="2" charset="2"/>
              <a:buChar char="Ø"/>
            </a:pPr>
            <a:r>
              <a:rPr lang="en-US" sz="2000" dirty="0"/>
              <a:t>Enables </a:t>
            </a:r>
            <a:r>
              <a:rPr lang="en-US" sz="2000" b="1" dirty="0"/>
              <a:t>real-time decision-making</a:t>
            </a:r>
            <a:r>
              <a:rPr lang="en-US" sz="2000" dirty="0"/>
              <a:t> through continuous condition monitoring.</a:t>
            </a:r>
          </a:p>
          <a:p>
            <a:pPr>
              <a:buClr>
                <a:schemeClr val="tx1">
                  <a:lumMod val="95000"/>
                  <a:lumOff val="5000"/>
                </a:schemeClr>
              </a:buClr>
              <a:buFont typeface="Wingdings" panose="05000000000000000000" pitchFamily="2" charset="2"/>
              <a:buChar char="Ø"/>
            </a:pPr>
            <a:r>
              <a:rPr lang="en-US" sz="2000" dirty="0"/>
              <a:t>Facilitates </a:t>
            </a:r>
            <a:r>
              <a:rPr lang="en-US" sz="2000" b="1" dirty="0"/>
              <a:t>data-driven maintenance scheduling</a:t>
            </a:r>
            <a:r>
              <a:rPr lang="en-US" sz="2000" dirty="0"/>
              <a:t>, reducing unnecessary checks.</a:t>
            </a:r>
          </a:p>
          <a:p>
            <a:pPr>
              <a:buClr>
                <a:schemeClr val="tx1">
                  <a:lumMod val="95000"/>
                  <a:lumOff val="5000"/>
                </a:schemeClr>
              </a:buClr>
              <a:buFont typeface="Wingdings" panose="05000000000000000000" pitchFamily="2" charset="2"/>
              <a:buChar char="Ø"/>
            </a:pPr>
            <a:r>
              <a:rPr lang="en-US" sz="2000" dirty="0"/>
              <a:t>Increases </a:t>
            </a:r>
            <a:r>
              <a:rPr lang="en-US" sz="2000" b="1" dirty="0"/>
              <a:t>return on investment (ROI)</a:t>
            </a:r>
            <a:r>
              <a:rPr lang="en-US" sz="2000" dirty="0"/>
              <a:t> by optimizing maintenance resources.</a:t>
            </a:r>
          </a:p>
          <a:p>
            <a:pPr>
              <a:buClr>
                <a:schemeClr val="tx1">
                  <a:lumMod val="95000"/>
                  <a:lumOff val="5000"/>
                </a:schemeClr>
              </a:buClr>
              <a:buFont typeface="Wingdings" panose="05000000000000000000" pitchFamily="2" charset="2"/>
              <a:buChar char="Ø"/>
            </a:pPr>
            <a:r>
              <a:rPr lang="en-US" sz="2000" dirty="0"/>
              <a:t>Lays the foundation for </a:t>
            </a:r>
            <a:r>
              <a:rPr lang="en-US" sz="2000" b="1" dirty="0"/>
              <a:t>self-aware and self-healing industrial systems</a:t>
            </a:r>
            <a:r>
              <a:rPr lang="en-US" sz="2000" dirty="0"/>
              <a:t> in the future.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1039</Words>
  <Application>Microsoft Office PowerPoint</Application>
  <PresentationFormat>Widescreen</PresentationFormat>
  <Paragraphs>99</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Franklin Gothic Book</vt:lpstr>
      <vt:lpstr>Franklin Gothic Demi</vt:lpstr>
      <vt:lpstr>Times New Roman</vt:lpstr>
      <vt:lpstr>Wingdings</vt:lpstr>
      <vt:lpstr>Wingdings 2</vt:lpstr>
      <vt:lpstr>DividendVTI</vt:lpstr>
      <vt:lpstr>Predictive Maintenance of Industrial Machinery</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tanuja prabhakaran</cp:lastModifiedBy>
  <cp:revision>26</cp:revision>
  <dcterms:created xsi:type="dcterms:W3CDTF">2021-05-26T16:50:10Z</dcterms:created>
  <dcterms:modified xsi:type="dcterms:W3CDTF">2025-08-03T13:09:17Z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