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pRfbMTJjJu9e_-dGFNH4sIQehXa0gv2J/view?usp=sharing" TargetMode="External"/><Relationship Id="rId2" Type="http://schemas.openxmlformats.org/officeDocument/2006/relationships/hyperlink" Target="https://github.com/Tanujkumarsingh/Multi-Class-Animal-Classification-projec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308324"/>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Multi-Class  Animal Recognition for wildlife Conservation</a:t>
            </a:r>
          </a:p>
          <a:p>
            <a:pPr algn="r"/>
            <a:r>
              <a:rPr lang="en-US" sz="2400" dirty="0">
                <a:solidFill>
                  <a:schemeClr val="bg1"/>
                </a:solidFill>
                <a:latin typeface="Calibri" panose="020F0502020204030204" pitchFamily="34" charset="0"/>
                <a:cs typeface="Times New Roman" panose="02020603050405020304" pitchFamily="18" charset="0"/>
              </a:rPr>
              <a:t>By: </a:t>
            </a:r>
          </a:p>
          <a:p>
            <a:pPr algn="r"/>
            <a:r>
              <a:rPr lang="en-US" sz="2400" dirty="0">
                <a:solidFill>
                  <a:schemeClr val="bg1"/>
                </a:solidFill>
                <a:latin typeface="Calibri" panose="020F0502020204030204" pitchFamily="34" charset="0"/>
                <a:cs typeface="Times New Roman" panose="02020603050405020304" pitchFamily="18" charset="0"/>
              </a:rPr>
              <a:t>Tanuj kumar</a:t>
            </a:r>
          </a:p>
          <a:p>
            <a:pPr algn="r"/>
            <a:r>
              <a:rPr lang="en-US" sz="2400" dirty="0">
                <a:solidFill>
                  <a:schemeClr val="bg1"/>
                </a:solidFill>
                <a:latin typeface="Calibri" panose="020F0502020204030204" pitchFamily="34" charset="0"/>
                <a:cs typeface="Times New Roman" panose="02020603050405020304" pitchFamily="18" charset="0"/>
              </a:rPr>
              <a:t>AICTE R.ID: </a:t>
            </a:r>
            <a:r>
              <a:rPr lang="en-IN" sz="2000" b="0" i="0" dirty="0">
                <a:solidFill>
                  <a:schemeClr val="bg1"/>
                </a:solidFill>
                <a:effectLst/>
                <a:latin typeface="Helvetica Neue"/>
              </a:rPr>
              <a:t>STU674774f603b2e1732736246</a:t>
            </a:r>
            <a:r>
              <a:rPr lang="en-US" sz="2400" dirty="0">
                <a:solidFill>
                  <a:schemeClr val="bg1"/>
                </a:solidFill>
                <a:latin typeface="Calibri" panose="020F0502020204030204" pitchFamily="34" charset="0"/>
                <a:cs typeface="Times New Roman" panose="02020603050405020304" pitchFamily="18" charset="0"/>
              </a:rPr>
              <a:t>                    </a:t>
            </a:r>
            <a:r>
              <a:rPr lang="en-IN" sz="2400" dirty="0">
                <a:solidFill>
                  <a:schemeClr val="bg1"/>
                </a:solidFill>
                <a:latin typeface="Calibri" panose="020F0502020204030204" pitchFamily="34" charset="0"/>
                <a:cs typeface="Times New Roman" panose="02020603050405020304" pitchFamily="18" charset="0"/>
              </a:rPr>
              <a:t> </a:t>
            </a:r>
            <a:endParaRPr lang="en-US" sz="2400"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03CB2731-F0E5-9F77-5D1D-A9AE53AFBB6A}"/>
              </a:ext>
            </a:extLst>
          </p:cNvPr>
          <p:cNvSpPr txBox="1"/>
          <p:nvPr/>
        </p:nvSpPr>
        <p:spPr>
          <a:xfrm>
            <a:off x="191911" y="1591254"/>
            <a:ext cx="6675120" cy="3785652"/>
          </a:xfrm>
          <a:prstGeom prst="rect">
            <a:avLst/>
          </a:prstGeom>
          <a:noFill/>
        </p:spPr>
        <p:txBody>
          <a:bodyPr wrap="square">
            <a:spAutoFit/>
          </a:bodyPr>
          <a:lstStyle/>
          <a:p>
            <a:r>
              <a:rPr lang="en-IN" sz="1600" dirty="0"/>
              <a:t>Use of CNN model / Architecture w.r.t  Animal </a:t>
            </a:r>
            <a:r>
              <a:rPr lang="en-IN" sz="1600" dirty="0" err="1"/>
              <a:t>Recogination</a:t>
            </a:r>
            <a:r>
              <a:rPr lang="en-IN" sz="1600" dirty="0"/>
              <a:t>.</a:t>
            </a:r>
          </a:p>
          <a:p>
            <a:endParaRPr lang="en-IN" sz="1600" dirty="0"/>
          </a:p>
          <a:p>
            <a:r>
              <a:rPr lang="en-IN" sz="1600" dirty="0"/>
              <a:t>Learn to use mobileNETV2.</a:t>
            </a:r>
          </a:p>
          <a:p>
            <a:endParaRPr lang="en-IN" sz="1600" dirty="0"/>
          </a:p>
          <a:p>
            <a:r>
              <a:rPr lang="en-IN" sz="1600" dirty="0"/>
              <a:t>Explore and built the model for 90 Animal class </a:t>
            </a:r>
            <a:r>
              <a:rPr lang="en-IN" sz="1600" dirty="0" err="1"/>
              <a:t>recogination</a:t>
            </a:r>
            <a:r>
              <a:rPr lang="en-IN" sz="1600" dirty="0"/>
              <a:t>.</a:t>
            </a:r>
          </a:p>
          <a:p>
            <a:endParaRPr lang="en-IN" sz="1600" dirty="0"/>
          </a:p>
          <a:p>
            <a:r>
              <a:rPr lang="en-IN" sz="1600" dirty="0"/>
              <a:t>Accuracy for Analysed.</a:t>
            </a:r>
          </a:p>
          <a:p>
            <a:endParaRPr lang="en-IN" sz="1600" dirty="0"/>
          </a:p>
          <a:p>
            <a:r>
              <a:rPr lang="en-IN" sz="1600" dirty="0"/>
              <a:t>Understand real world application, </a:t>
            </a:r>
            <a:r>
              <a:rPr lang="en-IN" sz="1600" dirty="0" err="1"/>
              <a:t>consuering</a:t>
            </a:r>
            <a:r>
              <a:rPr lang="en-IN" sz="1600" dirty="0"/>
              <a:t> , monitoring and </a:t>
            </a:r>
          </a:p>
          <a:p>
            <a:r>
              <a:rPr lang="en-IN" sz="1600" dirty="0" err="1"/>
              <a:t>servillance</a:t>
            </a:r>
            <a:r>
              <a:rPr lang="en-IN" sz="1600" dirty="0"/>
              <a:t> of wildlife.</a:t>
            </a:r>
          </a:p>
          <a:p>
            <a:endParaRPr lang="en-IN" sz="1600" dirty="0"/>
          </a:p>
          <a:p>
            <a:r>
              <a:rPr lang="en-IN" sz="1600" dirty="0"/>
              <a:t>Leveraging </a:t>
            </a:r>
            <a:r>
              <a:rPr lang="en-IN" sz="1600" b="1" dirty="0"/>
              <a:t>GPU acceleration</a:t>
            </a:r>
            <a:r>
              <a:rPr lang="en-IN" sz="1600" dirty="0"/>
              <a:t> for faster model training.</a:t>
            </a:r>
          </a:p>
          <a:p>
            <a:endParaRPr lang="en-IN" sz="1600" dirty="0"/>
          </a:p>
          <a:p>
            <a:r>
              <a:rPr lang="en-US" sz="1600" dirty="0"/>
              <a:t>Applying </a:t>
            </a:r>
            <a:r>
              <a:rPr lang="en-US" sz="1600" b="1" dirty="0"/>
              <a:t>transfer learning</a:t>
            </a:r>
            <a:r>
              <a:rPr lang="en-US" sz="1600" dirty="0"/>
              <a:t> with a pre-trained CNN (MobileNetV2) </a:t>
            </a:r>
          </a:p>
          <a:p>
            <a:r>
              <a:rPr lang="en-US" sz="1600" dirty="0"/>
              <a:t>to improve training efficiency and accuracy.</a:t>
            </a:r>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Rectangle 2">
            <a:extLst>
              <a:ext uri="{FF2B5EF4-FFF2-40B4-BE49-F238E27FC236}">
                <a16:creationId xmlns:a16="http://schemas.microsoft.com/office/drawing/2014/main" id="{C117B4EB-B4DC-FD27-E4D0-E5E1861F7B19}"/>
              </a:ext>
            </a:extLst>
          </p:cNvPr>
          <p:cNvSpPr>
            <a:spLocks noChangeArrowheads="1"/>
          </p:cNvSpPr>
          <p:nvPr/>
        </p:nvSpPr>
        <p:spPr bwMode="auto">
          <a:xfrm>
            <a:off x="345440" y="1716041"/>
            <a:ext cx="109931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Kaggle Hub </a:t>
            </a:r>
            <a:r>
              <a:rPr kumimoji="0" lang="en-US" altLang="en-US" sz="1600" b="0" i="0" u="none" strike="noStrike" cap="none" normalizeH="0" baseline="0" dirty="0">
                <a:ln>
                  <a:noFill/>
                </a:ln>
                <a:solidFill>
                  <a:schemeClr val="tx1"/>
                </a:solidFill>
                <a:effectLst/>
                <a:latin typeface="Arial" panose="020B0604020202020204" pitchFamily="34" charset="0"/>
              </a:rPr>
              <a:t>- Used to download datasets directly from Kaggle.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Env:- google </a:t>
            </a:r>
            <a:r>
              <a:rPr lang="en-US" altLang="en-US" sz="1600" dirty="0" err="1">
                <a:solidFill>
                  <a:schemeClr val="tx1"/>
                </a:solidFill>
                <a:latin typeface="Arial" panose="020B0604020202020204" pitchFamily="34" charset="0"/>
              </a:rPr>
              <a:t>colab</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Python:- programming language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600" dirty="0"/>
              <a:t>NumPy:- </a:t>
            </a:r>
            <a:r>
              <a:rPr lang="en-US" sz="1600" dirty="0"/>
              <a:t>For numerical operations and array handling.</a:t>
            </a:r>
            <a:endParaRPr lang="en-IN" sz="1600" dirty="0"/>
          </a:p>
          <a:p>
            <a:pPr marL="0" marR="0" lvl="0" indent="0" algn="l" defTabSz="914400" rtl="0" eaLnBrk="0" fontAlgn="base" latinLnBrk="0" hangingPunct="0">
              <a:lnSpc>
                <a:spcPct val="100000"/>
              </a:lnSpc>
              <a:spcBef>
                <a:spcPct val="0"/>
              </a:spcBef>
              <a:spcAft>
                <a:spcPct val="0"/>
              </a:spcAft>
              <a:buClrTx/>
              <a:buSzTx/>
              <a:buFontTx/>
              <a:buNone/>
              <a:tabLst/>
            </a:pPr>
            <a:r>
              <a:rPr lang="en-IN" sz="1600" dirty="0"/>
              <a:t>Matplotlib, Seaborn :- for visualizing data</a:t>
            </a:r>
          </a:p>
          <a:p>
            <a:pPr marL="0" marR="0" lvl="0" indent="0" algn="l" defTabSz="914400" rtl="0" eaLnBrk="0" fontAlgn="base" latinLnBrk="0" hangingPunct="0">
              <a:lnSpc>
                <a:spcPct val="100000"/>
              </a:lnSpc>
              <a:spcBef>
                <a:spcPct val="0"/>
              </a:spcBef>
              <a:spcAft>
                <a:spcPct val="0"/>
              </a:spcAft>
              <a:buClrTx/>
              <a:buSzTx/>
              <a:buFontTx/>
              <a:buNone/>
              <a:tabLst/>
            </a:pPr>
            <a:r>
              <a:rPr lang="en-IN" sz="1600" dirty="0"/>
              <a:t>TensorFlow &amp; </a:t>
            </a:r>
            <a:r>
              <a:rPr lang="en-IN" sz="1600" dirty="0" err="1"/>
              <a:t>Keras</a:t>
            </a:r>
            <a:r>
              <a:rPr lang="en-IN" sz="1600" dirty="0"/>
              <a:t>:- </a:t>
            </a:r>
            <a:r>
              <a:rPr lang="en-US" sz="1600" dirty="0"/>
              <a:t>Used for building and training </a:t>
            </a:r>
            <a:endParaRPr lang="en-IN" sz="1600" dirty="0"/>
          </a:p>
          <a:p>
            <a:pPr marL="0" marR="0" lvl="0" indent="0" algn="l" defTabSz="914400" rtl="0" eaLnBrk="0" fontAlgn="base" latinLnBrk="0" hangingPunct="0">
              <a:lnSpc>
                <a:spcPct val="100000"/>
              </a:lnSpc>
              <a:spcBef>
                <a:spcPct val="0"/>
              </a:spcBef>
              <a:spcAft>
                <a:spcPct val="0"/>
              </a:spcAft>
              <a:buClrTx/>
              <a:buSzTx/>
              <a:buFontTx/>
              <a:buNone/>
              <a:tabLst/>
            </a:pPr>
            <a:r>
              <a:rPr lang="en-IN" sz="1600" dirty="0"/>
              <a:t>Scikit-learn</a:t>
            </a:r>
            <a:r>
              <a:rPr kumimoji="0" lang="en-US" altLang="en-US" sz="1600" b="0" i="0" u="none" strike="noStrike" cap="none" normalizeH="0" baseline="0" dirty="0">
                <a:ln>
                  <a:noFill/>
                </a:ln>
                <a:solidFill>
                  <a:schemeClr val="tx1"/>
                </a:solidFill>
                <a:effectLst/>
                <a:latin typeface="Arial" panose="020B0604020202020204" pitchFamily="34" charset="0"/>
              </a:rPr>
              <a:t> :- </a:t>
            </a:r>
            <a:r>
              <a:rPr lang="en-IN" sz="1600" dirty="0"/>
              <a:t>For evaluation metrics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Pretrained model:- Mobile Net-V2 , CNN model</a:t>
            </a:r>
          </a:p>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t>GPU Acceleration</a:t>
            </a:r>
            <a:r>
              <a:rPr lang="en-IN" sz="1600" dirty="0"/>
              <a:t>:</a:t>
            </a:r>
            <a:r>
              <a:rPr lang="en-US" sz="1600" dirty="0">
                <a:solidFill>
                  <a:schemeClr val="tx1"/>
                </a:solidFill>
                <a:latin typeface="Arial" panose="020B0604020202020204" pitchFamily="34" charset="0"/>
              </a:rPr>
              <a:t> </a:t>
            </a:r>
            <a:r>
              <a:rPr lang="en-US" sz="1600" dirty="0"/>
              <a:t>The code includes GPU configuration to accelerate training.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7E7C30A4-1599-37BC-6014-F5B02C92C33D}"/>
              </a:ext>
            </a:extLst>
          </p:cNvPr>
          <p:cNvSpPr txBox="1"/>
          <p:nvPr/>
        </p:nvSpPr>
        <p:spPr>
          <a:xfrm>
            <a:off x="345440" y="1554480"/>
            <a:ext cx="8958580" cy="2062103"/>
          </a:xfrm>
          <a:prstGeom prst="rect">
            <a:avLst/>
          </a:prstGeom>
          <a:noFill/>
        </p:spPr>
        <p:txBody>
          <a:bodyPr wrap="square">
            <a:spAutoFit/>
          </a:bodyPr>
          <a:lstStyle/>
          <a:p>
            <a:r>
              <a:rPr lang="en-IN" sz="1600" dirty="0"/>
              <a:t>Data collection/ Dataset Acquisition</a:t>
            </a:r>
          </a:p>
          <a:p>
            <a:r>
              <a:rPr lang="en-IN" sz="1600" dirty="0"/>
              <a:t>Data Preprocessing/ processed the data</a:t>
            </a:r>
          </a:p>
          <a:p>
            <a:r>
              <a:rPr lang="en-IN" sz="1600" dirty="0"/>
              <a:t>Model Selection</a:t>
            </a:r>
          </a:p>
          <a:p>
            <a:r>
              <a:rPr lang="en-IN" sz="1600" dirty="0"/>
              <a:t>Transfer Learning Setup</a:t>
            </a:r>
          </a:p>
          <a:p>
            <a:r>
              <a:rPr lang="en-IN" sz="1600" dirty="0"/>
              <a:t>Model Compilation</a:t>
            </a:r>
          </a:p>
          <a:p>
            <a:r>
              <a:rPr lang="en-IN" sz="1600" dirty="0"/>
              <a:t>Model Training</a:t>
            </a:r>
          </a:p>
          <a:p>
            <a:r>
              <a:rPr lang="en-IN" sz="1600" dirty="0"/>
              <a:t>Model Evaluation</a:t>
            </a:r>
          </a:p>
          <a:p>
            <a:r>
              <a:rPr lang="en-IN" sz="1600" dirty="0"/>
              <a:t>Hardware Optimization / Testing</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8F3D82EF-D5B8-CB20-8804-F312C07985D5}"/>
              </a:ext>
            </a:extLst>
          </p:cNvPr>
          <p:cNvSpPr>
            <a:spLocks noChangeArrowheads="1"/>
          </p:cNvSpPr>
          <p:nvPr/>
        </p:nvSpPr>
        <p:spPr bwMode="auto">
          <a:xfrm rot="10800000" flipV="1">
            <a:off x="366864" y="2013059"/>
            <a:ext cx="108305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 How can we accurately classify images of 90 different animal species using deep learning techniques?</a:t>
            </a:r>
          </a:p>
          <a:p>
            <a:pPr marL="457200" marR="0" lvl="0" indent="-457200" algn="l" defTabSz="914400" rtl="0" eaLnBrk="0" fontAlgn="base" latinLnBrk="0" hangingPunct="0">
              <a:lnSpc>
                <a:spcPct val="100000"/>
              </a:lnSpc>
              <a:spcBef>
                <a:spcPct val="0"/>
              </a:spcBef>
              <a:spcAft>
                <a:spcPct val="0"/>
              </a:spcAft>
              <a:buClrTx/>
              <a:buSzTx/>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 Can transfer learning with MobileNetV2 improve animal image classification performance on</a:t>
            </a:r>
            <a:r>
              <a:rPr lang="en-US" altLang="en-US" sz="1600" b="1" dirty="0">
                <a:solidFill>
                  <a:schemeClr val="tx1"/>
                </a:solidFill>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a diverse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3. What is an efficient way to build a multi-class image classifier for animal species using limited labeled data?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1C5C01C7-2C93-03F3-DDCB-171DBB647213}"/>
              </a:ext>
            </a:extLst>
          </p:cNvPr>
          <p:cNvSpPr txBox="1"/>
          <p:nvPr/>
        </p:nvSpPr>
        <p:spPr>
          <a:xfrm>
            <a:off x="255104" y="1717040"/>
            <a:ext cx="8886356" cy="2554545"/>
          </a:xfrm>
          <a:prstGeom prst="rect">
            <a:avLst/>
          </a:prstGeom>
          <a:noFill/>
        </p:spPr>
        <p:txBody>
          <a:bodyPr wrap="square">
            <a:spAutoFit/>
          </a:bodyPr>
          <a:lstStyle/>
          <a:p>
            <a:pPr marL="457200" indent="-457200">
              <a:buAutoNum type="arabicPeriod"/>
            </a:pPr>
            <a:r>
              <a:rPr lang="en-US" sz="1600" dirty="0"/>
              <a:t>We used a deep learning model based on </a:t>
            </a:r>
            <a:r>
              <a:rPr lang="en-US" sz="1600" b="1" dirty="0"/>
              <a:t>MobileNetV2</a:t>
            </a:r>
            <a:r>
              <a:rPr lang="en-US" sz="1600" dirty="0"/>
              <a:t> and trained it on a dataset of 90 animal species. The model leveraged powerful feature extraction and achieved high accuracy in multi-class classification.</a:t>
            </a:r>
          </a:p>
          <a:p>
            <a:pPr marL="457200" indent="-457200">
              <a:buAutoNum type="arabicPeriod"/>
            </a:pPr>
            <a:endParaRPr lang="en-US" sz="1600" dirty="0"/>
          </a:p>
          <a:p>
            <a:pPr marL="457200" indent="-457200">
              <a:buAutoNum type="arabicPeriod"/>
            </a:pPr>
            <a:r>
              <a:rPr lang="en-US" sz="1600" dirty="0"/>
              <a:t>Yes, by applying </a:t>
            </a:r>
            <a:r>
              <a:rPr lang="en-US" sz="1600" b="1" dirty="0"/>
              <a:t>transfer learning</a:t>
            </a:r>
            <a:r>
              <a:rPr lang="en-US" sz="1600" dirty="0"/>
              <a:t> with </a:t>
            </a:r>
            <a:r>
              <a:rPr lang="en-US" sz="1600" b="1" dirty="0"/>
              <a:t>MobileNetV2</a:t>
            </a:r>
            <a:r>
              <a:rPr lang="en-US" sz="1600" dirty="0"/>
              <a:t>, we reused pre-trained weights from ImageNet, reducing training time and improving classification performance, even with limited data.</a:t>
            </a:r>
          </a:p>
          <a:p>
            <a:pPr marL="457200" indent="-457200">
              <a:buAutoNum type="arabicPeriod"/>
            </a:pPr>
            <a:endParaRPr lang="en-US" sz="1600" dirty="0"/>
          </a:p>
          <a:p>
            <a:pPr marL="457200" indent="-457200">
              <a:buAutoNum type="arabicPeriod"/>
            </a:pPr>
            <a:r>
              <a:rPr lang="en-US" sz="1600" dirty="0"/>
              <a:t>We used </a:t>
            </a:r>
            <a:r>
              <a:rPr lang="en-US" sz="1600" b="1" dirty="0"/>
              <a:t>image augmentation</a:t>
            </a:r>
            <a:r>
              <a:rPr lang="en-US" sz="1600" dirty="0"/>
              <a:t> and a </a:t>
            </a:r>
            <a:r>
              <a:rPr lang="en-US" sz="1600" b="1" dirty="0"/>
              <a:t>pre-trained MobileNetV2</a:t>
            </a:r>
            <a:r>
              <a:rPr lang="en-US" sz="1600" dirty="0"/>
              <a:t> model to efficiently train a classifier that generalizes well on unseen animal images, despite limited labeled samples.</a:t>
            </a:r>
            <a:endParaRPr lang="en-IN" sz="16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1185EBE1-0764-B0E8-A626-A1A8527CF3EB}"/>
              </a:ext>
            </a:extLst>
          </p:cNvPr>
          <p:cNvPicPr>
            <a:picLocks noChangeAspect="1"/>
          </p:cNvPicPr>
          <p:nvPr/>
        </p:nvPicPr>
        <p:blipFill>
          <a:blip r:embed="rId2"/>
          <a:stretch>
            <a:fillRect/>
          </a:stretch>
        </p:blipFill>
        <p:spPr>
          <a:xfrm>
            <a:off x="345440" y="1454522"/>
            <a:ext cx="3860800" cy="2895601"/>
          </a:xfrm>
          <a:prstGeom prst="rect">
            <a:avLst/>
          </a:prstGeom>
        </p:spPr>
      </p:pic>
      <p:pic>
        <p:nvPicPr>
          <p:cNvPr id="6" name="Picture 5">
            <a:extLst>
              <a:ext uri="{FF2B5EF4-FFF2-40B4-BE49-F238E27FC236}">
                <a16:creationId xmlns:a16="http://schemas.microsoft.com/office/drawing/2014/main" id="{DDB3019F-A1B2-EE65-1393-664F83D2C654}"/>
              </a:ext>
            </a:extLst>
          </p:cNvPr>
          <p:cNvPicPr>
            <a:picLocks noChangeAspect="1"/>
          </p:cNvPicPr>
          <p:nvPr/>
        </p:nvPicPr>
        <p:blipFill>
          <a:blip r:embed="rId3"/>
          <a:stretch>
            <a:fillRect/>
          </a:stretch>
        </p:blipFill>
        <p:spPr>
          <a:xfrm>
            <a:off x="5524499" y="1524821"/>
            <a:ext cx="5681981" cy="3159760"/>
          </a:xfrm>
          <a:prstGeom prst="rect">
            <a:avLst/>
          </a:prstGeom>
        </p:spPr>
      </p:pic>
      <p:pic>
        <p:nvPicPr>
          <p:cNvPr id="8" name="Picture 7">
            <a:extLst>
              <a:ext uri="{FF2B5EF4-FFF2-40B4-BE49-F238E27FC236}">
                <a16:creationId xmlns:a16="http://schemas.microsoft.com/office/drawing/2014/main" id="{291D8ABE-5B8F-3C18-B3FA-649710FBA94B}"/>
              </a:ext>
            </a:extLst>
          </p:cNvPr>
          <p:cNvPicPr>
            <a:picLocks noChangeAspect="1"/>
          </p:cNvPicPr>
          <p:nvPr/>
        </p:nvPicPr>
        <p:blipFill>
          <a:blip r:embed="rId4"/>
          <a:stretch>
            <a:fillRect/>
          </a:stretch>
        </p:blipFill>
        <p:spPr>
          <a:xfrm>
            <a:off x="345440" y="4684581"/>
            <a:ext cx="4460240" cy="1828800"/>
          </a:xfrm>
          <a:prstGeom prst="rect">
            <a:avLst/>
          </a:prstGeom>
        </p:spPr>
      </p:pic>
      <p:pic>
        <p:nvPicPr>
          <p:cNvPr id="10" name="Picture 9">
            <a:extLst>
              <a:ext uri="{FF2B5EF4-FFF2-40B4-BE49-F238E27FC236}">
                <a16:creationId xmlns:a16="http://schemas.microsoft.com/office/drawing/2014/main" id="{708594D3-392E-3BC0-B948-A4DA05177461}"/>
              </a:ext>
            </a:extLst>
          </p:cNvPr>
          <p:cNvPicPr>
            <a:picLocks noChangeAspect="1"/>
          </p:cNvPicPr>
          <p:nvPr/>
        </p:nvPicPr>
        <p:blipFill>
          <a:blip r:embed="rId5"/>
          <a:stretch>
            <a:fillRect/>
          </a:stretch>
        </p:blipFill>
        <p:spPr>
          <a:xfrm>
            <a:off x="5969335" y="4754880"/>
            <a:ext cx="5033945" cy="182880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4941A754-E4D3-EA02-7BD7-30326473AEA2}"/>
              </a:ext>
            </a:extLst>
          </p:cNvPr>
          <p:cNvSpPr txBox="1"/>
          <p:nvPr/>
        </p:nvSpPr>
        <p:spPr>
          <a:xfrm>
            <a:off x="386080" y="1653820"/>
            <a:ext cx="10535920" cy="1610762"/>
          </a:xfrm>
          <a:prstGeom prst="rect">
            <a:avLst/>
          </a:prstGeom>
          <a:noFill/>
        </p:spPr>
        <p:txBody>
          <a:bodyPr wrap="square">
            <a:spAutoFit/>
          </a:bodyPr>
          <a:lstStyle/>
          <a:p>
            <a:r>
              <a:rPr lang="en-US" sz="1600" dirty="0"/>
              <a:t>In this project, we successfully developed (accuracy 86%) an image classification model capable of recognizing </a:t>
            </a:r>
            <a:r>
              <a:rPr lang="en-US" sz="1600" b="1" dirty="0"/>
              <a:t>90 different animal species</a:t>
            </a:r>
            <a:r>
              <a:rPr lang="en-US" sz="1600" dirty="0"/>
              <a:t> using </a:t>
            </a:r>
            <a:r>
              <a:rPr lang="en-US" sz="1600" b="1" dirty="0"/>
              <a:t>transfer learning with MobileNetV2</a:t>
            </a:r>
            <a:r>
              <a:rPr lang="en-US" sz="1600" dirty="0"/>
              <a:t>. By leveraging a pre-trained model and applying data augmentation techniques, we achieved efficient training and strong classification performance, even with limited labeled data. The approach demonstrated that deep learning, combined with transfer learning, is a powerful solution for complex multi-class image recognition tasks and can be extended to similar real-world applications in wildlife monitoring and biodiversity research</a:t>
            </a:r>
            <a:r>
              <a:rPr lang="en-US" dirty="0"/>
              <a:t>.</a:t>
            </a:r>
            <a:endParaRPr lang="en-IN" dirty="0"/>
          </a:p>
        </p:txBody>
      </p:sp>
      <p:sp>
        <p:nvSpPr>
          <p:cNvPr id="6" name="TextBox 5">
            <a:extLst>
              <a:ext uri="{FF2B5EF4-FFF2-40B4-BE49-F238E27FC236}">
                <a16:creationId xmlns:a16="http://schemas.microsoft.com/office/drawing/2014/main" id="{FBE5EED9-B6C0-4076-FECE-E447FE97D1AD}"/>
              </a:ext>
            </a:extLst>
          </p:cNvPr>
          <p:cNvSpPr txBox="1"/>
          <p:nvPr/>
        </p:nvSpPr>
        <p:spPr>
          <a:xfrm>
            <a:off x="469900" y="4187712"/>
            <a:ext cx="10045700" cy="1528945"/>
          </a:xfrm>
          <a:prstGeom prst="rect">
            <a:avLst/>
          </a:prstGeom>
          <a:noFill/>
        </p:spPr>
        <p:txBody>
          <a:bodyPr wrap="square">
            <a:spAutoFit/>
          </a:bodyPr>
          <a:lstStyle/>
          <a:p>
            <a:r>
              <a:rPr lang="en-IN" dirty="0"/>
              <a:t>Git-Hub:-</a:t>
            </a:r>
          </a:p>
          <a:p>
            <a:r>
              <a:rPr lang="en-IN" dirty="0">
                <a:hlinkClick r:id="rId2"/>
              </a:rPr>
              <a:t>https://github.com/Tanujkumarsingh/Multi-Class-Animal-Classification-project</a:t>
            </a:r>
            <a:endParaRPr lang="en-IN" dirty="0"/>
          </a:p>
          <a:p>
            <a:r>
              <a:rPr lang="en-IN" dirty="0"/>
              <a:t>Model link:-</a:t>
            </a:r>
          </a:p>
          <a:p>
            <a:r>
              <a:rPr lang="en-IN" dirty="0">
                <a:hlinkClick r:id="rId3"/>
              </a:rPr>
              <a:t>https://drive.google.com/file/d/1pRfbMTJjJu9e_-dGFNH4sIQehXa0gv2J/view?usp=sharing</a:t>
            </a:r>
            <a:endParaRPr lang="en-IN" dirty="0"/>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83</TotalTime>
  <Words>483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Helvetica Neue</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Tanuj kumar</cp:lastModifiedBy>
  <cp:revision>7</cp:revision>
  <dcterms:created xsi:type="dcterms:W3CDTF">2024-12-31T09:40:01Z</dcterms:created>
  <dcterms:modified xsi:type="dcterms:W3CDTF">2025-04-17T20:11:46Z</dcterms:modified>
</cp:coreProperties>
</file>