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69" r:id="rId4"/>
    <p:sldId id="270" r:id="rId5"/>
    <p:sldId id="271" r:id="rId6"/>
    <p:sldId id="272" r:id="rId7"/>
    <p:sldId id="273" r:id="rId8"/>
    <p:sldId id="274" r:id="rId9"/>
    <p:sldId id="275" r:id="rId10"/>
    <p:sldId id="276" r:id="rId11"/>
    <p:sldId id="277" r:id="rId12"/>
    <p:sldId id="279" r:id="rId13"/>
    <p:sldId id="278" r:id="rId14"/>
    <p:sldId id="282"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8/7/2020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8/7/2020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8/7/2020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8/7/2020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8/7/2020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8/7/2020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8/7/2020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8/7/2020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8/7/2020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8/7/2020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8/7/2020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8/7/2020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060234F-A4B4-4947-952D-44FEE5CDEA23}"/>
              </a:ext>
            </a:extLst>
          </p:cNvPr>
          <p:cNvSpPr>
            <a:spLocks noGrp="1"/>
          </p:cNvSpPr>
          <p:nvPr>
            <p:ph type="ctrTitle"/>
          </p:nvPr>
        </p:nvSpPr>
        <p:spPr>
          <a:xfrm>
            <a:off x="1524000" y="300326"/>
            <a:ext cx="9144000" cy="1916401"/>
          </a:xfrm>
        </p:spPr>
        <p:txBody>
          <a:bodyPr/>
          <a:lstStyle/>
          <a:p>
            <a:r>
              <a:rPr lang="en-IN" b="1" dirty="0">
                <a:solidFill>
                  <a:schemeClr val="accent5">
                    <a:lumMod val="50000"/>
                  </a:schemeClr>
                </a:solidFill>
                <a:latin typeface="Segoe UI Semibold" panose="020B0702040204020203" pitchFamily="34" charset="0"/>
                <a:cs typeface="Segoe UI Semibold" panose="020B0702040204020203" pitchFamily="34" charset="0"/>
              </a:rPr>
              <a:t>Cafe Great – Sales Analysis</a:t>
            </a:r>
            <a:endParaRPr dirty="0">
              <a:solidFill>
                <a:schemeClr val="accent5">
                  <a:lumMod val="50000"/>
                </a:schemeClr>
              </a:solidFill>
              <a:latin typeface="Segoe UI Semibold" panose="020B0702040204020203" pitchFamily="34" charset="0"/>
              <a:cs typeface="Segoe UI Semibold" panose="020B0702040204020203" pitchFamily="34" charset="0"/>
            </a:endParaRPr>
          </a:p>
        </p:txBody>
      </p:sp>
      <p:sp>
        <p:nvSpPr>
          <p:cNvPr id="3" name="slide1">
            <a:extLst>
              <a:ext uri="{FF2B5EF4-FFF2-40B4-BE49-F238E27FC236}">
                <a16:creationId xmlns:a16="http://schemas.microsoft.com/office/drawing/2014/main" id="{6EF3FF75-C46F-4F1E-96DB-CD00E5D479EB}"/>
              </a:ext>
            </a:extLst>
          </p:cNvPr>
          <p:cNvSpPr>
            <a:spLocks noGrp="1"/>
          </p:cNvSpPr>
          <p:nvPr>
            <p:ph type="subTitle" idx="1"/>
          </p:nvPr>
        </p:nvSpPr>
        <p:spPr>
          <a:xfrm>
            <a:off x="2077126" y="2800585"/>
            <a:ext cx="9144000" cy="3048144"/>
          </a:xfrm>
        </p:spPr>
        <p:txBody>
          <a:bodyPr>
            <a:normAutofit/>
          </a:bodyPr>
          <a:lstStyle/>
          <a:p>
            <a:pPr algn="r"/>
            <a:r>
              <a:rPr lang="en-US" b="1" dirty="0" smtClean="0"/>
              <a:t>Assignment </a:t>
            </a:r>
            <a:r>
              <a:rPr lang="en-US" b="1" dirty="0"/>
              <a:t>presented by:</a:t>
            </a:r>
          </a:p>
          <a:p>
            <a:pPr algn="r"/>
            <a:r>
              <a:rPr lang="en-US" smtClean="0"/>
              <a:t>Tanukrishna Chetia</a:t>
            </a:r>
            <a:endParaRPr lang="en-US" dirty="0"/>
          </a:p>
        </p:txBody>
      </p:sp>
    </p:spTree>
    <p:extLst>
      <p:ext uri="{BB962C8B-B14F-4D97-AF65-F5344CB8AC3E}">
        <p14:creationId xmlns:p14="http://schemas.microsoft.com/office/powerpoint/2010/main" val="3264477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slide21" descr="Dashboard 8">
            <a:extLst>
              <a:ext uri="{FF2B5EF4-FFF2-40B4-BE49-F238E27FC236}">
                <a16:creationId xmlns:a16="http://schemas.microsoft.com/office/drawing/2014/main" id="{2C3614ED-4D56-433A-B3A1-5AD7A5C59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slide22" descr="Dashboard 9">
            <a:extLst>
              <a:ext uri="{FF2B5EF4-FFF2-40B4-BE49-F238E27FC236}">
                <a16:creationId xmlns:a16="http://schemas.microsoft.com/office/drawing/2014/main" id="{64697FEE-9EAE-4156-ADBA-DE94851B2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slide24" descr="Dashboard 11">
            <a:extLst>
              <a:ext uri="{FF2B5EF4-FFF2-40B4-BE49-F238E27FC236}">
                <a16:creationId xmlns:a16="http://schemas.microsoft.com/office/drawing/2014/main" id="{30398BCD-FE8C-472A-AEC9-CFCC09E5E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slide23" descr="Dashboard 10">
            <a:extLst>
              <a:ext uri="{FF2B5EF4-FFF2-40B4-BE49-F238E27FC236}">
                <a16:creationId xmlns:a16="http://schemas.microsoft.com/office/drawing/2014/main" id="{19B59519-EF7C-46C7-8654-829BF953D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26A8777-0FFE-4981-AAD1-7BABD4A6B58B}"/>
              </a:ext>
            </a:extLst>
          </p:cNvPr>
          <p:cNvGraphicFramePr>
            <a:graphicFrameLocks noGrp="1"/>
          </p:cNvGraphicFramePr>
          <p:nvPr/>
        </p:nvGraphicFramePr>
        <p:xfrm>
          <a:off x="2224809" y="2005316"/>
          <a:ext cx="7742382" cy="3200400"/>
        </p:xfrm>
        <a:graphic>
          <a:graphicData uri="http://schemas.openxmlformats.org/drawingml/2006/table">
            <a:tbl>
              <a:tblPr/>
              <a:tblGrid>
                <a:gridCol w="3133436">
                  <a:extLst>
                    <a:ext uri="{9D8B030D-6E8A-4147-A177-3AD203B41FA5}">
                      <a16:colId xmlns:a16="http://schemas.microsoft.com/office/drawing/2014/main" val="1926396837"/>
                    </a:ext>
                  </a:extLst>
                </a:gridCol>
                <a:gridCol w="775855">
                  <a:extLst>
                    <a:ext uri="{9D8B030D-6E8A-4147-A177-3AD203B41FA5}">
                      <a16:colId xmlns:a16="http://schemas.microsoft.com/office/drawing/2014/main" val="1153757510"/>
                    </a:ext>
                  </a:extLst>
                </a:gridCol>
                <a:gridCol w="3833091">
                  <a:extLst>
                    <a:ext uri="{9D8B030D-6E8A-4147-A177-3AD203B41FA5}">
                      <a16:colId xmlns:a16="http://schemas.microsoft.com/office/drawing/2014/main" val="1450424408"/>
                    </a:ext>
                  </a:extLst>
                </a:gridCol>
              </a:tblGrid>
              <a:tr h="0">
                <a:tc>
                  <a:txBody>
                    <a:bodyPr/>
                    <a:lstStyle/>
                    <a:p>
                      <a:r>
                        <a:rPr lang="en-IN" dirty="0">
                          <a:solidFill>
                            <a:schemeClr val="accent5">
                              <a:lumMod val="50000"/>
                            </a:schemeClr>
                          </a:solidFill>
                          <a:effectLst/>
                          <a:latin typeface="Segoe UI Semibold" panose="020B0702040204020203" pitchFamily="34" charset="0"/>
                          <a:cs typeface="Segoe UI Semibold" panose="020B0702040204020203" pitchFamily="34" charset="0"/>
                        </a:rPr>
                        <a:t>B.M.T. PANINI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dirty="0">
                          <a:solidFill>
                            <a:schemeClr val="accent5">
                              <a:lumMod val="50000"/>
                            </a:schemeClr>
                          </a:solidFill>
                          <a:effectLst/>
                          <a:latin typeface="Segoe UI Semibold" panose="020B0702040204020203" pitchFamily="34" charset="0"/>
                          <a:cs typeface="Segoe UI Semibold" panose="020B0702040204020203" pitchFamily="34"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[FRENCH FRIES]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8805458"/>
                  </a:ext>
                </a:extLst>
              </a:tr>
              <a:tr h="0">
                <a:tc>
                  <a:txBody>
                    <a:bodyPr/>
                    <a:lstStyle/>
                    <a:p>
                      <a:r>
                        <a:rPr lang="en-US" dirty="0">
                          <a:solidFill>
                            <a:schemeClr val="accent5">
                              <a:lumMod val="50000"/>
                            </a:schemeClr>
                          </a:solidFill>
                          <a:effectLst/>
                          <a:latin typeface="Segoe UI Semibold" panose="020B0702040204020203" pitchFamily="34" charset="0"/>
                          <a:cs typeface="Segoe UI Semibold" panose="020B0702040204020203" pitchFamily="34" charset="0"/>
                        </a:rPr>
                        <a:t>LEMON INFUSED CHAR GRILLED VEG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[ADD HERB ROAST CHICKEN]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64354410"/>
                  </a:ext>
                </a:extLst>
              </a:tr>
              <a:tr h="0">
                <a:tc>
                  <a:txBody>
                    <a:bodyPr/>
                    <a:lstStyle/>
                    <a:p>
                      <a:r>
                        <a:rPr lang="en-IN" dirty="0">
                          <a:solidFill>
                            <a:schemeClr val="accent5">
                              <a:lumMod val="50000"/>
                            </a:schemeClr>
                          </a:solidFill>
                          <a:effectLst/>
                          <a:latin typeface="Segoe UI Semibold" panose="020B0702040204020203" pitchFamily="34" charset="0"/>
                          <a:cs typeface="Segoe UI Semibold" panose="020B0702040204020203" pitchFamily="34" charset="0"/>
                        </a:rPr>
                        <a:t>GREAT LAKES SHAKE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[VANILLA ICECREAM]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41152461"/>
                  </a:ext>
                </a:extLst>
              </a:tr>
              <a:tr h="0">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CAPPUCCINO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dirty="0">
                          <a:solidFill>
                            <a:schemeClr val="accent5">
                              <a:lumMod val="50000"/>
                            </a:schemeClr>
                          </a:solidFill>
                          <a:effectLst/>
                          <a:latin typeface="Segoe UI Semibold" panose="020B0702040204020203" pitchFamily="34" charset="0"/>
                          <a:cs typeface="Segoe UI Semibold" panose="020B0702040204020203" pitchFamily="34" charset="0"/>
                        </a:rPr>
                        <a:t>[ADD HAZELNUT FLAVOUR]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17542694"/>
                  </a:ext>
                </a:extLst>
              </a:tr>
              <a:tr h="0">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CAFFE LATTE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[ADD HAZELNUT FLAVOUR]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9302045"/>
                  </a:ext>
                </a:extLst>
              </a:tr>
              <a:tr h="0">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B.M.T. PANINI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[ADD FRIES]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22830044"/>
                  </a:ext>
                </a:extLst>
              </a:tr>
              <a:tr h="0">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NIRVANA HOOKAH SINGLE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[QUA MINERAL WATER(500ML)]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02690455"/>
                  </a:ext>
                </a:extLst>
              </a:tr>
              <a:tr h="0">
                <a:tc>
                  <a:txBody>
                    <a:bodyPr/>
                    <a:lstStyle/>
                    <a:p>
                      <a:r>
                        <a:rPr lang="en-IN">
                          <a:solidFill>
                            <a:schemeClr val="accent5">
                              <a:lumMod val="50000"/>
                            </a:schemeClr>
                          </a:solidFill>
                          <a:effectLst/>
                          <a:latin typeface="Segoe UI Semibold" panose="020B0702040204020203" pitchFamily="34" charset="0"/>
                          <a:cs typeface="Segoe UI Semibold" panose="020B0702040204020203" pitchFamily="34" charset="0"/>
                        </a:rPr>
                        <a:t>SAMBUCA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dirty="0">
                          <a:solidFill>
                            <a:schemeClr val="accent5">
                              <a:lumMod val="50000"/>
                            </a:schemeClr>
                          </a:solidFill>
                          <a:effectLst/>
                          <a:latin typeface="Segoe UI Semibold" panose="020B0702040204020203" pitchFamily="34" charset="0"/>
                          <a:cs typeface="Segoe UI Semibold" panose="020B0702040204020203" pitchFamily="34"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N" dirty="0">
                          <a:solidFill>
                            <a:schemeClr val="accent5">
                              <a:lumMod val="50000"/>
                            </a:schemeClr>
                          </a:solidFill>
                          <a:effectLst/>
                          <a:latin typeface="Segoe UI Semibold" panose="020B0702040204020203" pitchFamily="34" charset="0"/>
                          <a:cs typeface="Segoe UI Semibold" panose="020B0702040204020203" pitchFamily="34" charset="0"/>
                        </a:rPr>
                        <a:t>[RED BULL 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81087652"/>
                  </a:ext>
                </a:extLst>
              </a:tr>
            </a:tbl>
          </a:graphicData>
        </a:graphic>
      </p:graphicFrame>
      <p:sp>
        <p:nvSpPr>
          <p:cNvPr id="4" name="TextBox 3">
            <a:extLst>
              <a:ext uri="{FF2B5EF4-FFF2-40B4-BE49-F238E27FC236}">
                <a16:creationId xmlns:a16="http://schemas.microsoft.com/office/drawing/2014/main" id="{6D7CBE4B-8ADE-4213-842C-7A19F6B26D60}"/>
              </a:ext>
            </a:extLst>
          </p:cNvPr>
          <p:cNvSpPr txBox="1"/>
          <p:nvPr/>
        </p:nvSpPr>
        <p:spPr>
          <a:xfrm>
            <a:off x="1555750" y="942109"/>
            <a:ext cx="9080500" cy="461665"/>
          </a:xfrm>
          <a:prstGeom prst="rect">
            <a:avLst/>
          </a:prstGeom>
          <a:noFill/>
        </p:spPr>
        <p:txBody>
          <a:bodyPr wrap="square" rtlCol="0">
            <a:spAutoFit/>
          </a:bodyPr>
          <a:lstStyle/>
          <a:p>
            <a:pPr algn="ctr"/>
            <a:r>
              <a:rPr lang="en-US" sz="2400" b="1" dirty="0"/>
              <a:t>COMBOS SUGGESTED BASED ON FREQUENT PURCHASE IN SINGLE BILL</a:t>
            </a:r>
            <a:endParaRPr lang="en-IN" sz="2400" b="1" dirty="0"/>
          </a:p>
        </p:txBody>
      </p:sp>
    </p:spTree>
    <p:extLst>
      <p:ext uri="{BB962C8B-B14F-4D97-AF65-F5344CB8AC3E}">
        <p14:creationId xmlns:p14="http://schemas.microsoft.com/office/powerpoint/2010/main" val="74455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7FF8-73A8-4A00-8BE3-41E84E3C96BD}"/>
              </a:ext>
            </a:extLst>
          </p:cNvPr>
          <p:cNvSpPr>
            <a:spLocks noGrp="1"/>
          </p:cNvSpPr>
          <p:nvPr>
            <p:ph type="title"/>
          </p:nvPr>
        </p:nvSpPr>
        <p:spPr/>
        <p:txBody>
          <a:bodyPr/>
          <a:lstStyle/>
          <a:p>
            <a:pPr algn="ctr"/>
            <a:r>
              <a:rPr lang="en-US" b="1" dirty="0">
                <a:solidFill>
                  <a:schemeClr val="accent5">
                    <a:lumMod val="50000"/>
                  </a:schemeClr>
                </a:solidFill>
              </a:rPr>
              <a:t>INFERENCE</a:t>
            </a:r>
            <a:endParaRPr lang="en-IN" b="1" dirty="0">
              <a:solidFill>
                <a:schemeClr val="accent5">
                  <a:lumMod val="50000"/>
                </a:schemeClr>
              </a:solidFill>
            </a:endParaRPr>
          </a:p>
        </p:txBody>
      </p:sp>
      <p:sp>
        <p:nvSpPr>
          <p:cNvPr id="3" name="Content Placeholder 2">
            <a:extLst>
              <a:ext uri="{FF2B5EF4-FFF2-40B4-BE49-F238E27FC236}">
                <a16:creationId xmlns:a16="http://schemas.microsoft.com/office/drawing/2014/main" id="{471D9EE6-CB94-4861-9748-6B6974D02AB2}"/>
              </a:ext>
            </a:extLst>
          </p:cNvPr>
          <p:cNvSpPr>
            <a:spLocks noGrp="1"/>
          </p:cNvSpPr>
          <p:nvPr>
            <p:ph idx="1"/>
          </p:nvPr>
        </p:nvSpPr>
        <p:spPr>
          <a:xfrm>
            <a:off x="838200" y="1567007"/>
            <a:ext cx="10515600" cy="4351338"/>
          </a:xfrm>
        </p:spPr>
        <p:txBody>
          <a:bodyPr>
            <a:normAutofit fontScale="92500" lnSpcReduction="20000"/>
          </a:bodyPr>
          <a:lstStyle/>
          <a:p>
            <a:pPr algn="just"/>
            <a:r>
              <a:rPr lang="en-US" dirty="0">
                <a:latin typeface="+mj-lt"/>
              </a:rPr>
              <a:t>This restaurant is influenced by seasonal sales.</a:t>
            </a:r>
          </a:p>
          <a:p>
            <a:pPr algn="just"/>
            <a:r>
              <a:rPr lang="en-US" dirty="0">
                <a:latin typeface="+mj-lt"/>
              </a:rPr>
              <a:t>Discounts have not been very effective and hence they will have to work on items that are second best and quarters that are usually dull and induce discounts in them.</a:t>
            </a:r>
          </a:p>
          <a:p>
            <a:pPr algn="just"/>
            <a:r>
              <a:rPr lang="en-US" dirty="0">
                <a:latin typeface="+mj-lt"/>
              </a:rPr>
              <a:t>There are item categories like </a:t>
            </a:r>
            <a:r>
              <a:rPr lang="en-US" dirty="0" err="1">
                <a:latin typeface="+mj-lt"/>
              </a:rPr>
              <a:t>Misc</a:t>
            </a:r>
            <a:r>
              <a:rPr lang="en-US" dirty="0">
                <a:latin typeface="+mj-lt"/>
              </a:rPr>
              <a:t> and Merchandise we can completely do away with since the sales is very meagre despite efforts.</a:t>
            </a:r>
          </a:p>
          <a:p>
            <a:pPr algn="just"/>
            <a:r>
              <a:rPr lang="en-US" dirty="0">
                <a:latin typeface="+mj-lt"/>
              </a:rPr>
              <a:t>Branding and advertisement can pick up with festivals and celebrations as they seem to draw higher sales.</a:t>
            </a:r>
          </a:p>
          <a:p>
            <a:pPr algn="just"/>
            <a:r>
              <a:rPr lang="en-US" dirty="0">
                <a:latin typeface="+mj-lt"/>
              </a:rPr>
              <a:t>We also see that the restaurant is doing well like the trend suggests but with slight tweak they will earn higher profits.</a:t>
            </a:r>
          </a:p>
          <a:p>
            <a:pPr algn="just"/>
            <a:r>
              <a:rPr lang="en-US" dirty="0">
                <a:latin typeface="+mj-lt"/>
              </a:rPr>
              <a:t>Any discounts on Tobacco can be cancelled as they can be considered their Premium product. </a:t>
            </a:r>
            <a:endParaRPr lang="en-IN" dirty="0">
              <a:latin typeface="+mj-lt"/>
            </a:endParaRPr>
          </a:p>
        </p:txBody>
      </p:sp>
    </p:spTree>
    <p:extLst>
      <p:ext uri="{BB962C8B-B14F-4D97-AF65-F5344CB8AC3E}">
        <p14:creationId xmlns:p14="http://schemas.microsoft.com/office/powerpoint/2010/main" val="375913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AC748-F263-4BD0-AE82-E18F8C9ABAD5}"/>
              </a:ext>
            </a:extLst>
          </p:cNvPr>
          <p:cNvSpPr txBox="1"/>
          <p:nvPr/>
        </p:nvSpPr>
        <p:spPr>
          <a:xfrm>
            <a:off x="1173018" y="751344"/>
            <a:ext cx="9799782" cy="3785652"/>
          </a:xfrm>
          <a:prstGeom prst="rect">
            <a:avLst/>
          </a:prstGeom>
          <a:noFill/>
        </p:spPr>
        <p:txBody>
          <a:bodyPr wrap="square" rtlCol="0">
            <a:spAutoFit/>
          </a:bodyPr>
          <a:lstStyle/>
          <a:p>
            <a:pPr algn="ctr"/>
            <a:r>
              <a:rPr lang="en-US" sz="2000" b="1" dirty="0"/>
              <a:t>SUMMARY</a:t>
            </a:r>
          </a:p>
          <a:p>
            <a:pPr algn="just"/>
            <a:endParaRPr lang="en-US" sz="2000" b="1" dirty="0"/>
          </a:p>
          <a:p>
            <a:pPr algn="just"/>
            <a:r>
              <a:rPr lang="en-US" sz="2000" dirty="0"/>
              <a:t>We are hereby performing sales analysis for Café Great. Thus we are identifying how the restaurant has performed through the given period and what could help to improve their sales. We are also creating combos by seeing what have usually been purchased together. Further, we have performed the below detailed analysis as required:</a:t>
            </a:r>
          </a:p>
          <a:p>
            <a:pPr algn="just"/>
            <a:endParaRPr lang="en-US" sz="2000" b="1" dirty="0"/>
          </a:p>
          <a:p>
            <a:pPr marL="285750" indent="-285750" algn="just">
              <a:buFont typeface="Arial" panose="020B0604020202020204" pitchFamily="34" charset="0"/>
              <a:buChar char="•"/>
            </a:pPr>
            <a:r>
              <a:rPr lang="en-US" sz="2000" dirty="0"/>
              <a:t>Exploratory Analysis of data.</a:t>
            </a:r>
          </a:p>
          <a:p>
            <a:pPr marL="285750" indent="-285750" algn="just">
              <a:buFont typeface="Arial" panose="020B0604020202020204" pitchFamily="34" charset="0"/>
              <a:buChar char="•"/>
            </a:pPr>
            <a:r>
              <a:rPr lang="en-US" sz="2000" dirty="0"/>
              <a:t>Trends noticed in terms of consumer behavior over different times of the day and different days of the week.</a:t>
            </a:r>
          </a:p>
          <a:p>
            <a:pPr marL="285750" indent="-285750" algn="just">
              <a:buFont typeface="Arial" panose="020B0604020202020204" pitchFamily="34" charset="0"/>
              <a:buChar char="•"/>
            </a:pPr>
            <a:r>
              <a:rPr lang="en-US" sz="2000" dirty="0"/>
              <a:t>Concrete recommendations for sales improvement and removal of redundant items.</a:t>
            </a:r>
          </a:p>
          <a:p>
            <a:pPr marL="285750" indent="-285750" algn="just">
              <a:buFont typeface="Arial" panose="020B0604020202020204" pitchFamily="34" charset="0"/>
              <a:buChar char="•"/>
            </a:pPr>
            <a:r>
              <a:rPr lang="en-US" sz="2000" dirty="0"/>
              <a:t>Sale trends drawn for the period.</a:t>
            </a:r>
            <a:endParaRPr lang="en-IN" sz="2000" b="1" dirty="0"/>
          </a:p>
        </p:txBody>
      </p:sp>
      <p:pic>
        <p:nvPicPr>
          <p:cNvPr id="4" name="slide2" descr="summary">
            <a:extLst>
              <a:ext uri="{FF2B5EF4-FFF2-40B4-BE49-F238E27FC236}">
                <a16:creationId xmlns:a16="http://schemas.microsoft.com/office/drawing/2014/main" id="{350157ED-9C58-4CD1-9D37-6EF3518BF256}"/>
              </a:ext>
            </a:extLst>
          </p:cNvPr>
          <p:cNvPicPr>
            <a:picLocks noChangeAspect="1"/>
          </p:cNvPicPr>
          <p:nvPr/>
        </p:nvPicPr>
        <p:blipFill rotWithShape="1">
          <a:blip r:embed="rId2">
            <a:extLst>
              <a:ext uri="{28A0092B-C50C-407E-A947-70E740481C1C}">
                <a14:useLocalDpi xmlns:a14="http://schemas.microsoft.com/office/drawing/2010/main" val="0"/>
              </a:ext>
            </a:extLst>
          </a:blip>
          <a:srcRect t="31985" r="17447" b="17306"/>
          <a:stretch/>
        </p:blipFill>
        <p:spPr>
          <a:xfrm>
            <a:off x="1173018" y="5015345"/>
            <a:ext cx="9799782" cy="822037"/>
          </a:xfrm>
          <a:prstGeom prst="rect">
            <a:avLst/>
          </a:prstGeom>
        </p:spPr>
      </p:pic>
    </p:spTree>
    <p:extLst>
      <p:ext uri="{BB962C8B-B14F-4D97-AF65-F5344CB8AC3E}">
        <p14:creationId xmlns:p14="http://schemas.microsoft.com/office/powerpoint/2010/main" val="200943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slide14" descr="Dashboard 1">
            <a:extLst>
              <a:ext uri="{FF2B5EF4-FFF2-40B4-BE49-F238E27FC236}">
                <a16:creationId xmlns:a16="http://schemas.microsoft.com/office/drawing/2014/main" id="{3E56ABD6-2C6E-44BE-B69F-1FBC3CC2D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lide15" descr="Dashboard 2">
            <a:extLst>
              <a:ext uri="{FF2B5EF4-FFF2-40B4-BE49-F238E27FC236}">
                <a16:creationId xmlns:a16="http://schemas.microsoft.com/office/drawing/2014/main" id="{A592033E-E4C9-4868-A172-AF0C97CBD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slide16" descr="Dashboard 3">
            <a:extLst>
              <a:ext uri="{FF2B5EF4-FFF2-40B4-BE49-F238E27FC236}">
                <a16:creationId xmlns:a16="http://schemas.microsoft.com/office/drawing/2014/main" id="{B010AB74-0D78-4C24-8F88-FEB605504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lide17" descr="Dashboard 4">
            <a:extLst>
              <a:ext uri="{FF2B5EF4-FFF2-40B4-BE49-F238E27FC236}">
                <a16:creationId xmlns:a16="http://schemas.microsoft.com/office/drawing/2014/main" id="{AC75DF88-37EC-46F9-9597-5BFE560C9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slide18" descr="Dashboard 5">
            <a:extLst>
              <a:ext uri="{FF2B5EF4-FFF2-40B4-BE49-F238E27FC236}">
                <a16:creationId xmlns:a16="http://schemas.microsoft.com/office/drawing/2014/main" id="{BCBFBB31-9BA6-452F-9DDC-5E1A246FD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slide19" descr="Dashboard 6">
            <a:extLst>
              <a:ext uri="{FF2B5EF4-FFF2-40B4-BE49-F238E27FC236}">
                <a16:creationId xmlns:a16="http://schemas.microsoft.com/office/drawing/2014/main" id="{B87F8671-5198-418E-857F-DCACFB8F6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lide20" descr="Dashboard 7">
            <a:extLst>
              <a:ext uri="{FF2B5EF4-FFF2-40B4-BE49-F238E27FC236}">
                <a16:creationId xmlns:a16="http://schemas.microsoft.com/office/drawing/2014/main" id="{72191FB0-3891-4830-96E0-787BFD2EF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309</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Segoe UI Semibold</vt:lpstr>
      <vt:lpstr>Office Theme</vt:lpstr>
      <vt:lpstr>Cafe Great – Sales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Cafe Great – Sales Analysis</dc:title>
  <dc:creator/>
  <cp:lastModifiedBy>tanukrishna chetia</cp:lastModifiedBy>
  <cp:revision>4</cp:revision>
  <dcterms:created xsi:type="dcterms:W3CDTF">2020-07-15T16:49:08Z</dcterms:created>
  <dcterms:modified xsi:type="dcterms:W3CDTF">2020-08-07T01:46:44Z</dcterms:modified>
</cp:coreProperties>
</file>