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9" r:id="rId9"/>
    <p:sldId id="270" r:id="rId10"/>
    <p:sldId id="271" r:id="rId11"/>
    <p:sldId id="272" r:id="rId12"/>
    <p:sldId id="273" r:id="rId13"/>
    <p:sldId id="261" r:id="rId14"/>
    <p:sldId id="262" r:id="rId15"/>
    <p:sldId id="267" r:id="rId16"/>
    <p:sldId id="268" r:id="rId17"/>
    <p:sldId id="26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868" y="2498301"/>
            <a:ext cx="9720263" cy="1945640"/>
          </a:xfrm>
        </p:spPr>
        <p:txBody>
          <a:bodyPr>
            <a:normAutofit fontScale="90000"/>
          </a:bodyPr>
          <a:lstStyle/>
          <a:p>
            <a:r>
              <a:rPr lang="en-IN" altLang="en-US" sz="13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Finesse</a:t>
            </a:r>
            <a:endParaRPr lang="en-IN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1EC6-8353-4AA3-97F2-1D361B39B0E8}"/>
              </a:ext>
            </a:extLst>
          </p:cNvPr>
          <p:cNvSpPr txBox="1"/>
          <p:nvPr/>
        </p:nvSpPr>
        <p:spPr>
          <a:xfrm>
            <a:off x="8778239" y="4406536"/>
            <a:ext cx="3553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</a:rPr>
              <a:t>Kshitij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Saha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err="1">
                <a:solidFill>
                  <a:schemeClr val="bg1"/>
                </a:solidFill>
              </a:rPr>
              <a:t>Thanushree</a:t>
            </a:r>
            <a:r>
              <a:rPr lang="en-IN" sz="2000" dirty="0">
                <a:solidFill>
                  <a:schemeClr val="bg1"/>
                </a:solidFill>
              </a:rPr>
              <a:t> R</a:t>
            </a:r>
          </a:p>
          <a:p>
            <a:r>
              <a:rPr lang="en-IN" sz="2000" dirty="0">
                <a:solidFill>
                  <a:schemeClr val="bg1"/>
                </a:solidFill>
              </a:rPr>
              <a:t>K S </a:t>
            </a:r>
            <a:r>
              <a:rPr lang="en-IN" sz="2000" dirty="0" err="1">
                <a:solidFill>
                  <a:schemeClr val="bg1"/>
                </a:solidFill>
              </a:rPr>
              <a:t>Ramalakshmi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Shaarvari Kiran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02BD0-CC50-47F2-9214-D7A92E1DD4DA}"/>
              </a:ext>
            </a:extLst>
          </p:cNvPr>
          <p:cNvSpPr txBox="1"/>
          <p:nvPr/>
        </p:nvSpPr>
        <p:spPr>
          <a:xfrm>
            <a:off x="4555330" y="2313635"/>
            <a:ext cx="34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 Double Slash presents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602F-8B1C-44BA-A364-C24AF7E8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8EF3-835A-41C7-81F4-62CCA63D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1F8B8-EC51-4965-9277-6E3554F4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6" y="893620"/>
            <a:ext cx="8582383" cy="53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5D92-E53B-4D1E-AF90-EDCF4095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6C67-3B5C-4B4B-8648-DA08E1E9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D8571-C098-4663-A91C-F806237C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34878"/>
            <a:ext cx="8763627" cy="553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BED-EF5D-4325-BAAD-9B720553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DD0E-BBAF-421C-B469-3919BD05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D8DD8-A6BA-405D-A0D3-51A8EC46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34" y="862831"/>
            <a:ext cx="9372595" cy="54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7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690562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016125"/>
            <a:ext cx="10515600" cy="37611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Will the target audience be able to use it?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Yes, amateur investors will be able to analyze a multivariate portfolio of stocks and analyze future risk and return ratios.</a:t>
            </a:r>
          </a:p>
          <a:p>
            <a:pPr marL="457200" lvl="1" indent="0">
              <a:buNone/>
            </a:pPr>
            <a:endParaRPr lang="en-US" b="0" i="0" u="none" strike="noStrike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Is the solution important to the target audience? Would they be willing to adopt the solution?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Yes, considering the increase in new investors in stock market, more and more people want to begin investing in securities and this makes it easier for them to begin.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4461"/>
            <a:ext cx="10515600" cy="4619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Future </a:t>
            </a:r>
            <a:r>
              <a:rPr lang="en-US" sz="4800" dirty="0" err="1">
                <a:solidFill>
                  <a:schemeClr val="bg1"/>
                </a:solidFill>
              </a:rPr>
              <a:t>Scope</a:t>
            </a:r>
            <a:r>
              <a:rPr lang="en-US" dirty="0" err="1"/>
              <a:t>financial</a:t>
            </a:r>
            <a:r>
              <a:rPr lang="en-US" dirty="0"/>
              <a:t>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175"/>
            <a:ext cx="10515600" cy="376110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Integration of the Vader Sentiment Analysis score of current affairs.</a:t>
            </a:r>
          </a:p>
          <a:p>
            <a:r>
              <a:rPr lang="en-US" dirty="0">
                <a:solidFill>
                  <a:schemeClr val="bg1"/>
                </a:solidFill>
              </a:rPr>
              <a:t>This can more accurately predict the rise or fall of company stocks. </a:t>
            </a:r>
          </a:p>
          <a:p>
            <a:r>
              <a:rPr lang="en-US" dirty="0">
                <a:solidFill>
                  <a:schemeClr val="bg1"/>
                </a:solidFill>
              </a:rPr>
              <a:t>Needs mathematical research to manipulate existing financial algorithms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550" y="280987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Custom dataset generator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C50E2-2A2A-4A3C-B6F5-9C922AE8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A3CF5-1B28-4064-832C-FBB879A8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74" y="1243013"/>
            <a:ext cx="844326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550" y="280987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Generated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C50E2-2A2A-4A3C-B6F5-9C922AE8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EDF6-2190-4FBC-86CB-7F6297D0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67" y="1273242"/>
            <a:ext cx="8905961" cy="54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1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908050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2058987"/>
            <a:ext cx="10515600" cy="376110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NLTK </a:t>
            </a:r>
          </a:p>
          <a:p>
            <a:r>
              <a:rPr lang="en-IN" dirty="0" err="1">
                <a:solidFill>
                  <a:schemeClr val="bg1"/>
                </a:solidFill>
              </a:rPr>
              <a:t>Numpy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Pandas </a:t>
            </a:r>
          </a:p>
          <a:p>
            <a:r>
              <a:rPr lang="en-IN" dirty="0">
                <a:solidFill>
                  <a:schemeClr val="bg1"/>
                </a:solidFill>
              </a:rPr>
              <a:t>Pickle </a:t>
            </a:r>
          </a:p>
          <a:p>
            <a:r>
              <a:rPr lang="en-IN" dirty="0" err="1">
                <a:solidFill>
                  <a:schemeClr val="bg1"/>
                </a:solidFill>
              </a:rPr>
              <a:t>PPrint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Vader sentiment analysis </a:t>
            </a:r>
          </a:p>
          <a:p>
            <a:r>
              <a:rPr lang="en-IN" dirty="0" err="1">
                <a:solidFill>
                  <a:schemeClr val="bg1"/>
                </a:solidFill>
              </a:rPr>
              <a:t>OpenPyXl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Python EEL </a:t>
            </a:r>
          </a:p>
          <a:p>
            <a:r>
              <a:rPr lang="en-IN" dirty="0">
                <a:solidFill>
                  <a:schemeClr val="bg1"/>
                </a:solidFill>
              </a:rPr>
              <a:t>HTML, CSS, JavaScript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C50E2-2A2A-4A3C-B6F5-9C922AE8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10CA-C7C7-47C0-8227-33FA087D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12" y="681037"/>
            <a:ext cx="9517084" cy="593747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2E1E327-78B1-431F-81E3-47A5150A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1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908050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0.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175"/>
            <a:ext cx="10515600" cy="376110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Amateur investors usually venture into the market for passive income.</a:t>
            </a:r>
          </a:p>
          <a:p>
            <a:r>
              <a:rPr lang="en-US" dirty="0">
                <a:solidFill>
                  <a:schemeClr val="bg1"/>
                </a:solidFill>
              </a:rPr>
              <a:t>But they don’t have the time or expertise to pour through comprehensive financial reports in order to determine the returns of a stock </a:t>
            </a:r>
          </a:p>
          <a:p>
            <a:r>
              <a:rPr lang="en-US" dirty="0">
                <a:solidFill>
                  <a:schemeClr val="bg1"/>
                </a:solidFill>
              </a:rPr>
              <a:t>Presenting -&gt; Stock market analysis and prediction using NLP</a:t>
            </a:r>
          </a:p>
          <a:p>
            <a:r>
              <a:rPr lang="en-US" dirty="0">
                <a:solidFill>
                  <a:schemeClr val="bg1"/>
                </a:solidFill>
              </a:rPr>
              <a:t>This NLP algorithm does the comprehensive analysis for them.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BC1B1-3C4D-4B07-B49C-5B8F16E9BEF2}"/>
              </a:ext>
            </a:extLst>
          </p:cNvPr>
          <p:cNvSpPr/>
          <p:nvPr/>
        </p:nvSpPr>
        <p:spPr>
          <a:xfrm>
            <a:off x="8038011" y="432816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908050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175"/>
            <a:ext cx="10515600" cy="376110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and amateur investors do not have the time or the expertise to pour over financial documents and get into the nitty </a:t>
            </a:r>
            <a:r>
              <a:rPr lang="en-US" dirty="0" err="1">
                <a:solidFill>
                  <a:schemeClr val="bg1"/>
                </a:solidFill>
              </a:rPr>
              <a:t>gritties</a:t>
            </a:r>
            <a:r>
              <a:rPr lang="en-US" dirty="0">
                <a:solidFill>
                  <a:schemeClr val="bg1"/>
                </a:solidFill>
              </a:rPr>
              <a:t> of company finance. </a:t>
            </a:r>
          </a:p>
          <a:p>
            <a:r>
              <a:rPr lang="en-US" dirty="0">
                <a:solidFill>
                  <a:schemeClr val="bg1"/>
                </a:solidFill>
              </a:rPr>
              <a:t>Making sense out of a web of different numbers and indices as a newbie investor can prove to be daunting</a:t>
            </a:r>
          </a:p>
          <a:p>
            <a:r>
              <a:rPr lang="en-US" dirty="0">
                <a:solidFill>
                  <a:schemeClr val="bg1"/>
                </a:solidFill>
              </a:rPr>
              <a:t>Professional investment managers gain an edge because of their expertise.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908050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8825"/>
            <a:ext cx="10496550" cy="414845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Enhanced Stock market Financial Analysis using NLP on 10-K Filings.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Technique Used: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 Sentiment Analysis on 10-Ks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Loughran McDonald Sentiment Word Lists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Jaccard Similarity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TFIDF (Term Frequency-inverse document frequency) </a:t>
            </a:r>
          </a:p>
          <a:p>
            <a:pPr lvl="2"/>
            <a:r>
              <a:rPr lang="en-IN" dirty="0">
                <a:solidFill>
                  <a:schemeClr val="bg1"/>
                </a:solidFill>
              </a:rPr>
              <a:t>Cosine Similarity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908050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175"/>
            <a:ext cx="10515600" cy="37611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Objective of the mentioned solution:</a:t>
            </a:r>
          </a:p>
          <a:p>
            <a:pPr lvl="1"/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To reduce human effort and error.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Simplify the task of deriving information about potential returns of stock indices by calculating Sharpe ratio by using NLP on </a:t>
            </a:r>
            <a:r>
              <a:rPr lang="en-US" sz="2800" dirty="0">
                <a:solidFill>
                  <a:schemeClr val="bg1"/>
                </a:solidFill>
              </a:rPr>
              <a:t>annual 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</a:rPr>
              <a:t>financial reports(10 K annual filings).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550" y="280987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Sharpe Ratio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10D662-C715-4AA1-B649-0234C0067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0" y="1339850"/>
            <a:ext cx="10278900" cy="4903788"/>
          </a:xfrm>
        </p:spPr>
      </p:pic>
    </p:spTree>
    <p:extLst>
      <p:ext uri="{BB962C8B-B14F-4D97-AF65-F5344CB8AC3E}">
        <p14:creationId xmlns:p14="http://schemas.microsoft.com/office/powerpoint/2010/main" val="340695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424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10-K Filing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BD07D-33BE-4964-9ABB-7289066D4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93" y="1328739"/>
            <a:ext cx="10515599" cy="494561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7789-693A-499D-9016-413F2B20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2976-7CBE-40B3-B8B7-C705CEF2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31B5E-5E85-4143-9143-22043EAD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88" y="807104"/>
            <a:ext cx="8821459" cy="55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9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5DEB-718A-4A52-B064-77CA5BF4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701D-84A1-43F9-932B-7A8A13E9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0443D-D8B3-4257-A83B-D032D937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02" y="846500"/>
            <a:ext cx="8448112" cy="53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3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357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Finesse</vt:lpstr>
      <vt:lpstr>0. Intro</vt:lpstr>
      <vt:lpstr>Problem Statement</vt:lpstr>
      <vt:lpstr>Proposed Solution</vt:lpstr>
      <vt:lpstr>Proposed Solution</vt:lpstr>
      <vt:lpstr>Sharpe Ratio</vt:lpstr>
      <vt:lpstr>10-K Filing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Feasibility</vt:lpstr>
      <vt:lpstr>Future Scopefinancial algorithms</vt:lpstr>
      <vt:lpstr>Custom dataset generator</vt:lpstr>
      <vt:lpstr>Generated Dataset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/>
  <cp:lastModifiedBy>Shaarvari</cp:lastModifiedBy>
  <cp:revision>7</cp:revision>
  <dcterms:created xsi:type="dcterms:W3CDTF">2022-04-14T08:31:58Z</dcterms:created>
  <dcterms:modified xsi:type="dcterms:W3CDTF">2022-04-14T10:37:17Z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FDF2892E842147F9A04396DBD0D0CE50</vt:lpwstr>
  </property>
  <property fmtid="{D5CDD505-2E9C-101B-9397-08002B2CF9AE}" pid="3" name="KSOProductBuildVer">
    <vt:lpwstr>1033-11.2.0.11074</vt:lpwstr>
  </property>
</Properties>
</file>