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4"/>
  </p:sldMasterIdLst>
  <p:sldIdLst>
    <p:sldId id="256" r:id="rId5"/>
    <p:sldId id="257" r:id="rId6"/>
    <p:sldId id="262" r:id="rId7"/>
    <p:sldId id="269" r:id="rId8"/>
    <p:sldId id="270" r:id="rId9"/>
    <p:sldId id="274" r:id="rId10"/>
    <p:sldId id="276" r:id="rId11"/>
    <p:sldId id="264" r:id="rId12"/>
    <p:sldId id="271" r:id="rId13"/>
    <p:sldId id="272" r:id="rId14"/>
    <p:sldId id="278" r:id="rId15"/>
    <p:sldId id="273" r:id="rId16"/>
    <p:sldId id="283" r:id="rId17"/>
    <p:sldId id="282" r:id="rId18"/>
    <p:sldId id="263" r:id="rId19"/>
    <p:sldId id="265" r:id="rId20"/>
    <p:sldId id="280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CE417F-26CF-46C3-BF25-6619FE462D8F}" v="665" dt="2022-05-17T19:55:58.126"/>
    <p1510:client id="{48D99EE1-090A-41F9-9B6F-D63F0A2C33F6}" v="9" dt="2022-05-17T04:02:13.726"/>
    <p1510:client id="{49E98FE7-368C-4EB7-BBA4-D1F65E4E94DA}" v="27" dt="2022-05-17T17:06:13.005"/>
    <p1510:client id="{56B9EC8B-C249-4C03-A46D-106BE2F5224F}" v="305" dt="2022-05-17T18:53:02.792"/>
    <p1510:client id="{70C3047E-B40F-4D6C-9CB4-2E8B35EE6D60}" v="513" dt="2022-05-17T17:53:40.533"/>
    <p1510:client id="{7C96E69D-9A3A-490C-8D1E-71C4FF4A08B5}" v="503" dt="2022-05-17T19:52:40.471"/>
    <p1510:client id="{833C5929-717B-4D0C-89C1-1555B1A6BB77}" v="52" dt="2022-05-17T11:37:20.556"/>
    <p1510:client id="{9623CED5-5FA0-4E66-BD1D-58BD0C0AF760}" v="1619" dt="2022-05-17T17:33:17.273"/>
    <p1510:client id="{AF12D956-CC67-46BA-9467-1F08E4B80FA9}" v="27" dt="2022-05-17T17:19:40.577"/>
    <p1510:client id="{B8ACF94A-87FE-4B14-ADB0-8E9E45B41BE5}" v="108" dt="2022-05-17T14:11:22.570"/>
    <p1510:client id="{C2F066AB-9622-4F8E-B1F9-F7EAB4014814}" v="2044" dt="2022-05-17T19:57:13.107"/>
    <p1510:client id="{DFAB9EEB-5480-4312-A297-D1BDAD0ABAD9}" v="66" dt="2022-05-17T19:05:13.69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7"/>
    <p:restoredTop sz="94672"/>
  </p:normalViewPr>
  <p:slideViewPr>
    <p:cSldViewPr snapToGrid="0">
      <p:cViewPr varScale="1">
        <p:scale>
          <a:sx n="99" d="100"/>
          <a:sy n="99" d="100"/>
        </p:scale>
        <p:origin x="7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E7F9F67-1310-4CE1-BE52-D8D645467039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75F999C1-93B8-4B9C-91B8-063C31F675E5}">
      <dgm:prSet/>
      <dgm:spPr/>
      <dgm:t>
        <a:bodyPr/>
        <a:lstStyle/>
        <a:p>
          <a:r>
            <a:rPr lang="en-US"/>
            <a:t>Raw Dataset: 10,402 rows and 36 fields</a:t>
          </a:r>
        </a:p>
      </dgm:t>
    </dgm:pt>
    <dgm:pt modelId="{1863140A-353C-4694-9DDC-C20F13B65DCF}" type="parTrans" cxnId="{A67A8F3B-5A6F-48B7-8C31-561B65F8EF40}">
      <dgm:prSet/>
      <dgm:spPr/>
      <dgm:t>
        <a:bodyPr/>
        <a:lstStyle/>
        <a:p>
          <a:endParaRPr lang="en-US"/>
        </a:p>
      </dgm:t>
    </dgm:pt>
    <dgm:pt modelId="{4AA1C279-1C28-4771-85F8-C26AE973DC30}" type="sibTrans" cxnId="{A67A8F3B-5A6F-48B7-8C31-561B65F8EF40}">
      <dgm:prSet/>
      <dgm:spPr/>
      <dgm:t>
        <a:bodyPr/>
        <a:lstStyle/>
        <a:p>
          <a:endParaRPr lang="en-US"/>
        </a:p>
      </dgm:t>
    </dgm:pt>
    <dgm:pt modelId="{9A3FDF1A-FC71-4953-82A8-71B07CBA8E79}">
      <dgm:prSet/>
      <dgm:spPr/>
      <dgm:t>
        <a:bodyPr/>
        <a:lstStyle/>
        <a:p>
          <a:r>
            <a:rPr lang="en-US"/>
            <a:t>After cleaning: 8,130 rows and 12 fields</a:t>
          </a:r>
        </a:p>
      </dgm:t>
    </dgm:pt>
    <dgm:pt modelId="{B6EEE8F2-BE12-4D14-89D8-18456C990E6A}" type="parTrans" cxnId="{A6CAA22E-1D75-48E3-9057-9A4DAC7EB618}">
      <dgm:prSet/>
      <dgm:spPr/>
      <dgm:t>
        <a:bodyPr/>
        <a:lstStyle/>
        <a:p>
          <a:endParaRPr lang="en-US"/>
        </a:p>
      </dgm:t>
    </dgm:pt>
    <dgm:pt modelId="{BB3D7B78-E5FE-48D9-ABD1-0129FAAC7159}" type="sibTrans" cxnId="{A6CAA22E-1D75-48E3-9057-9A4DAC7EB618}">
      <dgm:prSet/>
      <dgm:spPr/>
      <dgm:t>
        <a:bodyPr/>
        <a:lstStyle/>
        <a:p>
          <a:endParaRPr lang="en-US"/>
        </a:p>
      </dgm:t>
    </dgm:pt>
    <dgm:pt modelId="{3A53EA7C-23A6-48B0-B731-9F76D46CA939}">
      <dgm:prSet/>
      <dgm:spPr/>
      <dgm:t>
        <a:bodyPr/>
        <a:lstStyle/>
        <a:p>
          <a:r>
            <a:rPr lang="en-US"/>
            <a:t>Gender Percentage in Initial Survey: Male – 4,599 (51%)</a:t>
          </a:r>
        </a:p>
      </dgm:t>
    </dgm:pt>
    <dgm:pt modelId="{75E843BE-3615-4735-A705-DB9C507A8F19}" type="parTrans" cxnId="{4BC78A17-1FED-488D-A69F-8F5DE8451F9C}">
      <dgm:prSet/>
      <dgm:spPr/>
      <dgm:t>
        <a:bodyPr/>
        <a:lstStyle/>
        <a:p>
          <a:endParaRPr lang="en-US"/>
        </a:p>
      </dgm:t>
    </dgm:pt>
    <dgm:pt modelId="{004934CE-C1DB-4F36-9B65-40A09D3205AC}" type="sibTrans" cxnId="{4BC78A17-1FED-488D-A69F-8F5DE8451F9C}">
      <dgm:prSet/>
      <dgm:spPr/>
      <dgm:t>
        <a:bodyPr/>
        <a:lstStyle/>
        <a:p>
          <a:endParaRPr lang="en-US"/>
        </a:p>
      </dgm:t>
    </dgm:pt>
    <dgm:pt modelId="{5C0DEFAA-A466-4C6A-8CA8-EEA9BCF22469}">
      <dgm:prSet/>
      <dgm:spPr/>
      <dgm:t>
        <a:bodyPr/>
        <a:lstStyle/>
        <a:p>
          <a:r>
            <a:rPr lang="en-US"/>
            <a:t>Female – 4,385 (49%)</a:t>
          </a:r>
        </a:p>
      </dgm:t>
    </dgm:pt>
    <dgm:pt modelId="{119F8BAF-8C3A-4902-A9E4-C5980B025C8A}" type="parTrans" cxnId="{51EFC7AE-3012-4F04-93E7-068A70BEE9D6}">
      <dgm:prSet/>
      <dgm:spPr/>
      <dgm:t>
        <a:bodyPr/>
        <a:lstStyle/>
        <a:p>
          <a:endParaRPr lang="en-US"/>
        </a:p>
      </dgm:t>
    </dgm:pt>
    <dgm:pt modelId="{F3F07087-DF97-43DE-A62D-DB093FFC90DF}" type="sibTrans" cxnId="{51EFC7AE-3012-4F04-93E7-068A70BEE9D6}">
      <dgm:prSet/>
      <dgm:spPr/>
      <dgm:t>
        <a:bodyPr/>
        <a:lstStyle/>
        <a:p>
          <a:endParaRPr lang="en-US"/>
        </a:p>
      </dgm:t>
    </dgm:pt>
    <dgm:pt modelId="{67CA75AB-DF2B-4A02-98B0-D3E58743BD02}">
      <dgm:prSet/>
      <dgm:spPr/>
      <dgm:t>
        <a:bodyPr/>
        <a:lstStyle/>
        <a:p>
          <a:r>
            <a:rPr lang="en-US"/>
            <a:t>Ethnicity Percentage in Initial survey: </a:t>
          </a:r>
        </a:p>
      </dgm:t>
    </dgm:pt>
    <dgm:pt modelId="{E95C40E7-AC8A-4263-BF57-50FD5BDE4A1B}" type="parTrans" cxnId="{7993FCBB-454D-46A0-B279-8741E63240BC}">
      <dgm:prSet/>
      <dgm:spPr/>
      <dgm:t>
        <a:bodyPr/>
        <a:lstStyle/>
        <a:p>
          <a:endParaRPr lang="en-US"/>
        </a:p>
      </dgm:t>
    </dgm:pt>
    <dgm:pt modelId="{2A2B2ADA-70D6-4AF0-8334-2F36E38B7B91}" type="sibTrans" cxnId="{7993FCBB-454D-46A0-B279-8741E63240BC}">
      <dgm:prSet/>
      <dgm:spPr/>
      <dgm:t>
        <a:bodyPr/>
        <a:lstStyle/>
        <a:p>
          <a:endParaRPr lang="en-US"/>
        </a:p>
      </dgm:t>
    </dgm:pt>
    <dgm:pt modelId="{64A288F2-A6F3-4404-870A-7A5092A9C8F0}">
      <dgm:prSet/>
      <dgm:spPr/>
      <dgm:t>
        <a:bodyPr/>
        <a:lstStyle/>
        <a:p>
          <a:r>
            <a:rPr lang="en-US"/>
            <a:t>Non-black/non-Hispanic: 4,665 (51.9%)</a:t>
          </a:r>
        </a:p>
      </dgm:t>
    </dgm:pt>
    <dgm:pt modelId="{DCB2FC81-F87E-418F-9178-79198C3803B3}" type="parTrans" cxnId="{257EB63C-68C2-43EF-B5BC-4F0DE6909B6A}">
      <dgm:prSet/>
      <dgm:spPr/>
      <dgm:t>
        <a:bodyPr/>
        <a:lstStyle/>
        <a:p>
          <a:endParaRPr lang="en-US"/>
        </a:p>
      </dgm:t>
    </dgm:pt>
    <dgm:pt modelId="{0D700C1E-7BA2-4EEA-95F5-59EDCBE5CAC0}" type="sibTrans" cxnId="{257EB63C-68C2-43EF-B5BC-4F0DE6909B6A}">
      <dgm:prSet/>
      <dgm:spPr/>
      <dgm:t>
        <a:bodyPr/>
        <a:lstStyle/>
        <a:p>
          <a:endParaRPr lang="en-US"/>
        </a:p>
      </dgm:t>
    </dgm:pt>
    <dgm:pt modelId="{547B0256-A421-409B-9713-791B3A1E9D47}">
      <dgm:prSet/>
      <dgm:spPr/>
      <dgm:t>
        <a:bodyPr/>
        <a:lstStyle/>
        <a:p>
          <a:r>
            <a:rPr lang="en-US"/>
            <a:t>Black non-Hispanic: 2,335 (26%)</a:t>
          </a:r>
        </a:p>
      </dgm:t>
    </dgm:pt>
    <dgm:pt modelId="{FFAA4981-96A6-412A-B058-2210CEC97626}" type="parTrans" cxnId="{430E4943-7F08-4571-9CB3-17987C51479A}">
      <dgm:prSet/>
      <dgm:spPr/>
      <dgm:t>
        <a:bodyPr/>
        <a:lstStyle/>
        <a:p>
          <a:endParaRPr lang="en-US"/>
        </a:p>
      </dgm:t>
    </dgm:pt>
    <dgm:pt modelId="{96206EA5-7709-4043-B5E1-B909322DB6A5}" type="sibTrans" cxnId="{430E4943-7F08-4571-9CB3-17987C51479A}">
      <dgm:prSet/>
      <dgm:spPr/>
      <dgm:t>
        <a:bodyPr/>
        <a:lstStyle/>
        <a:p>
          <a:endParaRPr lang="en-US"/>
        </a:p>
      </dgm:t>
    </dgm:pt>
    <dgm:pt modelId="{08B10E66-7752-48DE-87B0-DE182D93748C}">
      <dgm:prSet/>
      <dgm:spPr/>
      <dgm:t>
        <a:bodyPr/>
        <a:lstStyle/>
        <a:p>
          <a:r>
            <a:rPr lang="en-US"/>
            <a:t>Hispanic or Latino: 1,901 (21.2%)</a:t>
          </a:r>
        </a:p>
      </dgm:t>
    </dgm:pt>
    <dgm:pt modelId="{0E993DF9-C5CF-4810-9434-6679160B0031}" type="parTrans" cxnId="{1F80BE17-A1A7-46CF-8069-C8EC33916300}">
      <dgm:prSet/>
      <dgm:spPr/>
      <dgm:t>
        <a:bodyPr/>
        <a:lstStyle/>
        <a:p>
          <a:endParaRPr lang="en-US"/>
        </a:p>
      </dgm:t>
    </dgm:pt>
    <dgm:pt modelId="{500B9E61-6E45-4AD2-98F5-4B744EBAC225}" type="sibTrans" cxnId="{1F80BE17-A1A7-46CF-8069-C8EC33916300}">
      <dgm:prSet/>
      <dgm:spPr/>
      <dgm:t>
        <a:bodyPr/>
        <a:lstStyle/>
        <a:p>
          <a:endParaRPr lang="en-US"/>
        </a:p>
      </dgm:t>
    </dgm:pt>
    <dgm:pt modelId="{6974397A-7841-412A-A9A8-816DC62A4BB9}">
      <dgm:prSet/>
      <dgm:spPr/>
      <dgm:t>
        <a:bodyPr/>
        <a:lstStyle/>
        <a:p>
          <a:r>
            <a:rPr lang="en-US"/>
            <a:t>Mixed: 83 (0.9%)</a:t>
          </a:r>
        </a:p>
      </dgm:t>
    </dgm:pt>
    <dgm:pt modelId="{5C9D702C-8BEC-47DD-9209-7D8B279A5BDF}" type="parTrans" cxnId="{5F89D79D-2EC9-4D56-9818-4128CD1E86D7}">
      <dgm:prSet/>
      <dgm:spPr/>
      <dgm:t>
        <a:bodyPr/>
        <a:lstStyle/>
        <a:p>
          <a:endParaRPr lang="en-US"/>
        </a:p>
      </dgm:t>
    </dgm:pt>
    <dgm:pt modelId="{21305561-D7AE-4B3E-9B96-66BCD0BE82D6}" type="sibTrans" cxnId="{5F89D79D-2EC9-4D56-9818-4128CD1E86D7}">
      <dgm:prSet/>
      <dgm:spPr/>
      <dgm:t>
        <a:bodyPr/>
        <a:lstStyle/>
        <a:p>
          <a:endParaRPr lang="en-US"/>
        </a:p>
      </dgm:t>
    </dgm:pt>
    <dgm:pt modelId="{04D4C0BC-F289-4E94-9496-AB46E0B87AF8}" type="pres">
      <dgm:prSet presAssocID="{9E7F9F67-1310-4CE1-BE52-D8D645467039}" presName="diagram" presStyleCnt="0">
        <dgm:presLayoutVars>
          <dgm:dir/>
          <dgm:resizeHandles val="exact"/>
        </dgm:presLayoutVars>
      </dgm:prSet>
      <dgm:spPr/>
    </dgm:pt>
    <dgm:pt modelId="{9909B3CC-C01E-4243-8CF2-CDAC4739201A}" type="pres">
      <dgm:prSet presAssocID="{75F999C1-93B8-4B9C-91B8-063C31F675E5}" presName="node" presStyleLbl="node1" presStyleIdx="0" presStyleCnt="8">
        <dgm:presLayoutVars>
          <dgm:bulletEnabled val="1"/>
        </dgm:presLayoutVars>
      </dgm:prSet>
      <dgm:spPr/>
    </dgm:pt>
    <dgm:pt modelId="{201D2ED6-944C-41B1-ACBE-C6F18226BA48}" type="pres">
      <dgm:prSet presAssocID="{4AA1C279-1C28-4771-85F8-C26AE973DC30}" presName="sibTrans" presStyleCnt="0"/>
      <dgm:spPr/>
    </dgm:pt>
    <dgm:pt modelId="{D26A4EBD-8233-4EB7-907F-7039BF09C32F}" type="pres">
      <dgm:prSet presAssocID="{9A3FDF1A-FC71-4953-82A8-71B07CBA8E79}" presName="node" presStyleLbl="node1" presStyleIdx="1" presStyleCnt="8">
        <dgm:presLayoutVars>
          <dgm:bulletEnabled val="1"/>
        </dgm:presLayoutVars>
      </dgm:prSet>
      <dgm:spPr/>
    </dgm:pt>
    <dgm:pt modelId="{E6AFA818-8378-4031-91D0-D13D81190CCF}" type="pres">
      <dgm:prSet presAssocID="{BB3D7B78-E5FE-48D9-ABD1-0129FAAC7159}" presName="sibTrans" presStyleCnt="0"/>
      <dgm:spPr/>
    </dgm:pt>
    <dgm:pt modelId="{EB3592A1-2C2E-4E27-8613-E37ACAFE7E71}" type="pres">
      <dgm:prSet presAssocID="{3A53EA7C-23A6-48B0-B731-9F76D46CA939}" presName="node" presStyleLbl="node1" presStyleIdx="2" presStyleCnt="8">
        <dgm:presLayoutVars>
          <dgm:bulletEnabled val="1"/>
        </dgm:presLayoutVars>
      </dgm:prSet>
      <dgm:spPr/>
    </dgm:pt>
    <dgm:pt modelId="{19BCA11E-BBF8-49CA-8AC5-60EBA39591AF}" type="pres">
      <dgm:prSet presAssocID="{004934CE-C1DB-4F36-9B65-40A09D3205AC}" presName="sibTrans" presStyleCnt="0"/>
      <dgm:spPr/>
    </dgm:pt>
    <dgm:pt modelId="{66C242F7-BBD8-4604-BBFC-C437942CCBBA}" type="pres">
      <dgm:prSet presAssocID="{5C0DEFAA-A466-4C6A-8CA8-EEA9BCF22469}" presName="node" presStyleLbl="node1" presStyleIdx="3" presStyleCnt="8">
        <dgm:presLayoutVars>
          <dgm:bulletEnabled val="1"/>
        </dgm:presLayoutVars>
      </dgm:prSet>
      <dgm:spPr/>
    </dgm:pt>
    <dgm:pt modelId="{8E892812-27E7-4689-9A43-D2A8EDBAE456}" type="pres">
      <dgm:prSet presAssocID="{F3F07087-DF97-43DE-A62D-DB093FFC90DF}" presName="sibTrans" presStyleCnt="0"/>
      <dgm:spPr/>
    </dgm:pt>
    <dgm:pt modelId="{5E0C7A34-14DE-40B9-855C-5E886CF0F070}" type="pres">
      <dgm:prSet presAssocID="{64A288F2-A6F3-4404-870A-7A5092A9C8F0}" presName="node" presStyleLbl="node1" presStyleIdx="4" presStyleCnt="8">
        <dgm:presLayoutVars>
          <dgm:bulletEnabled val="1"/>
        </dgm:presLayoutVars>
      </dgm:prSet>
      <dgm:spPr/>
    </dgm:pt>
    <dgm:pt modelId="{19804D66-BC39-4EF1-9D5B-798DE275C17B}" type="pres">
      <dgm:prSet presAssocID="{0D700C1E-7BA2-4EEA-95F5-59EDCBE5CAC0}" presName="sibTrans" presStyleCnt="0"/>
      <dgm:spPr/>
    </dgm:pt>
    <dgm:pt modelId="{319CC6B7-1659-45EE-9FF8-4B7D2034AD59}" type="pres">
      <dgm:prSet presAssocID="{547B0256-A421-409B-9713-791B3A1E9D47}" presName="node" presStyleLbl="node1" presStyleIdx="5" presStyleCnt="8">
        <dgm:presLayoutVars>
          <dgm:bulletEnabled val="1"/>
        </dgm:presLayoutVars>
      </dgm:prSet>
      <dgm:spPr/>
    </dgm:pt>
    <dgm:pt modelId="{226AE454-E836-4642-9AA6-EB91A205DA6D}" type="pres">
      <dgm:prSet presAssocID="{96206EA5-7709-4043-B5E1-B909322DB6A5}" presName="sibTrans" presStyleCnt="0"/>
      <dgm:spPr/>
    </dgm:pt>
    <dgm:pt modelId="{C79DE267-4FE1-47A4-93DA-AA5EF051D2F5}" type="pres">
      <dgm:prSet presAssocID="{08B10E66-7752-48DE-87B0-DE182D93748C}" presName="node" presStyleLbl="node1" presStyleIdx="6" presStyleCnt="8">
        <dgm:presLayoutVars>
          <dgm:bulletEnabled val="1"/>
        </dgm:presLayoutVars>
      </dgm:prSet>
      <dgm:spPr/>
    </dgm:pt>
    <dgm:pt modelId="{DEFD5B1F-AE2E-4779-9692-94CFE63A932B}" type="pres">
      <dgm:prSet presAssocID="{500B9E61-6E45-4AD2-98F5-4B744EBAC225}" presName="sibTrans" presStyleCnt="0"/>
      <dgm:spPr/>
    </dgm:pt>
    <dgm:pt modelId="{918B422C-D519-4A6F-B8E3-2C746546A2B9}" type="pres">
      <dgm:prSet presAssocID="{6974397A-7841-412A-A9A8-816DC62A4BB9}" presName="node" presStyleLbl="node1" presStyleIdx="7" presStyleCnt="8">
        <dgm:presLayoutVars>
          <dgm:bulletEnabled val="1"/>
        </dgm:presLayoutVars>
      </dgm:prSet>
      <dgm:spPr/>
    </dgm:pt>
  </dgm:ptLst>
  <dgm:cxnLst>
    <dgm:cxn modelId="{45717C05-752C-4516-B807-6CBC582DC9B5}" type="presOf" srcId="{75F999C1-93B8-4B9C-91B8-063C31F675E5}" destId="{9909B3CC-C01E-4243-8CF2-CDAC4739201A}" srcOrd="0" destOrd="0" presId="urn:microsoft.com/office/officeart/2005/8/layout/default"/>
    <dgm:cxn modelId="{4BC78A17-1FED-488D-A69F-8F5DE8451F9C}" srcId="{9E7F9F67-1310-4CE1-BE52-D8D645467039}" destId="{3A53EA7C-23A6-48B0-B731-9F76D46CA939}" srcOrd="2" destOrd="0" parTransId="{75E843BE-3615-4735-A705-DB9C507A8F19}" sibTransId="{004934CE-C1DB-4F36-9B65-40A09D3205AC}"/>
    <dgm:cxn modelId="{1F80BE17-A1A7-46CF-8069-C8EC33916300}" srcId="{9E7F9F67-1310-4CE1-BE52-D8D645467039}" destId="{08B10E66-7752-48DE-87B0-DE182D93748C}" srcOrd="6" destOrd="0" parTransId="{0E993DF9-C5CF-4810-9434-6679160B0031}" sibTransId="{500B9E61-6E45-4AD2-98F5-4B744EBAC225}"/>
    <dgm:cxn modelId="{A6CAA22E-1D75-48E3-9057-9A4DAC7EB618}" srcId="{9E7F9F67-1310-4CE1-BE52-D8D645467039}" destId="{9A3FDF1A-FC71-4953-82A8-71B07CBA8E79}" srcOrd="1" destOrd="0" parTransId="{B6EEE8F2-BE12-4D14-89D8-18456C990E6A}" sibTransId="{BB3D7B78-E5FE-48D9-ABD1-0129FAAC7159}"/>
    <dgm:cxn modelId="{DD131F2F-F2F3-480E-9CF2-F310A7DEEA1D}" type="presOf" srcId="{08B10E66-7752-48DE-87B0-DE182D93748C}" destId="{C79DE267-4FE1-47A4-93DA-AA5EF051D2F5}" srcOrd="0" destOrd="0" presId="urn:microsoft.com/office/officeart/2005/8/layout/default"/>
    <dgm:cxn modelId="{827CF232-991F-4120-8D05-F072A5E0990E}" type="presOf" srcId="{6974397A-7841-412A-A9A8-816DC62A4BB9}" destId="{918B422C-D519-4A6F-B8E3-2C746546A2B9}" srcOrd="0" destOrd="0" presId="urn:microsoft.com/office/officeart/2005/8/layout/default"/>
    <dgm:cxn modelId="{A67A8F3B-5A6F-48B7-8C31-561B65F8EF40}" srcId="{9E7F9F67-1310-4CE1-BE52-D8D645467039}" destId="{75F999C1-93B8-4B9C-91B8-063C31F675E5}" srcOrd="0" destOrd="0" parTransId="{1863140A-353C-4694-9DDC-C20F13B65DCF}" sibTransId="{4AA1C279-1C28-4771-85F8-C26AE973DC30}"/>
    <dgm:cxn modelId="{257EB63C-68C2-43EF-B5BC-4F0DE6909B6A}" srcId="{9E7F9F67-1310-4CE1-BE52-D8D645467039}" destId="{64A288F2-A6F3-4404-870A-7A5092A9C8F0}" srcOrd="4" destOrd="0" parTransId="{DCB2FC81-F87E-418F-9178-79198C3803B3}" sibTransId="{0D700C1E-7BA2-4EEA-95F5-59EDCBE5CAC0}"/>
    <dgm:cxn modelId="{7C5C8041-809C-4246-BCD0-CD9CB7232560}" type="presOf" srcId="{5C0DEFAA-A466-4C6A-8CA8-EEA9BCF22469}" destId="{66C242F7-BBD8-4604-BBFC-C437942CCBBA}" srcOrd="0" destOrd="0" presId="urn:microsoft.com/office/officeart/2005/8/layout/default"/>
    <dgm:cxn modelId="{430E4943-7F08-4571-9CB3-17987C51479A}" srcId="{9E7F9F67-1310-4CE1-BE52-D8D645467039}" destId="{547B0256-A421-409B-9713-791B3A1E9D47}" srcOrd="5" destOrd="0" parTransId="{FFAA4981-96A6-412A-B058-2210CEC97626}" sibTransId="{96206EA5-7709-4043-B5E1-B909322DB6A5}"/>
    <dgm:cxn modelId="{4DF1BB53-3581-49AD-8CFB-C0C938319B68}" type="presOf" srcId="{3A53EA7C-23A6-48B0-B731-9F76D46CA939}" destId="{EB3592A1-2C2E-4E27-8613-E37ACAFE7E71}" srcOrd="0" destOrd="0" presId="urn:microsoft.com/office/officeart/2005/8/layout/default"/>
    <dgm:cxn modelId="{0BD15799-5FC8-4730-A9AD-F2606D519065}" type="presOf" srcId="{9E7F9F67-1310-4CE1-BE52-D8D645467039}" destId="{04D4C0BC-F289-4E94-9496-AB46E0B87AF8}" srcOrd="0" destOrd="0" presId="urn:microsoft.com/office/officeart/2005/8/layout/default"/>
    <dgm:cxn modelId="{5F89D79D-2EC9-4D56-9818-4128CD1E86D7}" srcId="{9E7F9F67-1310-4CE1-BE52-D8D645467039}" destId="{6974397A-7841-412A-A9A8-816DC62A4BB9}" srcOrd="7" destOrd="0" parTransId="{5C9D702C-8BEC-47DD-9209-7D8B279A5BDF}" sibTransId="{21305561-D7AE-4B3E-9B96-66BCD0BE82D6}"/>
    <dgm:cxn modelId="{E85E44AA-C56C-42E5-90FD-39B4AA2D9269}" type="presOf" srcId="{67CA75AB-DF2B-4A02-98B0-D3E58743BD02}" destId="{66C242F7-BBD8-4604-BBFC-C437942CCBBA}" srcOrd="0" destOrd="1" presId="urn:microsoft.com/office/officeart/2005/8/layout/default"/>
    <dgm:cxn modelId="{51EFC7AE-3012-4F04-93E7-068A70BEE9D6}" srcId="{9E7F9F67-1310-4CE1-BE52-D8D645467039}" destId="{5C0DEFAA-A466-4C6A-8CA8-EEA9BCF22469}" srcOrd="3" destOrd="0" parTransId="{119F8BAF-8C3A-4902-A9E4-C5980B025C8A}" sibTransId="{F3F07087-DF97-43DE-A62D-DB093FFC90DF}"/>
    <dgm:cxn modelId="{2FDD9FB8-ED03-4E9B-BB03-4DBFD20ACB51}" type="presOf" srcId="{64A288F2-A6F3-4404-870A-7A5092A9C8F0}" destId="{5E0C7A34-14DE-40B9-855C-5E886CF0F070}" srcOrd="0" destOrd="0" presId="urn:microsoft.com/office/officeart/2005/8/layout/default"/>
    <dgm:cxn modelId="{7993FCBB-454D-46A0-B279-8741E63240BC}" srcId="{5C0DEFAA-A466-4C6A-8CA8-EEA9BCF22469}" destId="{67CA75AB-DF2B-4A02-98B0-D3E58743BD02}" srcOrd="0" destOrd="0" parTransId="{E95C40E7-AC8A-4263-BF57-50FD5BDE4A1B}" sibTransId="{2A2B2ADA-70D6-4AF0-8334-2F36E38B7B91}"/>
    <dgm:cxn modelId="{CD3881BE-A054-47BE-AE36-D17A13C85D06}" type="presOf" srcId="{9A3FDF1A-FC71-4953-82A8-71B07CBA8E79}" destId="{D26A4EBD-8233-4EB7-907F-7039BF09C32F}" srcOrd="0" destOrd="0" presId="urn:microsoft.com/office/officeart/2005/8/layout/default"/>
    <dgm:cxn modelId="{8168B7FD-E1F5-459F-8625-C22E1D765207}" type="presOf" srcId="{547B0256-A421-409B-9713-791B3A1E9D47}" destId="{319CC6B7-1659-45EE-9FF8-4B7D2034AD59}" srcOrd="0" destOrd="0" presId="urn:microsoft.com/office/officeart/2005/8/layout/default"/>
    <dgm:cxn modelId="{BF86D021-702E-4672-8434-CAA080B2B483}" type="presParOf" srcId="{04D4C0BC-F289-4E94-9496-AB46E0B87AF8}" destId="{9909B3CC-C01E-4243-8CF2-CDAC4739201A}" srcOrd="0" destOrd="0" presId="urn:microsoft.com/office/officeart/2005/8/layout/default"/>
    <dgm:cxn modelId="{FE9739A8-BCFA-42AD-86C9-808FAB130182}" type="presParOf" srcId="{04D4C0BC-F289-4E94-9496-AB46E0B87AF8}" destId="{201D2ED6-944C-41B1-ACBE-C6F18226BA48}" srcOrd="1" destOrd="0" presId="urn:microsoft.com/office/officeart/2005/8/layout/default"/>
    <dgm:cxn modelId="{E0F8799F-5DC1-4B33-B3BD-63E4805EF996}" type="presParOf" srcId="{04D4C0BC-F289-4E94-9496-AB46E0B87AF8}" destId="{D26A4EBD-8233-4EB7-907F-7039BF09C32F}" srcOrd="2" destOrd="0" presId="urn:microsoft.com/office/officeart/2005/8/layout/default"/>
    <dgm:cxn modelId="{BBB41F4D-2150-4180-B463-1971FE5FD860}" type="presParOf" srcId="{04D4C0BC-F289-4E94-9496-AB46E0B87AF8}" destId="{E6AFA818-8378-4031-91D0-D13D81190CCF}" srcOrd="3" destOrd="0" presId="urn:microsoft.com/office/officeart/2005/8/layout/default"/>
    <dgm:cxn modelId="{F2331943-72EA-4C90-8041-A62DA1763DE3}" type="presParOf" srcId="{04D4C0BC-F289-4E94-9496-AB46E0B87AF8}" destId="{EB3592A1-2C2E-4E27-8613-E37ACAFE7E71}" srcOrd="4" destOrd="0" presId="urn:microsoft.com/office/officeart/2005/8/layout/default"/>
    <dgm:cxn modelId="{C6383ECE-3C27-4ACF-B1C3-66269407E34A}" type="presParOf" srcId="{04D4C0BC-F289-4E94-9496-AB46E0B87AF8}" destId="{19BCA11E-BBF8-49CA-8AC5-60EBA39591AF}" srcOrd="5" destOrd="0" presId="urn:microsoft.com/office/officeart/2005/8/layout/default"/>
    <dgm:cxn modelId="{232B9223-19EB-4C6D-99F8-71C157621C90}" type="presParOf" srcId="{04D4C0BC-F289-4E94-9496-AB46E0B87AF8}" destId="{66C242F7-BBD8-4604-BBFC-C437942CCBBA}" srcOrd="6" destOrd="0" presId="urn:microsoft.com/office/officeart/2005/8/layout/default"/>
    <dgm:cxn modelId="{980F693B-4FB0-4561-9E7C-20D3E55B239D}" type="presParOf" srcId="{04D4C0BC-F289-4E94-9496-AB46E0B87AF8}" destId="{8E892812-27E7-4689-9A43-D2A8EDBAE456}" srcOrd="7" destOrd="0" presId="urn:microsoft.com/office/officeart/2005/8/layout/default"/>
    <dgm:cxn modelId="{7792FC92-6A41-425D-BA62-8FB937699776}" type="presParOf" srcId="{04D4C0BC-F289-4E94-9496-AB46E0B87AF8}" destId="{5E0C7A34-14DE-40B9-855C-5E886CF0F070}" srcOrd="8" destOrd="0" presId="urn:microsoft.com/office/officeart/2005/8/layout/default"/>
    <dgm:cxn modelId="{E06C5D0A-9287-4993-A095-806EF01F29EA}" type="presParOf" srcId="{04D4C0BC-F289-4E94-9496-AB46E0B87AF8}" destId="{19804D66-BC39-4EF1-9D5B-798DE275C17B}" srcOrd="9" destOrd="0" presId="urn:microsoft.com/office/officeart/2005/8/layout/default"/>
    <dgm:cxn modelId="{B1FEE783-1D6D-4BFE-8873-0368953D9B4C}" type="presParOf" srcId="{04D4C0BC-F289-4E94-9496-AB46E0B87AF8}" destId="{319CC6B7-1659-45EE-9FF8-4B7D2034AD59}" srcOrd="10" destOrd="0" presId="urn:microsoft.com/office/officeart/2005/8/layout/default"/>
    <dgm:cxn modelId="{CF39037E-7117-4871-8EE6-D22C83E047A8}" type="presParOf" srcId="{04D4C0BC-F289-4E94-9496-AB46E0B87AF8}" destId="{226AE454-E836-4642-9AA6-EB91A205DA6D}" srcOrd="11" destOrd="0" presId="urn:microsoft.com/office/officeart/2005/8/layout/default"/>
    <dgm:cxn modelId="{B03FA09F-C438-4271-A76F-6E4B62903B70}" type="presParOf" srcId="{04D4C0BC-F289-4E94-9496-AB46E0B87AF8}" destId="{C79DE267-4FE1-47A4-93DA-AA5EF051D2F5}" srcOrd="12" destOrd="0" presId="urn:microsoft.com/office/officeart/2005/8/layout/default"/>
    <dgm:cxn modelId="{C6B89137-BEED-4DB7-BA1A-7216016F0A3B}" type="presParOf" srcId="{04D4C0BC-F289-4E94-9496-AB46E0B87AF8}" destId="{DEFD5B1F-AE2E-4779-9692-94CFE63A932B}" srcOrd="13" destOrd="0" presId="urn:microsoft.com/office/officeart/2005/8/layout/default"/>
    <dgm:cxn modelId="{87C3334A-594A-454E-ADB0-50EA64224A20}" type="presParOf" srcId="{04D4C0BC-F289-4E94-9496-AB46E0B87AF8}" destId="{918B422C-D519-4A6F-B8E3-2C746546A2B9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57E57AC-CE29-4E82-8000-B9E27870A37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B306CDB-EE65-4B04-AE71-94A38DAC6E4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 data is organized into groups to make it easier to comprehend and analyze.</a:t>
          </a:r>
          <a:r>
            <a:rPr lang="en-US">
              <a:latin typeface="Calibri Light" panose="020F0302020204030204"/>
            </a:rPr>
            <a:t> </a:t>
          </a:r>
          <a:endParaRPr lang="en-US"/>
        </a:p>
      </dgm:t>
    </dgm:pt>
    <dgm:pt modelId="{97236782-B4AE-49FA-853C-EC3E10F460EE}" type="parTrans" cxnId="{35FC96BC-5E94-4876-B603-E680F01DA228}">
      <dgm:prSet/>
      <dgm:spPr/>
      <dgm:t>
        <a:bodyPr/>
        <a:lstStyle/>
        <a:p>
          <a:endParaRPr lang="en-US"/>
        </a:p>
      </dgm:t>
    </dgm:pt>
    <dgm:pt modelId="{2985C496-AF48-4BF6-A50E-66A43D4E17A9}" type="sibTrans" cxnId="{35FC96BC-5E94-4876-B603-E680F01DA228}">
      <dgm:prSet/>
      <dgm:spPr/>
      <dgm:t>
        <a:bodyPr/>
        <a:lstStyle/>
        <a:p>
          <a:endParaRPr lang="en-US"/>
        </a:p>
      </dgm:t>
    </dgm:pt>
    <dgm:pt modelId="{E2C0B0A1-6F2E-4E21-8E12-9FA6F998FBE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Data that has been grouped can be used to calculate specific values that will aid in the description and analysis of the data.</a:t>
          </a:r>
        </a:p>
      </dgm:t>
    </dgm:pt>
    <dgm:pt modelId="{21E1F08D-FAA7-4EF8-815D-CD2C010FE8DE}" type="parTrans" cxnId="{2D02EBCD-5D47-4E2A-8A57-2BFC1E953B96}">
      <dgm:prSet/>
      <dgm:spPr/>
      <dgm:t>
        <a:bodyPr/>
        <a:lstStyle/>
        <a:p>
          <a:endParaRPr lang="en-US"/>
        </a:p>
      </dgm:t>
    </dgm:pt>
    <dgm:pt modelId="{48E9A1E4-0B19-44F1-A302-92659A5FAC3E}" type="sibTrans" cxnId="{2D02EBCD-5D47-4E2A-8A57-2BFC1E953B96}">
      <dgm:prSet/>
      <dgm:spPr/>
      <dgm:t>
        <a:bodyPr/>
        <a:lstStyle/>
        <a:p>
          <a:endParaRPr lang="en-US"/>
        </a:p>
      </dgm:t>
    </dgm:pt>
    <dgm:pt modelId="{2CD136DB-5642-4375-A5BC-7EFF4DE0C29B}" type="pres">
      <dgm:prSet presAssocID="{F57E57AC-CE29-4E82-8000-B9E27870A37B}" presName="root" presStyleCnt="0">
        <dgm:presLayoutVars>
          <dgm:dir/>
          <dgm:resizeHandles val="exact"/>
        </dgm:presLayoutVars>
      </dgm:prSet>
      <dgm:spPr/>
    </dgm:pt>
    <dgm:pt modelId="{E30AAB76-A163-45E0-8FF6-0AC0A361654A}" type="pres">
      <dgm:prSet presAssocID="{EB306CDB-EE65-4B04-AE71-94A38DAC6E46}" presName="compNode" presStyleCnt="0"/>
      <dgm:spPr/>
    </dgm:pt>
    <dgm:pt modelId="{A381512C-E80D-42E3-A6C4-4E9038BCBF71}" type="pres">
      <dgm:prSet presAssocID="{EB306CDB-EE65-4B04-AE71-94A38DAC6E46}" presName="bgRect" presStyleLbl="bgShp" presStyleIdx="0" presStyleCnt="2"/>
      <dgm:spPr/>
    </dgm:pt>
    <dgm:pt modelId="{9B999425-2DAF-4791-9133-48087D25481E}" type="pres">
      <dgm:prSet presAssocID="{EB306CDB-EE65-4B04-AE71-94A38DAC6E46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330ABF13-0E58-4ADC-8F15-775C9D397718}" type="pres">
      <dgm:prSet presAssocID="{EB306CDB-EE65-4B04-AE71-94A38DAC6E46}" presName="spaceRect" presStyleCnt="0"/>
      <dgm:spPr/>
    </dgm:pt>
    <dgm:pt modelId="{2B5DFB77-44A6-4040-B29D-165A4F990EBD}" type="pres">
      <dgm:prSet presAssocID="{EB306CDB-EE65-4B04-AE71-94A38DAC6E46}" presName="parTx" presStyleLbl="revTx" presStyleIdx="0" presStyleCnt="2">
        <dgm:presLayoutVars>
          <dgm:chMax val="0"/>
          <dgm:chPref val="0"/>
        </dgm:presLayoutVars>
      </dgm:prSet>
      <dgm:spPr/>
    </dgm:pt>
    <dgm:pt modelId="{7C7EAAC6-EF07-4AF0-8B2D-6E986A8D946F}" type="pres">
      <dgm:prSet presAssocID="{2985C496-AF48-4BF6-A50E-66A43D4E17A9}" presName="sibTrans" presStyleCnt="0"/>
      <dgm:spPr/>
    </dgm:pt>
    <dgm:pt modelId="{E21027AC-7905-424A-98AC-929DAF06D31E}" type="pres">
      <dgm:prSet presAssocID="{E2C0B0A1-6F2E-4E21-8E12-9FA6F998FBE3}" presName="compNode" presStyleCnt="0"/>
      <dgm:spPr/>
    </dgm:pt>
    <dgm:pt modelId="{DFFE3C9A-7747-43B0-ADE1-87B7CD63382E}" type="pres">
      <dgm:prSet presAssocID="{E2C0B0A1-6F2E-4E21-8E12-9FA6F998FBE3}" presName="bgRect" presStyleLbl="bgShp" presStyleIdx="1" presStyleCnt="2"/>
      <dgm:spPr/>
    </dgm:pt>
    <dgm:pt modelId="{087F6C79-4F5B-4852-937A-DF2C67F88B3C}" type="pres">
      <dgm:prSet presAssocID="{E2C0B0A1-6F2E-4E21-8E12-9FA6F998FBE3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5B2F1061-3277-49CA-BB71-58767085B4B4}" type="pres">
      <dgm:prSet presAssocID="{E2C0B0A1-6F2E-4E21-8E12-9FA6F998FBE3}" presName="spaceRect" presStyleCnt="0"/>
      <dgm:spPr/>
    </dgm:pt>
    <dgm:pt modelId="{F7C466B3-E7A2-4245-B311-CE19AE9625BE}" type="pres">
      <dgm:prSet presAssocID="{E2C0B0A1-6F2E-4E21-8E12-9FA6F998FBE3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DC59EE97-3F9D-4410-81F0-020D45A398CD}" type="presOf" srcId="{EB306CDB-EE65-4B04-AE71-94A38DAC6E46}" destId="{2B5DFB77-44A6-4040-B29D-165A4F990EBD}" srcOrd="0" destOrd="0" presId="urn:microsoft.com/office/officeart/2018/2/layout/IconVerticalSolidList"/>
    <dgm:cxn modelId="{A02FC6A0-21CF-4C46-AA65-EC482B4C4ABD}" type="presOf" srcId="{F57E57AC-CE29-4E82-8000-B9E27870A37B}" destId="{2CD136DB-5642-4375-A5BC-7EFF4DE0C29B}" srcOrd="0" destOrd="0" presId="urn:microsoft.com/office/officeart/2018/2/layout/IconVerticalSolidList"/>
    <dgm:cxn modelId="{35FC96BC-5E94-4876-B603-E680F01DA228}" srcId="{F57E57AC-CE29-4E82-8000-B9E27870A37B}" destId="{EB306CDB-EE65-4B04-AE71-94A38DAC6E46}" srcOrd="0" destOrd="0" parTransId="{97236782-B4AE-49FA-853C-EC3E10F460EE}" sibTransId="{2985C496-AF48-4BF6-A50E-66A43D4E17A9}"/>
    <dgm:cxn modelId="{6030D1C5-A2AA-400B-BFF3-B2E71BF6CB32}" type="presOf" srcId="{E2C0B0A1-6F2E-4E21-8E12-9FA6F998FBE3}" destId="{F7C466B3-E7A2-4245-B311-CE19AE9625BE}" srcOrd="0" destOrd="0" presId="urn:microsoft.com/office/officeart/2018/2/layout/IconVerticalSolidList"/>
    <dgm:cxn modelId="{2D02EBCD-5D47-4E2A-8A57-2BFC1E953B96}" srcId="{F57E57AC-CE29-4E82-8000-B9E27870A37B}" destId="{E2C0B0A1-6F2E-4E21-8E12-9FA6F998FBE3}" srcOrd="1" destOrd="0" parTransId="{21E1F08D-FAA7-4EF8-815D-CD2C010FE8DE}" sibTransId="{48E9A1E4-0B19-44F1-A302-92659A5FAC3E}"/>
    <dgm:cxn modelId="{9E86ABAE-281B-4F9F-BE89-B1239F624F06}" type="presParOf" srcId="{2CD136DB-5642-4375-A5BC-7EFF4DE0C29B}" destId="{E30AAB76-A163-45E0-8FF6-0AC0A361654A}" srcOrd="0" destOrd="0" presId="urn:microsoft.com/office/officeart/2018/2/layout/IconVerticalSolidList"/>
    <dgm:cxn modelId="{4CB3A237-3CBA-42F0-B3CF-D91F64370641}" type="presParOf" srcId="{E30AAB76-A163-45E0-8FF6-0AC0A361654A}" destId="{A381512C-E80D-42E3-A6C4-4E9038BCBF71}" srcOrd="0" destOrd="0" presId="urn:microsoft.com/office/officeart/2018/2/layout/IconVerticalSolidList"/>
    <dgm:cxn modelId="{1EAC52F6-6F4C-44A2-B6DA-AF403280C0B7}" type="presParOf" srcId="{E30AAB76-A163-45E0-8FF6-0AC0A361654A}" destId="{9B999425-2DAF-4791-9133-48087D25481E}" srcOrd="1" destOrd="0" presId="urn:microsoft.com/office/officeart/2018/2/layout/IconVerticalSolidList"/>
    <dgm:cxn modelId="{A5DFACD6-B3FE-4B5A-93A3-1E898EAFF498}" type="presParOf" srcId="{E30AAB76-A163-45E0-8FF6-0AC0A361654A}" destId="{330ABF13-0E58-4ADC-8F15-775C9D397718}" srcOrd="2" destOrd="0" presId="urn:microsoft.com/office/officeart/2018/2/layout/IconVerticalSolidList"/>
    <dgm:cxn modelId="{17C3CEAE-F6EA-453B-A714-DA1EC8736681}" type="presParOf" srcId="{E30AAB76-A163-45E0-8FF6-0AC0A361654A}" destId="{2B5DFB77-44A6-4040-B29D-165A4F990EBD}" srcOrd="3" destOrd="0" presId="urn:microsoft.com/office/officeart/2018/2/layout/IconVerticalSolidList"/>
    <dgm:cxn modelId="{B91B6883-995B-47CB-8FA5-86FC503B84E4}" type="presParOf" srcId="{2CD136DB-5642-4375-A5BC-7EFF4DE0C29B}" destId="{7C7EAAC6-EF07-4AF0-8B2D-6E986A8D946F}" srcOrd="1" destOrd="0" presId="urn:microsoft.com/office/officeart/2018/2/layout/IconVerticalSolidList"/>
    <dgm:cxn modelId="{BF24E300-26BB-4BC4-93F5-732780E8346D}" type="presParOf" srcId="{2CD136DB-5642-4375-A5BC-7EFF4DE0C29B}" destId="{E21027AC-7905-424A-98AC-929DAF06D31E}" srcOrd="2" destOrd="0" presId="urn:microsoft.com/office/officeart/2018/2/layout/IconVerticalSolidList"/>
    <dgm:cxn modelId="{B4BB33C5-CC7A-4B3B-9D13-C0952BE91DEB}" type="presParOf" srcId="{E21027AC-7905-424A-98AC-929DAF06D31E}" destId="{DFFE3C9A-7747-43B0-ADE1-87B7CD63382E}" srcOrd="0" destOrd="0" presId="urn:microsoft.com/office/officeart/2018/2/layout/IconVerticalSolidList"/>
    <dgm:cxn modelId="{9F570FE5-39BC-4089-AEE9-D71A7F36851A}" type="presParOf" srcId="{E21027AC-7905-424A-98AC-929DAF06D31E}" destId="{087F6C79-4F5B-4852-937A-DF2C67F88B3C}" srcOrd="1" destOrd="0" presId="urn:microsoft.com/office/officeart/2018/2/layout/IconVerticalSolidList"/>
    <dgm:cxn modelId="{9514C038-3278-4C88-8D2D-D2F51201C7F5}" type="presParOf" srcId="{E21027AC-7905-424A-98AC-929DAF06D31E}" destId="{5B2F1061-3277-49CA-BB71-58767085B4B4}" srcOrd="2" destOrd="0" presId="urn:microsoft.com/office/officeart/2018/2/layout/IconVerticalSolidList"/>
    <dgm:cxn modelId="{E725FD64-5F7C-43C6-B624-343B821F9672}" type="presParOf" srcId="{E21027AC-7905-424A-98AC-929DAF06D31E}" destId="{F7C466B3-E7A2-4245-B311-CE19AE9625B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B7E4A01-7A38-4850-A1F9-FD6725838084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0E84B33-09CB-4455-90C1-0A80D107B5FA}">
      <dgm:prSet/>
      <dgm:spPr/>
      <dgm:t>
        <a:bodyPr/>
        <a:lstStyle/>
        <a:p>
          <a:r>
            <a:rPr lang="en-US"/>
            <a:t>This project was a survey on American Youth born from 1980-1984. After analyzing the data set and researching about questions that could be answered through it. </a:t>
          </a:r>
          <a:br>
            <a:rPr lang="en-US"/>
          </a:br>
          <a:endParaRPr lang="en-US"/>
        </a:p>
      </dgm:t>
    </dgm:pt>
    <dgm:pt modelId="{EBD097CB-7E22-42E9-95B8-F40FC80B46FB}" type="parTrans" cxnId="{4D47052F-F676-479E-AE3D-3B2399C92DAD}">
      <dgm:prSet/>
      <dgm:spPr/>
      <dgm:t>
        <a:bodyPr/>
        <a:lstStyle/>
        <a:p>
          <a:endParaRPr lang="en-US"/>
        </a:p>
      </dgm:t>
    </dgm:pt>
    <dgm:pt modelId="{70A2F02F-64A0-435B-9BEF-CF430DC79FB4}" type="sibTrans" cxnId="{4D47052F-F676-479E-AE3D-3B2399C92DAD}">
      <dgm:prSet/>
      <dgm:spPr/>
      <dgm:t>
        <a:bodyPr/>
        <a:lstStyle/>
        <a:p>
          <a:endParaRPr lang="en-US"/>
        </a:p>
      </dgm:t>
    </dgm:pt>
    <dgm:pt modelId="{50CF41E4-B407-496D-8797-3B8801ABA5B0}">
      <dgm:prSet/>
      <dgm:spPr/>
      <dgm:t>
        <a:bodyPr/>
        <a:lstStyle/>
        <a:p>
          <a:r>
            <a:rPr lang="en-US"/>
            <a:t>We have used few analytical techniques to work on the data set to find the answers. In regression analysis, P-values and specific variables work together to indicate that the relationships in your model are statistically significant, as well as the major component of those associations.</a:t>
          </a:r>
          <a:br>
            <a:rPr lang="en-US"/>
          </a:br>
          <a:endParaRPr lang="en-US"/>
        </a:p>
      </dgm:t>
    </dgm:pt>
    <dgm:pt modelId="{AB4F1A73-A639-4E39-8231-C44DA4F0BA4E}" type="parTrans" cxnId="{5C37C52C-CC76-4BF3-B9B8-82CC5EA53344}">
      <dgm:prSet/>
      <dgm:spPr/>
      <dgm:t>
        <a:bodyPr/>
        <a:lstStyle/>
        <a:p>
          <a:endParaRPr lang="en-US"/>
        </a:p>
      </dgm:t>
    </dgm:pt>
    <dgm:pt modelId="{EB91DFCD-DE18-4D29-8F0C-24EA2C6B71B7}" type="sibTrans" cxnId="{5C37C52C-CC76-4BF3-B9B8-82CC5EA53344}">
      <dgm:prSet/>
      <dgm:spPr/>
      <dgm:t>
        <a:bodyPr/>
        <a:lstStyle/>
        <a:p>
          <a:endParaRPr lang="en-US"/>
        </a:p>
      </dgm:t>
    </dgm:pt>
    <dgm:pt modelId="{C9928764-C853-4F84-9A0D-C129E579C510}">
      <dgm:prSet/>
      <dgm:spPr/>
      <dgm:t>
        <a:bodyPr/>
        <a:lstStyle/>
        <a:p>
          <a:r>
            <a:rPr lang="en-US"/>
            <a:t>We have worked on descriptive statistics and created charts and graphs based on the variables provided in the data set along with the relation between the variables </a:t>
          </a:r>
        </a:p>
      </dgm:t>
    </dgm:pt>
    <dgm:pt modelId="{9BB83288-ADE5-4743-99FA-A3CB518A7DD6}" type="parTrans" cxnId="{56F214A7-8EB3-4355-8397-527C86BFFC3E}">
      <dgm:prSet/>
      <dgm:spPr/>
      <dgm:t>
        <a:bodyPr/>
        <a:lstStyle/>
        <a:p>
          <a:endParaRPr lang="en-US"/>
        </a:p>
      </dgm:t>
    </dgm:pt>
    <dgm:pt modelId="{D39F05DF-7AAE-4FC4-8859-85E0C3E97FBA}" type="sibTrans" cxnId="{56F214A7-8EB3-4355-8397-527C86BFFC3E}">
      <dgm:prSet/>
      <dgm:spPr/>
      <dgm:t>
        <a:bodyPr/>
        <a:lstStyle/>
        <a:p>
          <a:endParaRPr lang="en-US"/>
        </a:p>
      </dgm:t>
    </dgm:pt>
    <dgm:pt modelId="{AD6C35D1-3316-4A25-8A4B-D11D41FA5049}" type="pres">
      <dgm:prSet presAssocID="{1B7E4A01-7A38-4850-A1F9-FD6725838084}" presName="linear" presStyleCnt="0">
        <dgm:presLayoutVars>
          <dgm:animLvl val="lvl"/>
          <dgm:resizeHandles val="exact"/>
        </dgm:presLayoutVars>
      </dgm:prSet>
      <dgm:spPr/>
    </dgm:pt>
    <dgm:pt modelId="{67E5F62A-B2D4-489D-A2EC-7EA59FE4540E}" type="pres">
      <dgm:prSet presAssocID="{C0E84B33-09CB-4455-90C1-0A80D107B5FA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F52978C-5177-48AF-8CAA-C6BE65CFBA73}" type="pres">
      <dgm:prSet presAssocID="{70A2F02F-64A0-435B-9BEF-CF430DC79FB4}" presName="spacer" presStyleCnt="0"/>
      <dgm:spPr/>
    </dgm:pt>
    <dgm:pt modelId="{E7836A7F-5717-414C-BC83-FEE1905E3E7C}" type="pres">
      <dgm:prSet presAssocID="{50CF41E4-B407-496D-8797-3B8801ABA5B0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652F8EC-9342-4A1D-863D-07DD514C3ABB}" type="pres">
      <dgm:prSet presAssocID="{EB91DFCD-DE18-4D29-8F0C-24EA2C6B71B7}" presName="spacer" presStyleCnt="0"/>
      <dgm:spPr/>
    </dgm:pt>
    <dgm:pt modelId="{721F2974-877D-4111-9BF1-4BC5581EA200}" type="pres">
      <dgm:prSet presAssocID="{C9928764-C853-4F84-9A0D-C129E579C510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9D382304-9219-4853-9BBA-9517729DF44A}" type="presOf" srcId="{1B7E4A01-7A38-4850-A1F9-FD6725838084}" destId="{AD6C35D1-3316-4A25-8A4B-D11D41FA5049}" srcOrd="0" destOrd="0" presId="urn:microsoft.com/office/officeart/2005/8/layout/vList2"/>
    <dgm:cxn modelId="{5C37C52C-CC76-4BF3-B9B8-82CC5EA53344}" srcId="{1B7E4A01-7A38-4850-A1F9-FD6725838084}" destId="{50CF41E4-B407-496D-8797-3B8801ABA5B0}" srcOrd="1" destOrd="0" parTransId="{AB4F1A73-A639-4E39-8231-C44DA4F0BA4E}" sibTransId="{EB91DFCD-DE18-4D29-8F0C-24EA2C6B71B7}"/>
    <dgm:cxn modelId="{909A992E-62BB-41D5-B57B-AB0334793B2B}" type="presOf" srcId="{C0E84B33-09CB-4455-90C1-0A80D107B5FA}" destId="{67E5F62A-B2D4-489D-A2EC-7EA59FE4540E}" srcOrd="0" destOrd="0" presId="urn:microsoft.com/office/officeart/2005/8/layout/vList2"/>
    <dgm:cxn modelId="{4D47052F-F676-479E-AE3D-3B2399C92DAD}" srcId="{1B7E4A01-7A38-4850-A1F9-FD6725838084}" destId="{C0E84B33-09CB-4455-90C1-0A80D107B5FA}" srcOrd="0" destOrd="0" parTransId="{EBD097CB-7E22-42E9-95B8-F40FC80B46FB}" sibTransId="{70A2F02F-64A0-435B-9BEF-CF430DC79FB4}"/>
    <dgm:cxn modelId="{D7F46A42-1EFE-45B3-BD7E-DCFE64F1B169}" type="presOf" srcId="{C9928764-C853-4F84-9A0D-C129E579C510}" destId="{721F2974-877D-4111-9BF1-4BC5581EA200}" srcOrd="0" destOrd="0" presId="urn:microsoft.com/office/officeart/2005/8/layout/vList2"/>
    <dgm:cxn modelId="{DEA2BF70-B04E-4495-95EB-86BAC832E66A}" type="presOf" srcId="{50CF41E4-B407-496D-8797-3B8801ABA5B0}" destId="{E7836A7F-5717-414C-BC83-FEE1905E3E7C}" srcOrd="0" destOrd="0" presId="urn:microsoft.com/office/officeart/2005/8/layout/vList2"/>
    <dgm:cxn modelId="{56F214A7-8EB3-4355-8397-527C86BFFC3E}" srcId="{1B7E4A01-7A38-4850-A1F9-FD6725838084}" destId="{C9928764-C853-4F84-9A0D-C129E579C510}" srcOrd="2" destOrd="0" parTransId="{9BB83288-ADE5-4743-99FA-A3CB518A7DD6}" sibTransId="{D39F05DF-7AAE-4FC4-8859-85E0C3E97FBA}"/>
    <dgm:cxn modelId="{97B690D3-12F6-4AC4-9A3A-2EE065806CAF}" type="presParOf" srcId="{AD6C35D1-3316-4A25-8A4B-D11D41FA5049}" destId="{67E5F62A-B2D4-489D-A2EC-7EA59FE4540E}" srcOrd="0" destOrd="0" presId="urn:microsoft.com/office/officeart/2005/8/layout/vList2"/>
    <dgm:cxn modelId="{1D3AB6D7-6EE2-49EA-BC6D-690F24C7688B}" type="presParOf" srcId="{AD6C35D1-3316-4A25-8A4B-D11D41FA5049}" destId="{EF52978C-5177-48AF-8CAA-C6BE65CFBA73}" srcOrd="1" destOrd="0" presId="urn:microsoft.com/office/officeart/2005/8/layout/vList2"/>
    <dgm:cxn modelId="{9E46A014-AA52-4FCD-86D1-2B67E38AF481}" type="presParOf" srcId="{AD6C35D1-3316-4A25-8A4B-D11D41FA5049}" destId="{E7836A7F-5717-414C-BC83-FEE1905E3E7C}" srcOrd="2" destOrd="0" presId="urn:microsoft.com/office/officeart/2005/8/layout/vList2"/>
    <dgm:cxn modelId="{71CD4239-B0F7-4AE0-BF3A-40B1C99317C0}" type="presParOf" srcId="{AD6C35D1-3316-4A25-8A4B-D11D41FA5049}" destId="{7652F8EC-9342-4A1D-863D-07DD514C3ABB}" srcOrd="3" destOrd="0" presId="urn:microsoft.com/office/officeart/2005/8/layout/vList2"/>
    <dgm:cxn modelId="{EB751BE2-E812-4A42-B2AE-D4CC3F29B282}" type="presParOf" srcId="{AD6C35D1-3316-4A25-8A4B-D11D41FA5049}" destId="{721F2974-877D-4111-9BF1-4BC5581EA200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09B3CC-C01E-4243-8CF2-CDAC4739201A}">
      <dsp:nvSpPr>
        <dsp:cNvPr id="0" name=""/>
        <dsp:cNvSpPr/>
      </dsp:nvSpPr>
      <dsp:spPr>
        <a:xfrm>
          <a:off x="2829" y="165291"/>
          <a:ext cx="2244884" cy="134693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Raw Dataset: 10,402 rows and 36 fields</a:t>
          </a:r>
        </a:p>
      </dsp:txBody>
      <dsp:txXfrm>
        <a:off x="2829" y="165291"/>
        <a:ext cx="2244884" cy="1346930"/>
      </dsp:txXfrm>
    </dsp:sp>
    <dsp:sp modelId="{D26A4EBD-8233-4EB7-907F-7039BF09C32F}">
      <dsp:nvSpPr>
        <dsp:cNvPr id="0" name=""/>
        <dsp:cNvSpPr/>
      </dsp:nvSpPr>
      <dsp:spPr>
        <a:xfrm>
          <a:off x="2472202" y="165291"/>
          <a:ext cx="2244884" cy="134693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After cleaning: 8,130 rows and 12 fields</a:t>
          </a:r>
        </a:p>
      </dsp:txBody>
      <dsp:txXfrm>
        <a:off x="2472202" y="165291"/>
        <a:ext cx="2244884" cy="1346930"/>
      </dsp:txXfrm>
    </dsp:sp>
    <dsp:sp modelId="{EB3592A1-2C2E-4E27-8613-E37ACAFE7E71}">
      <dsp:nvSpPr>
        <dsp:cNvPr id="0" name=""/>
        <dsp:cNvSpPr/>
      </dsp:nvSpPr>
      <dsp:spPr>
        <a:xfrm>
          <a:off x="4941575" y="165291"/>
          <a:ext cx="2244884" cy="134693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Gender Percentage in Initial Survey: Male – 4,599 (51%)</a:t>
          </a:r>
        </a:p>
      </dsp:txBody>
      <dsp:txXfrm>
        <a:off x="4941575" y="165291"/>
        <a:ext cx="2244884" cy="1346930"/>
      </dsp:txXfrm>
    </dsp:sp>
    <dsp:sp modelId="{66C242F7-BBD8-4604-BBFC-C437942CCBBA}">
      <dsp:nvSpPr>
        <dsp:cNvPr id="0" name=""/>
        <dsp:cNvSpPr/>
      </dsp:nvSpPr>
      <dsp:spPr>
        <a:xfrm>
          <a:off x="7410948" y="165291"/>
          <a:ext cx="2244884" cy="134693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Female – 4,385 (49%)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Ethnicity Percentage in Initial survey: </a:t>
          </a:r>
        </a:p>
      </dsp:txBody>
      <dsp:txXfrm>
        <a:off x="7410948" y="165291"/>
        <a:ext cx="2244884" cy="1346930"/>
      </dsp:txXfrm>
    </dsp:sp>
    <dsp:sp modelId="{5E0C7A34-14DE-40B9-855C-5E886CF0F070}">
      <dsp:nvSpPr>
        <dsp:cNvPr id="0" name=""/>
        <dsp:cNvSpPr/>
      </dsp:nvSpPr>
      <dsp:spPr>
        <a:xfrm>
          <a:off x="2829" y="1736710"/>
          <a:ext cx="2244884" cy="134693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Non-black/non-Hispanic: 4,665 (51.9%)</a:t>
          </a:r>
        </a:p>
      </dsp:txBody>
      <dsp:txXfrm>
        <a:off x="2829" y="1736710"/>
        <a:ext cx="2244884" cy="1346930"/>
      </dsp:txXfrm>
    </dsp:sp>
    <dsp:sp modelId="{319CC6B7-1659-45EE-9FF8-4B7D2034AD59}">
      <dsp:nvSpPr>
        <dsp:cNvPr id="0" name=""/>
        <dsp:cNvSpPr/>
      </dsp:nvSpPr>
      <dsp:spPr>
        <a:xfrm>
          <a:off x="2472202" y="1736710"/>
          <a:ext cx="2244884" cy="134693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Black non-Hispanic: 2,335 (26%)</a:t>
          </a:r>
        </a:p>
      </dsp:txBody>
      <dsp:txXfrm>
        <a:off x="2472202" y="1736710"/>
        <a:ext cx="2244884" cy="1346930"/>
      </dsp:txXfrm>
    </dsp:sp>
    <dsp:sp modelId="{C79DE267-4FE1-47A4-93DA-AA5EF051D2F5}">
      <dsp:nvSpPr>
        <dsp:cNvPr id="0" name=""/>
        <dsp:cNvSpPr/>
      </dsp:nvSpPr>
      <dsp:spPr>
        <a:xfrm>
          <a:off x="4941575" y="1736710"/>
          <a:ext cx="2244884" cy="134693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Hispanic or Latino: 1,901 (21.2%)</a:t>
          </a:r>
        </a:p>
      </dsp:txBody>
      <dsp:txXfrm>
        <a:off x="4941575" y="1736710"/>
        <a:ext cx="2244884" cy="1346930"/>
      </dsp:txXfrm>
    </dsp:sp>
    <dsp:sp modelId="{918B422C-D519-4A6F-B8E3-2C746546A2B9}">
      <dsp:nvSpPr>
        <dsp:cNvPr id="0" name=""/>
        <dsp:cNvSpPr/>
      </dsp:nvSpPr>
      <dsp:spPr>
        <a:xfrm>
          <a:off x="7410948" y="1736710"/>
          <a:ext cx="2244884" cy="134693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Mixed: 83 (0.9%)</a:t>
          </a:r>
        </a:p>
      </dsp:txBody>
      <dsp:txXfrm>
        <a:off x="7410948" y="1736710"/>
        <a:ext cx="2244884" cy="134693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81512C-E80D-42E3-A6C4-4E9038BCBF71}">
      <dsp:nvSpPr>
        <dsp:cNvPr id="0" name=""/>
        <dsp:cNvSpPr/>
      </dsp:nvSpPr>
      <dsp:spPr>
        <a:xfrm>
          <a:off x="0" y="918110"/>
          <a:ext cx="6797675" cy="169497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999425-2DAF-4791-9133-48087D25481E}">
      <dsp:nvSpPr>
        <dsp:cNvPr id="0" name=""/>
        <dsp:cNvSpPr/>
      </dsp:nvSpPr>
      <dsp:spPr>
        <a:xfrm>
          <a:off x="512729" y="1299479"/>
          <a:ext cx="932235" cy="93223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5DFB77-44A6-4040-B29D-165A4F990EBD}">
      <dsp:nvSpPr>
        <dsp:cNvPr id="0" name=""/>
        <dsp:cNvSpPr/>
      </dsp:nvSpPr>
      <dsp:spPr>
        <a:xfrm>
          <a:off x="1957694" y="918110"/>
          <a:ext cx="4839980" cy="16949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385" tIns="179385" rIns="179385" bIns="179385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The data is organized into groups to make it easier to comprehend and analyze.</a:t>
          </a:r>
          <a:r>
            <a:rPr lang="en-US" sz="2100" kern="1200">
              <a:latin typeface="Calibri Light" panose="020F0302020204030204"/>
            </a:rPr>
            <a:t> </a:t>
          </a:r>
          <a:endParaRPr lang="en-US" sz="2100" kern="1200"/>
        </a:p>
      </dsp:txBody>
      <dsp:txXfrm>
        <a:off x="1957694" y="918110"/>
        <a:ext cx="4839980" cy="1694973"/>
      </dsp:txXfrm>
    </dsp:sp>
    <dsp:sp modelId="{DFFE3C9A-7747-43B0-ADE1-87B7CD63382E}">
      <dsp:nvSpPr>
        <dsp:cNvPr id="0" name=""/>
        <dsp:cNvSpPr/>
      </dsp:nvSpPr>
      <dsp:spPr>
        <a:xfrm>
          <a:off x="0" y="3036827"/>
          <a:ext cx="6797675" cy="169497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7F6C79-4F5B-4852-937A-DF2C67F88B3C}">
      <dsp:nvSpPr>
        <dsp:cNvPr id="0" name=""/>
        <dsp:cNvSpPr/>
      </dsp:nvSpPr>
      <dsp:spPr>
        <a:xfrm>
          <a:off x="512729" y="3418196"/>
          <a:ext cx="932235" cy="93223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C466B3-E7A2-4245-B311-CE19AE9625BE}">
      <dsp:nvSpPr>
        <dsp:cNvPr id="0" name=""/>
        <dsp:cNvSpPr/>
      </dsp:nvSpPr>
      <dsp:spPr>
        <a:xfrm>
          <a:off x="1957694" y="3036827"/>
          <a:ext cx="4839980" cy="16949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385" tIns="179385" rIns="179385" bIns="179385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Data that has been grouped can be used to calculate specific values that will aid in the description and analysis of the data.</a:t>
          </a:r>
        </a:p>
      </dsp:txBody>
      <dsp:txXfrm>
        <a:off x="1957694" y="3036827"/>
        <a:ext cx="4839980" cy="169497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E5F62A-B2D4-489D-A2EC-7EA59FE4540E}">
      <dsp:nvSpPr>
        <dsp:cNvPr id="0" name=""/>
        <dsp:cNvSpPr/>
      </dsp:nvSpPr>
      <dsp:spPr>
        <a:xfrm>
          <a:off x="0" y="3067"/>
          <a:ext cx="6797675" cy="184669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This project was a survey on American Youth born from 1980-1984. After analyzing the data set and researching about questions that could be answered through it. </a:t>
          </a:r>
          <a:br>
            <a:rPr lang="en-US" sz="1800" kern="1200"/>
          </a:br>
          <a:endParaRPr lang="en-US" sz="1800" kern="1200"/>
        </a:p>
      </dsp:txBody>
      <dsp:txXfrm>
        <a:off x="90148" y="93215"/>
        <a:ext cx="6617379" cy="1666402"/>
      </dsp:txXfrm>
    </dsp:sp>
    <dsp:sp modelId="{E7836A7F-5717-414C-BC83-FEE1905E3E7C}">
      <dsp:nvSpPr>
        <dsp:cNvPr id="0" name=""/>
        <dsp:cNvSpPr/>
      </dsp:nvSpPr>
      <dsp:spPr>
        <a:xfrm>
          <a:off x="0" y="1901606"/>
          <a:ext cx="6797675" cy="1846698"/>
        </a:xfrm>
        <a:prstGeom prst="roundRect">
          <a:avLst/>
        </a:prstGeom>
        <a:solidFill>
          <a:schemeClr val="accent2">
            <a:hueOff val="19519"/>
            <a:satOff val="-13438"/>
            <a:lumOff val="-3431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We have used few analytical techniques to work on the data set to find the answers. In regression analysis, P-values and specific variables work together to indicate that the relationships in your model are statistically significant, as well as the major component of those associations.</a:t>
          </a:r>
          <a:br>
            <a:rPr lang="en-US" sz="1800" kern="1200"/>
          </a:br>
          <a:endParaRPr lang="en-US" sz="1800" kern="1200"/>
        </a:p>
      </dsp:txBody>
      <dsp:txXfrm>
        <a:off x="90148" y="1991754"/>
        <a:ext cx="6617379" cy="1666402"/>
      </dsp:txXfrm>
    </dsp:sp>
    <dsp:sp modelId="{721F2974-877D-4111-9BF1-4BC5581EA200}">
      <dsp:nvSpPr>
        <dsp:cNvPr id="0" name=""/>
        <dsp:cNvSpPr/>
      </dsp:nvSpPr>
      <dsp:spPr>
        <a:xfrm>
          <a:off x="0" y="3800145"/>
          <a:ext cx="6797675" cy="1846698"/>
        </a:xfrm>
        <a:prstGeom prst="roundRect">
          <a:avLst/>
        </a:prstGeom>
        <a:solidFill>
          <a:schemeClr val="accent2">
            <a:hueOff val="39038"/>
            <a:satOff val="-26876"/>
            <a:lumOff val="-686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We have worked on descriptive statistics and created charts and graphs based on the variables provided in the data set along with the relation between the variables </a:t>
          </a:r>
        </a:p>
      </dsp:txBody>
      <dsp:txXfrm>
        <a:off x="90148" y="3890293"/>
        <a:ext cx="6617379" cy="16664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10/25/23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5941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10/25/23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828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10/25/23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214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10/25/23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706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10/25/23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5773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10/25/23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274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10/25/23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122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10/25/23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979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10/25/23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681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10/25/23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084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10/25/23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391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10/25/23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9322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vestopedia.com/terms/m/mlr.asp" TargetMode="External"/><Relationship Id="rId2" Type="http://schemas.openxmlformats.org/officeDocument/2006/relationships/hyperlink" Target="https://statisticsbyjim.com/regression/interpret-coefficients-p-values-regression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socscistatistics.com/tests/regression/default.aspx" TargetMode="External"/><Relationship Id="rId4" Type="http://schemas.openxmlformats.org/officeDocument/2006/relationships/hyperlink" Target="https://www.scribbr.com/statistics/multiple-linear-regression/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7D9C5-F7BB-468F-4070-415EE43893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605" y="618853"/>
            <a:ext cx="12041652" cy="3107046"/>
          </a:xfrm>
          <a:ln w="28575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ctr"/>
            <a:br>
              <a:rPr lang="en-US" sz="6000" dirty="0">
                <a:solidFill>
                  <a:schemeClr val="accent6">
                    <a:lumMod val="50000"/>
                  </a:schemeClr>
                </a:solidFill>
                <a:ea typeface="+mj-lt"/>
                <a:cs typeface="+mj-lt"/>
              </a:rPr>
            </a:br>
            <a:r>
              <a:rPr lang="en-US" sz="4400" b="1" dirty="0">
                <a:solidFill>
                  <a:schemeClr val="accent6">
                    <a:lumMod val="50000"/>
                  </a:schemeClr>
                </a:solidFill>
                <a:ea typeface="+mj-lt"/>
                <a:cs typeface="+mj-lt"/>
              </a:rPr>
              <a:t>FINAL PROJECT PRESENTATION</a:t>
            </a:r>
            <a:br>
              <a:rPr lang="en-US" sz="6000" b="1" dirty="0">
                <a:ea typeface="+mj-lt"/>
                <a:cs typeface="+mj-lt"/>
              </a:rPr>
            </a:br>
            <a:br>
              <a:rPr lang="en-US" sz="2800" dirty="0">
                <a:ea typeface="+mj-lt"/>
                <a:cs typeface="+mj-lt"/>
              </a:rPr>
            </a:br>
            <a:br>
              <a:rPr lang="en-US" sz="3600" b="1" dirty="0">
                <a:ea typeface="+mj-lt"/>
                <a:cs typeface="+mj-lt"/>
              </a:rPr>
            </a:br>
            <a:endParaRPr lang="en-US" sz="2800" b="1" dirty="0">
              <a:ea typeface="+mj-lt"/>
              <a:cs typeface="+mj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39EDF9-3554-A56B-158C-FD3EF8275D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905325"/>
            <a:ext cx="10058400" cy="630837"/>
          </a:xfrm>
          <a:ln w="28575">
            <a:solidFill>
              <a:schemeClr val="tx1"/>
            </a:solidFill>
          </a:ln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algn="ctr"/>
            <a:br>
              <a:rPr lang="en-US" sz="1800" b="1" dirty="0"/>
            </a:br>
            <a:r>
              <a:rPr lang="en-US" sz="1600" dirty="0">
                <a:ea typeface="+mn-lt"/>
                <a:cs typeface="+mn-lt"/>
              </a:rPr>
              <a:t>National Longitudinal Survey of Youth 1997 </a:t>
            </a:r>
            <a:br>
              <a:rPr lang="en-US" sz="1600" dirty="0">
                <a:ea typeface="+mn-lt"/>
                <a:cs typeface="+mn-lt"/>
              </a:rPr>
            </a:br>
            <a:endParaRPr lang="en-US" sz="1600" dirty="0"/>
          </a:p>
          <a:p>
            <a:endParaRPr lang="en-US" sz="1800" b="1" dirty="0">
              <a:solidFill>
                <a:schemeClr val="accent6"/>
              </a:solidFill>
              <a:cs typeface="Calibri Light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F8B0FF-201E-740E-5B67-F7A7F2F7D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A0168-EB40-45AF-89A1-87DE0A55FFC6}" type="datetime1">
              <a:rPr lang="en-US" smtClean="0"/>
              <a:t>10/25/23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934559-2FAB-B140-CAF9-E005FE236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100" b="1"/>
              <a:t>Final project presentation </a:t>
            </a:r>
            <a:endParaRPr lang="en-US" sz="1100" b="1">
              <a:cs typeface="Calibri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893508-E983-1BD2-47E2-D2394F536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z="1100" b="1" dirty="0" smtClean="0"/>
              <a:t>1</a:t>
            </a:fld>
            <a:endParaRPr lang="en-US" sz="1100" b="1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289090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5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7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7" name="Straight Connector 19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21">
            <a:extLst>
              <a:ext uri="{FF2B5EF4-FFF2-40B4-BE49-F238E27FC236}">
                <a16:creationId xmlns:a16="http://schemas.microsoft.com/office/drawing/2014/main" id="{5A1B47C8-47A0-4A88-8830-6DEA3B5DE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3">
            <a:extLst>
              <a:ext uri="{FF2B5EF4-FFF2-40B4-BE49-F238E27FC236}">
                <a16:creationId xmlns:a16="http://schemas.microsoft.com/office/drawing/2014/main" id="{984BBFDD-E720-4805-A9C8-129FBBF6DD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613486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AD41DE-95C2-3440-EAC6-C5AF6278E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7451" y="136872"/>
            <a:ext cx="4458721" cy="654458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4400" b="1">
                <a:solidFill>
                  <a:srgbClr val="FFFFFF"/>
                </a:solidFill>
              </a:rPr>
              <a:t>ANALYSIS</a:t>
            </a:r>
            <a:endParaRPr lang="en-US" b="1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CA2D7F68-98A5-6483-57A8-D91720A584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09338" y="2014183"/>
            <a:ext cx="4104944" cy="264630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3200" b="1" cap="all" spc="200">
                <a:solidFill>
                  <a:srgbClr val="FFFFFF"/>
                </a:solidFill>
              </a:rPr>
              <a:t>MARTIAL STATUS &amp; Wages</a:t>
            </a:r>
            <a:endParaRPr lang="en-US" sz="3200" b="1">
              <a:ea typeface="Calibri"/>
              <a:cs typeface="Calibri"/>
            </a:endParaRPr>
          </a:p>
          <a:p>
            <a:pPr marL="0" indent="0" algn="just">
              <a:buNone/>
            </a:pPr>
            <a:r>
              <a:rPr lang="en-US" sz="2600" spc="-150">
                <a:cs typeface="Calibri" panose="020F0502020204030204"/>
              </a:rPr>
              <a:t>“Never married</a:t>
            </a:r>
            <a:r>
              <a:rPr lang="en-US" sz="2600">
                <a:cs typeface="Calibri" panose="020F0502020204030204"/>
              </a:rPr>
              <a:t>" and "not cohabiting” have the highest wages in comparison to other groups.</a:t>
            </a:r>
            <a:endParaRPr lang="en-US" sz="2600">
              <a:ea typeface="Calibri"/>
              <a:cs typeface="Calibri" panose="020F0502020204030204"/>
            </a:endParaRPr>
          </a:p>
          <a:p>
            <a:pPr marL="0" indent="0">
              <a:buNone/>
            </a:pPr>
            <a:endParaRPr lang="en-US" sz="1500" cap="all" spc="200">
              <a:solidFill>
                <a:srgbClr val="FFFFFF"/>
              </a:solidFill>
              <a:latin typeface="Calibri Light" panose="020F0302020204030204"/>
              <a:cs typeface="Calibri Ligh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AF1258-F636-266D-8EA8-81F638423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4849" y="6459785"/>
            <a:ext cx="705018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1100" b="1">
                <a:solidFill>
                  <a:schemeClr val="tx2"/>
                </a:solidFill>
                <a:cs typeface="Calibri"/>
              </a:rPr>
              <a:t>FINAL PROJECT PRESENTATION </a:t>
            </a:r>
            <a:endParaRPr lang="en-US" sz="1100" b="1" kern="1200" cap="all" baseline="0">
              <a:solidFill>
                <a:schemeClr val="tx2"/>
              </a:solidFill>
              <a:latin typeface="+mn-lt"/>
              <a:cs typeface="Calibri"/>
            </a:endParaRPr>
          </a:p>
        </p:txBody>
      </p:sp>
      <p:sp>
        <p:nvSpPr>
          <p:cNvPr id="23" name="Rectangle 25">
            <a:extLst>
              <a:ext uri="{FF2B5EF4-FFF2-40B4-BE49-F238E27FC236}">
                <a16:creationId xmlns:a16="http://schemas.microsoft.com/office/drawing/2014/main" id="{5AC4BE46-4A77-42FE-9D15-065CDB2F84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906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68EF9D-E777-C77A-3BAF-0214501F27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096885" y="6459785"/>
            <a:ext cx="27874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E0A88F0-556B-4BB7-8AAB-D63AEB65C662}" type="datetime1">
              <a:rPr lang="en-US" smtClean="0"/>
              <a:pPr>
                <a:spcAft>
                  <a:spcPts val="600"/>
                </a:spcAft>
              </a:pPr>
              <a:t>10/25/23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E61A3B-8439-38D3-2558-9340F5FA0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0574" y="6459785"/>
            <a:ext cx="72555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1D2C36F-4504-47C0-B82F-A167342A2754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  <p:pic>
        <p:nvPicPr>
          <p:cNvPr id="9" name="Picture 9" descr="Chart, histogram&#10;&#10;Description automatically generated">
            <a:extLst>
              <a:ext uri="{FF2B5EF4-FFF2-40B4-BE49-F238E27FC236}">
                <a16:creationId xmlns:a16="http://schemas.microsoft.com/office/drawing/2014/main" id="{8184FD7F-72E0-ABAD-F6FE-99C1F7E35C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009" y="944967"/>
            <a:ext cx="6979023" cy="4510867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5D88D5F-9080-7DB9-BD2F-0BCB78B5EB0F}"/>
              </a:ext>
            </a:extLst>
          </p:cNvPr>
          <p:cNvSpPr txBox="1"/>
          <p:nvPr/>
        </p:nvSpPr>
        <p:spPr>
          <a:xfrm>
            <a:off x="1601449" y="5336499"/>
            <a:ext cx="42672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100" b="1">
                <a:cs typeface="Calibri"/>
              </a:rPr>
              <a:t>Graph 3: Bar Chart of  Marital Status &amp; Wage </a:t>
            </a:r>
            <a:endParaRPr lang="en-US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4676873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5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7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7" name="Straight Connector 19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21">
            <a:extLst>
              <a:ext uri="{FF2B5EF4-FFF2-40B4-BE49-F238E27FC236}">
                <a16:creationId xmlns:a16="http://schemas.microsoft.com/office/drawing/2014/main" id="{5A1B47C8-47A0-4A88-8830-6DEA3B5DE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3">
            <a:extLst>
              <a:ext uri="{FF2B5EF4-FFF2-40B4-BE49-F238E27FC236}">
                <a16:creationId xmlns:a16="http://schemas.microsoft.com/office/drawing/2014/main" id="{984BBFDD-E720-4805-A9C8-129FBBF6DD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613486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AD41DE-95C2-3440-EAC6-C5AF6278E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7451" y="136872"/>
            <a:ext cx="4458721" cy="654458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>
              <a:lnSpc>
                <a:spcPct val="90000"/>
              </a:lnSpc>
            </a:pPr>
            <a:r>
              <a:rPr lang="en-US" sz="4300" b="1">
                <a:solidFill>
                  <a:schemeClr val="bg1"/>
                </a:solidFill>
              </a:rPr>
              <a:t>ANALYSIS</a:t>
            </a:r>
            <a:endParaRPr lang="en-US" sz="4300" b="1">
              <a:solidFill>
                <a:schemeClr val="bg1"/>
              </a:solidFill>
              <a:cs typeface="Calibri Ligh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AF1258-F636-266D-8EA8-81F638423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4849" y="6459785"/>
            <a:ext cx="705018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1100" b="1">
                <a:solidFill>
                  <a:schemeClr val="tx2"/>
                </a:solidFill>
                <a:cs typeface="Calibri"/>
              </a:rPr>
              <a:t>FINAL PROJECT PRESENTATION</a:t>
            </a:r>
            <a:r>
              <a:rPr lang="en-US" sz="1100">
                <a:solidFill>
                  <a:schemeClr val="tx2"/>
                </a:solidFill>
                <a:cs typeface="Calibri"/>
              </a:rPr>
              <a:t> </a:t>
            </a:r>
            <a:endParaRPr lang="en-US" sz="1100" kern="1200" cap="all" baseline="0">
              <a:solidFill>
                <a:schemeClr val="tx2"/>
              </a:solidFill>
              <a:latin typeface="+mn-lt"/>
              <a:cs typeface="Calibri"/>
            </a:endParaRPr>
          </a:p>
        </p:txBody>
      </p:sp>
      <p:sp>
        <p:nvSpPr>
          <p:cNvPr id="23" name="Rectangle 25">
            <a:extLst>
              <a:ext uri="{FF2B5EF4-FFF2-40B4-BE49-F238E27FC236}">
                <a16:creationId xmlns:a16="http://schemas.microsoft.com/office/drawing/2014/main" id="{5AC4BE46-4A77-42FE-9D15-065CDB2F84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906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68EF9D-E777-C77A-3BAF-0214501F27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096885" y="6459785"/>
            <a:ext cx="27874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E0A88F0-556B-4BB7-8AAB-D63AEB65C662}" type="datetime1">
              <a:rPr lang="en-US" smtClean="0"/>
              <a:pPr>
                <a:spcAft>
                  <a:spcPts val="600"/>
                </a:spcAft>
              </a:pPr>
              <a:t>10/25/23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E61A3B-8439-38D3-2558-9340F5FA0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0574" y="6459785"/>
            <a:ext cx="725557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fld id="{81D2C36F-4504-47C0-B82F-A167342A2754}" type="slidenum">
              <a:rPr lang="en-US" sz="1100" dirty="0" smtClean="0"/>
              <a:pPr>
                <a:spcAft>
                  <a:spcPts val="600"/>
                </a:spcAft>
              </a:pPr>
              <a:t>11</a:t>
            </a:fld>
            <a:endParaRPr lang="en-US" sz="11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4CD546-DA4C-FB35-FBD3-296EDA29E3E8}"/>
              </a:ext>
            </a:extLst>
          </p:cNvPr>
          <p:cNvSpPr txBox="1"/>
          <p:nvPr/>
        </p:nvSpPr>
        <p:spPr>
          <a:xfrm>
            <a:off x="1659810" y="5546907"/>
            <a:ext cx="42672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100" b="1">
                <a:cs typeface="Calibri"/>
              </a:rPr>
              <a:t>Graph 4: Comparison of Gender and Year</a:t>
            </a:r>
            <a:endParaRPr lang="en-US">
              <a:cs typeface="Calibri" panose="020F0502020204030204"/>
            </a:endParaRPr>
          </a:p>
        </p:txBody>
      </p:sp>
      <p:pic>
        <p:nvPicPr>
          <p:cNvPr id="9" name="Picture 9" descr="Chart, histogram&#10;&#10;Description automatically generated">
            <a:extLst>
              <a:ext uri="{FF2B5EF4-FFF2-40B4-BE49-F238E27FC236}">
                <a16:creationId xmlns:a16="http://schemas.microsoft.com/office/drawing/2014/main" id="{CCFA0DBD-D203-6AF4-C81D-0F8430FBC9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556" y="833686"/>
            <a:ext cx="6315074" cy="4714377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146" name="TextBox 145">
            <a:extLst>
              <a:ext uri="{FF2B5EF4-FFF2-40B4-BE49-F238E27FC236}">
                <a16:creationId xmlns:a16="http://schemas.microsoft.com/office/drawing/2014/main" id="{3BB78662-629A-212E-4898-D0F9950F4403}"/>
              </a:ext>
            </a:extLst>
          </p:cNvPr>
          <p:cNvSpPr txBox="1"/>
          <p:nvPr/>
        </p:nvSpPr>
        <p:spPr>
          <a:xfrm>
            <a:off x="8153400" y="1228165"/>
            <a:ext cx="2743200" cy="42473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Char char="•"/>
            </a:pPr>
            <a:r>
              <a:rPr lang="en-US">
                <a:solidFill>
                  <a:schemeClr val="bg1"/>
                </a:solidFill>
                <a:cs typeface="Arial"/>
              </a:rPr>
              <a:t>Graph​</a:t>
            </a:r>
          </a:p>
          <a:p>
            <a:pPr lvl="1">
              <a:buChar char="•"/>
            </a:pPr>
            <a:r>
              <a:rPr lang="en-US">
                <a:solidFill>
                  <a:schemeClr val="bg1"/>
                </a:solidFill>
                <a:cs typeface="Arial"/>
              </a:rPr>
              <a:t>Gender and Year​</a:t>
            </a:r>
          </a:p>
          <a:p>
            <a:pPr>
              <a:buChar char="•"/>
            </a:pPr>
            <a:r>
              <a:rPr lang="en-US">
                <a:solidFill>
                  <a:schemeClr val="bg1"/>
                </a:solidFill>
                <a:cs typeface="Arial"/>
              </a:rPr>
              <a:t>Group​</a:t>
            </a:r>
          </a:p>
          <a:p>
            <a:pPr lvl="1">
              <a:buChar char="•"/>
            </a:pPr>
            <a:r>
              <a:rPr lang="en-US">
                <a:solidFill>
                  <a:schemeClr val="bg1"/>
                </a:solidFill>
                <a:cs typeface="Arial"/>
              </a:rPr>
              <a:t>Between the age group of 10-15, wages are increasing gradually.​</a:t>
            </a:r>
          </a:p>
          <a:p>
            <a:pPr>
              <a:buChar char="•"/>
            </a:pPr>
            <a:r>
              <a:rPr lang="en-US">
                <a:solidFill>
                  <a:schemeClr val="bg1"/>
                </a:solidFill>
                <a:cs typeface="Arial"/>
              </a:rPr>
              <a:t>Age​</a:t>
            </a:r>
          </a:p>
          <a:p>
            <a:pPr lvl="1">
              <a:buChar char="•"/>
            </a:pPr>
            <a:r>
              <a:rPr lang="en-US">
                <a:solidFill>
                  <a:schemeClr val="bg1"/>
                </a:solidFill>
                <a:cs typeface="Arial"/>
              </a:rPr>
              <a:t>On the other hand, age group of 18- 25, wages are stagnant.​</a:t>
            </a:r>
          </a:p>
          <a:p>
            <a:pPr>
              <a:buChar char="•"/>
            </a:pPr>
            <a:r>
              <a:rPr lang="en-US">
                <a:solidFill>
                  <a:schemeClr val="bg1"/>
                </a:solidFill>
                <a:cs typeface="Arial"/>
              </a:rPr>
              <a:t>Result​</a:t>
            </a:r>
          </a:p>
          <a:p>
            <a:pPr lvl="1">
              <a:buChar char="•"/>
            </a:pPr>
            <a:r>
              <a:rPr lang="en-US">
                <a:solidFill>
                  <a:schemeClr val="bg1"/>
                </a:solidFill>
                <a:cs typeface="Arial"/>
              </a:rPr>
              <a:t>Result: As age increases, the wages decreases ​</a:t>
            </a:r>
          </a:p>
        </p:txBody>
      </p:sp>
      <p:sp>
        <p:nvSpPr>
          <p:cNvPr id="148" name="Content Placeholder 147">
            <a:extLst>
              <a:ext uri="{FF2B5EF4-FFF2-40B4-BE49-F238E27FC236}">
                <a16:creationId xmlns:a16="http://schemas.microsoft.com/office/drawing/2014/main" id="{8906EDCB-4E53-3328-F1C5-B32CE3AB5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0518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5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7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7" name="Straight Connector 19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21">
            <a:extLst>
              <a:ext uri="{FF2B5EF4-FFF2-40B4-BE49-F238E27FC236}">
                <a16:creationId xmlns:a16="http://schemas.microsoft.com/office/drawing/2014/main" id="{5A1B47C8-47A0-4A88-8830-6DEA3B5DE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3">
            <a:extLst>
              <a:ext uri="{FF2B5EF4-FFF2-40B4-BE49-F238E27FC236}">
                <a16:creationId xmlns:a16="http://schemas.microsoft.com/office/drawing/2014/main" id="{984BBFDD-E720-4805-A9C8-129FBBF6DD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613486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AD41DE-95C2-3440-EAC6-C5AF6278E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6245" y="40612"/>
            <a:ext cx="4383769" cy="72940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b="1">
                <a:solidFill>
                  <a:srgbClr val="FFFFFF"/>
                </a:solidFill>
              </a:rPr>
              <a:t>Correlation Analysis</a:t>
            </a:r>
            <a:endParaRPr lang="en-US" sz="3600" b="1">
              <a:cs typeface="Calibri Light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CA2D7F68-98A5-6483-57A8-D91720A584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09338" y="918273"/>
            <a:ext cx="4104944" cy="55584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sz="1500" cap="all" spc="200">
              <a:solidFill>
                <a:srgbClr val="FFFFFF"/>
              </a:solidFill>
              <a:latin typeface="+mj-lt"/>
              <a:cs typeface="Calibri Light"/>
            </a:endParaRPr>
          </a:p>
          <a:p>
            <a:pPr marL="0" indent="0">
              <a:buNone/>
            </a:pPr>
            <a:r>
              <a:rPr lang="en-US" b="1" spc="200">
                <a:solidFill>
                  <a:schemeClr val="tx1"/>
                </a:solidFill>
                <a:cs typeface="Calibri Light"/>
              </a:rPr>
              <a:t>Result:</a:t>
            </a:r>
            <a:r>
              <a:rPr lang="en-US" sz="2800" spc="200">
                <a:solidFill>
                  <a:srgbClr val="FFFFFF"/>
                </a:solidFill>
                <a:cs typeface="Calibri Light"/>
              </a:rPr>
              <a:t> </a:t>
            </a:r>
            <a:r>
              <a:rPr lang="en-US" sz="1800" spc="200">
                <a:solidFill>
                  <a:srgbClr val="FFFFFF"/>
                </a:solidFill>
                <a:cs typeface="Calibri Light"/>
              </a:rPr>
              <a:t>The correlation matrix demonstrates that the variables we are using have a linear relationship with each other.</a:t>
            </a:r>
            <a:br>
              <a:rPr lang="en-US" sz="1800" spc="200">
                <a:solidFill>
                  <a:srgbClr val="FFFFFF"/>
                </a:solidFill>
                <a:cs typeface="Calibri Light"/>
              </a:rPr>
            </a:br>
            <a:endParaRPr lang="en-US" sz="1800" spc="200">
              <a:solidFill>
                <a:srgbClr val="FFFFFF"/>
              </a:solidFill>
              <a:cs typeface="Calibri Light"/>
            </a:endParaRPr>
          </a:p>
          <a:p>
            <a:pPr marL="0" indent="0">
              <a:buNone/>
            </a:pPr>
            <a:r>
              <a:rPr lang="en-US" b="1" spc="200">
                <a:solidFill>
                  <a:schemeClr val="tx1"/>
                </a:solidFill>
                <a:cs typeface="Calibri Light"/>
              </a:rPr>
              <a:t>Variables used:</a:t>
            </a:r>
          </a:p>
          <a:p>
            <a:pPr marL="342900" indent="-342900">
              <a:buFont typeface="Arial" panose="020F0502020204030204" pitchFamily="34" charset="0"/>
              <a:buChar char="•"/>
            </a:pPr>
            <a:r>
              <a:rPr lang="en-US" sz="1800">
                <a:solidFill>
                  <a:schemeClr val="bg1"/>
                </a:solidFill>
                <a:cs typeface="Calibri"/>
              </a:rPr>
              <a:t>Wages with year</a:t>
            </a:r>
          </a:p>
          <a:p>
            <a:pPr marL="342900" indent="-342900">
              <a:buFont typeface="Arial" panose="020F0502020204030204" pitchFamily="34" charset="0"/>
              <a:buChar char="•"/>
            </a:pPr>
            <a:r>
              <a:rPr lang="en-US" sz="1800">
                <a:solidFill>
                  <a:schemeClr val="bg1"/>
                </a:solidFill>
                <a:cs typeface="Calibri"/>
              </a:rPr>
              <a:t>Wages with partners id 01</a:t>
            </a:r>
          </a:p>
          <a:p>
            <a:pPr marL="342900" indent="-342900">
              <a:buFont typeface="Arial" panose="020F0502020204030204" pitchFamily="34" charset="0"/>
              <a:buChar char="•"/>
            </a:pPr>
            <a:r>
              <a:rPr lang="en-US" sz="1800">
                <a:solidFill>
                  <a:schemeClr val="bg1"/>
                </a:solidFill>
                <a:cs typeface="Calibri"/>
              </a:rPr>
              <a:t>Wages with CV poverty ratio</a:t>
            </a:r>
          </a:p>
          <a:p>
            <a:pPr marL="342900" indent="-342900">
              <a:buFont typeface="Arial" panose="020F0502020204030204" pitchFamily="34" charset="0"/>
              <a:buChar char="•"/>
            </a:pPr>
            <a:r>
              <a:rPr lang="en-US" sz="1800">
                <a:solidFill>
                  <a:schemeClr val="bg1"/>
                </a:solidFill>
                <a:cs typeface="Calibri"/>
              </a:rPr>
              <a:t>Year with partners id 01</a:t>
            </a:r>
          </a:p>
          <a:p>
            <a:pPr marL="0" indent="0">
              <a:buNone/>
            </a:pPr>
            <a:endParaRPr lang="en-US">
              <a:solidFill>
                <a:srgbClr val="404040"/>
              </a:solidFill>
              <a:latin typeface="Calibri"/>
              <a:cs typeface="Calibri"/>
            </a:endParaRPr>
          </a:p>
          <a:p>
            <a:pPr marL="0" indent="0">
              <a:buNone/>
            </a:pPr>
            <a:endParaRPr lang="en-US">
              <a:solidFill>
                <a:srgbClr val="404040"/>
              </a:solidFill>
              <a:latin typeface="Calibri"/>
              <a:cs typeface="Calibri"/>
            </a:endParaRPr>
          </a:p>
          <a:p>
            <a:pPr marL="0" indent="0">
              <a:buNone/>
            </a:pPr>
            <a:endParaRPr lang="en-US">
              <a:solidFill>
                <a:srgbClr val="404040"/>
              </a:solidFill>
              <a:latin typeface="Calibri"/>
              <a:cs typeface="Calibri"/>
            </a:endParaRPr>
          </a:p>
          <a:p>
            <a:pPr marL="0" indent="0">
              <a:buNone/>
            </a:pPr>
            <a:endParaRPr lang="en-US" sz="1500" cap="all" spc="200">
              <a:solidFill>
                <a:srgbClr val="FFFFFF"/>
              </a:solidFill>
              <a:latin typeface="Calibri Light" panose="020F0302020204030204"/>
              <a:cs typeface="Calibri Ligh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AF1258-F636-266D-8EA8-81F638423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4849" y="6459785"/>
            <a:ext cx="705018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endParaRPr lang="en-US" sz="900" kern="1200" cap="all" baseline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3" name="Rectangle 25">
            <a:extLst>
              <a:ext uri="{FF2B5EF4-FFF2-40B4-BE49-F238E27FC236}">
                <a16:creationId xmlns:a16="http://schemas.microsoft.com/office/drawing/2014/main" id="{5AC4BE46-4A77-42FE-9D15-065CDB2F84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906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68EF9D-E777-C77A-3BAF-0214501F27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096885" y="6459785"/>
            <a:ext cx="27874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E0A88F0-556B-4BB7-8AAB-D63AEB65C662}" type="datetime1">
              <a:rPr lang="en-US" smtClean="0"/>
              <a:pPr>
                <a:spcAft>
                  <a:spcPts val="600"/>
                </a:spcAft>
              </a:pPr>
              <a:t>10/25/23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E61A3B-8439-38D3-2558-9340F5FA0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0574" y="6459785"/>
            <a:ext cx="72555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1D2C36F-4504-47C0-B82F-A167342A2754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  <p:pic>
        <p:nvPicPr>
          <p:cNvPr id="3" name="Picture 6" descr="Chart, bubble chart&#10;&#10;Description automatically generated">
            <a:extLst>
              <a:ext uri="{FF2B5EF4-FFF2-40B4-BE49-F238E27FC236}">
                <a16:creationId xmlns:a16="http://schemas.microsoft.com/office/drawing/2014/main" id="{8795BF62-0575-5D0E-6212-8B0532CAD6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207" y="924491"/>
            <a:ext cx="6815160" cy="4406838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191380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27">
            <a:extLst>
              <a:ext uri="{FF2B5EF4-FFF2-40B4-BE49-F238E27FC236}">
                <a16:creationId xmlns:a16="http://schemas.microsoft.com/office/drawing/2014/main" id="{73B90B8B-F76B-4130-8370-38033EEACB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AD41DE-95C2-3440-EAC6-C5AF6278E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0697" y="634947"/>
            <a:ext cx="5729045" cy="110676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200" b="1"/>
              <a:t>Linear Regression Analysis</a:t>
            </a:r>
            <a:br>
              <a:rPr lang="en-US" sz="3200" b="1"/>
            </a:br>
            <a:r>
              <a:rPr lang="en-US" sz="3200" b="1">
                <a:ea typeface="+mj-lt"/>
                <a:cs typeface="+mj-lt"/>
              </a:rPr>
              <a:t>with Dummy Variable</a:t>
            </a:r>
            <a:endParaRPr lang="en-US" sz="3200" b="1">
              <a:ea typeface="Calibri Light"/>
              <a:cs typeface="Calibri Light"/>
            </a:endParaRPr>
          </a:p>
        </p:txBody>
      </p:sp>
      <p:cxnSp>
        <p:nvCxnSpPr>
          <p:cNvPr id="33" name="Straight Connector 29">
            <a:extLst>
              <a:ext uri="{FF2B5EF4-FFF2-40B4-BE49-F238E27FC236}">
                <a16:creationId xmlns:a16="http://schemas.microsoft.com/office/drawing/2014/main" id="{C2D93264-3FF9-4175-A7FA-F927F0F77A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81247" y="2086188"/>
            <a:ext cx="5852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10">
            <a:extLst>
              <a:ext uri="{FF2B5EF4-FFF2-40B4-BE49-F238E27FC236}">
                <a16:creationId xmlns:a16="http://schemas.microsoft.com/office/drawing/2014/main" id="{987B37FE-0D36-13BC-8DB3-7A95723F79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0346" y="2142216"/>
            <a:ext cx="5852160" cy="152967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pc="200">
                <a:solidFill>
                  <a:srgbClr val="000000"/>
                </a:solidFill>
                <a:ea typeface="+mn-lt"/>
                <a:cs typeface="+mn-lt"/>
              </a:rPr>
              <a:t> While implementing a linear regression model with the independent variable wages and dependent variable YEAR we found the variability of the model is 17%</a:t>
            </a:r>
            <a:r>
              <a:rPr lang="en-US" spc="200">
                <a:solidFill>
                  <a:srgbClr val="000000"/>
                </a:solidFill>
              </a:rPr>
              <a:t>.</a:t>
            </a:r>
            <a:endParaRPr lang="en-US">
              <a:solidFill>
                <a:srgbClr val="000000"/>
              </a:solidFill>
              <a:ea typeface="Calibri"/>
              <a:cs typeface="Calibri"/>
            </a:endParaRPr>
          </a:p>
          <a:p>
            <a:pPr marL="0" indent="0">
              <a:buNone/>
            </a:pPr>
            <a:endParaRPr lang="en-US" cap="all" spc="200">
              <a:solidFill>
                <a:srgbClr val="000000"/>
              </a:solidFill>
              <a:latin typeface="Calibri Light" panose="020F0302020204030204"/>
              <a:cs typeface="Calibri Light"/>
            </a:endParaRPr>
          </a:p>
        </p:txBody>
      </p:sp>
      <p:sp>
        <p:nvSpPr>
          <p:cNvPr id="35" name="Rectangle 31">
            <a:extLst>
              <a:ext uri="{FF2B5EF4-FFF2-40B4-BE49-F238E27FC236}">
                <a16:creationId xmlns:a16="http://schemas.microsoft.com/office/drawing/2014/main" id="{91C67939-3FD0-4B45-8AA4-9FE55C7EE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7" name="Rectangle 33">
            <a:extLst>
              <a:ext uri="{FF2B5EF4-FFF2-40B4-BE49-F238E27FC236}">
                <a16:creationId xmlns:a16="http://schemas.microsoft.com/office/drawing/2014/main" id="{0981A96A-A87C-4F87-845A-3B0A6529F5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68EF9D-E777-C77A-3BAF-0214501F27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BE0A88F0-556B-4BB7-8AAB-D63AEB65C662}" type="datetime1">
              <a:rPr lang="en-US" smtClean="0"/>
              <a:pPr>
                <a:spcAft>
                  <a:spcPts val="600"/>
                </a:spcAft>
              </a:pPr>
              <a:t>10/25/23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AF1258-F636-266D-8EA8-81F638423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 kern="1200" cap="all" baseline="0"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E61A3B-8439-38D3-2558-9340F5FA0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81D2C36F-4504-47C0-B82F-A167342A2754}" type="slidenum">
              <a:rPr lang="en-US" smtClean="0"/>
              <a:pPr>
                <a:spcAft>
                  <a:spcPts val="600"/>
                </a:spcAft>
              </a:pPr>
              <a:t>13</a:t>
            </a:fld>
            <a:endParaRPr lang="en-US"/>
          </a:p>
        </p:txBody>
      </p:sp>
      <p:pic>
        <p:nvPicPr>
          <p:cNvPr id="3" name="Picture 11" descr="Chart, scatter chart&#10;&#10;Description automatically generated">
            <a:extLst>
              <a:ext uri="{FF2B5EF4-FFF2-40B4-BE49-F238E27FC236}">
                <a16:creationId xmlns:a16="http://schemas.microsoft.com/office/drawing/2014/main" id="{E6914A4A-2280-338F-2AB9-C85ED7D554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875" r="15622" b="-2"/>
          <a:stretch/>
        </p:blipFill>
        <p:spPr>
          <a:xfrm>
            <a:off x="285084" y="2025104"/>
            <a:ext cx="4974065" cy="2672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0349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27">
            <a:extLst>
              <a:ext uri="{FF2B5EF4-FFF2-40B4-BE49-F238E27FC236}">
                <a16:creationId xmlns:a16="http://schemas.microsoft.com/office/drawing/2014/main" id="{73B90B8B-F76B-4130-8370-38033EEACB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AD41DE-95C2-3440-EAC6-C5AF6278E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0697" y="634947"/>
            <a:ext cx="5729045" cy="110676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200" b="1"/>
              <a:t>Linear Regression Analysis</a:t>
            </a:r>
            <a:br>
              <a:rPr lang="en-US" sz="3200" b="1"/>
            </a:br>
            <a:r>
              <a:rPr lang="en-US" sz="3200" b="1">
                <a:ea typeface="+mj-lt"/>
                <a:cs typeface="+mj-lt"/>
              </a:rPr>
              <a:t>with Dummy Variable</a:t>
            </a:r>
            <a:endParaRPr lang="en-US" sz="3200" b="1">
              <a:ea typeface="Calibri Light"/>
              <a:cs typeface="Calibri Light"/>
            </a:endParaRPr>
          </a:p>
        </p:txBody>
      </p:sp>
      <p:cxnSp>
        <p:nvCxnSpPr>
          <p:cNvPr id="33" name="Straight Connector 29">
            <a:extLst>
              <a:ext uri="{FF2B5EF4-FFF2-40B4-BE49-F238E27FC236}">
                <a16:creationId xmlns:a16="http://schemas.microsoft.com/office/drawing/2014/main" id="{C2D93264-3FF9-4175-A7FA-F927F0F77A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81247" y="2086188"/>
            <a:ext cx="5852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10">
            <a:extLst>
              <a:ext uri="{FF2B5EF4-FFF2-40B4-BE49-F238E27FC236}">
                <a16:creationId xmlns:a16="http://schemas.microsoft.com/office/drawing/2014/main" id="{987B37FE-0D36-13BC-8DB3-7A95723F79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3611" y="2142216"/>
            <a:ext cx="5852160" cy="152967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b="1" spc="200"/>
              <a:t>Result:</a:t>
            </a:r>
            <a:r>
              <a:rPr lang="en-US" spc="200"/>
              <a:t> While implementing a linear regression model with the dummy variable, wages, and dependent variable between the years 2005 and 2008, we found the variability of the model decreased to 11%.</a:t>
            </a:r>
            <a:endParaRPr lang="en-US">
              <a:ea typeface="Calibri"/>
              <a:cs typeface="Calibri"/>
            </a:endParaRPr>
          </a:p>
          <a:p>
            <a:pPr marL="0" indent="0">
              <a:buNone/>
            </a:pPr>
            <a:endParaRPr lang="en-US" cap="all" spc="200">
              <a:latin typeface="Calibri Light" panose="020F0302020204030204"/>
              <a:cs typeface="Calibri Light"/>
            </a:endParaRPr>
          </a:p>
        </p:txBody>
      </p:sp>
      <p:sp>
        <p:nvSpPr>
          <p:cNvPr id="35" name="Rectangle 31">
            <a:extLst>
              <a:ext uri="{FF2B5EF4-FFF2-40B4-BE49-F238E27FC236}">
                <a16:creationId xmlns:a16="http://schemas.microsoft.com/office/drawing/2014/main" id="{91C67939-3FD0-4B45-8AA4-9FE55C7EE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7" name="Rectangle 33">
            <a:extLst>
              <a:ext uri="{FF2B5EF4-FFF2-40B4-BE49-F238E27FC236}">
                <a16:creationId xmlns:a16="http://schemas.microsoft.com/office/drawing/2014/main" id="{0981A96A-A87C-4F87-845A-3B0A6529F5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68EF9D-E777-C77A-3BAF-0214501F27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BE0A88F0-556B-4BB7-8AAB-D63AEB65C662}" type="datetime1">
              <a:rPr lang="en-US" smtClean="0"/>
              <a:pPr>
                <a:spcAft>
                  <a:spcPts val="600"/>
                </a:spcAft>
              </a:pPr>
              <a:t>10/25/23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AF1258-F636-266D-8EA8-81F638423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 kern="1200" cap="all" baseline="0"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E61A3B-8439-38D3-2558-9340F5FA0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81D2C36F-4504-47C0-B82F-A167342A2754}" type="slidenum">
              <a:rPr lang="en-US" smtClean="0"/>
              <a:pPr>
                <a:spcAft>
                  <a:spcPts val="600"/>
                </a:spcAft>
              </a:pPr>
              <a:t>14</a:t>
            </a:fld>
            <a:endParaRPr lang="en-US"/>
          </a:p>
        </p:txBody>
      </p:sp>
      <p:pic>
        <p:nvPicPr>
          <p:cNvPr id="12" name="Picture 13" descr="Table&#10;&#10;Description automatically generated">
            <a:extLst>
              <a:ext uri="{FF2B5EF4-FFF2-40B4-BE49-F238E27FC236}">
                <a16:creationId xmlns:a16="http://schemas.microsoft.com/office/drawing/2014/main" id="{3CEF1487-94A1-C320-916F-B88D712AA7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0811" y="3690684"/>
            <a:ext cx="4580964" cy="2580661"/>
          </a:xfrm>
          <a:prstGeom prst="rect">
            <a:avLst/>
          </a:prstGeom>
        </p:spPr>
      </p:pic>
      <p:pic>
        <p:nvPicPr>
          <p:cNvPr id="14" name="Picture 17" descr="Chart, line chart&#10;&#10;Description automatically generated">
            <a:extLst>
              <a:ext uri="{FF2B5EF4-FFF2-40B4-BE49-F238E27FC236}">
                <a16:creationId xmlns:a16="http://schemas.microsoft.com/office/drawing/2014/main" id="{9B957827-593A-9106-6B8A-4B0D35DED6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282" y="1215329"/>
            <a:ext cx="5455023" cy="3889459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316772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B5993E2-C02B-4335-ABA5-D8EC46555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0B801A2-5622-4BE8-9AD2-C337A2CD0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250418-A2E8-6AC4-79D5-93FEF5424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US" sz="3600" b="1">
                <a:solidFill>
                  <a:srgbClr val="FFFFFF"/>
                </a:solidFill>
              </a:rPr>
              <a:t>CONCLUSION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737D7E-04A5-82F0-6403-25CC0FAC2CC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2370" y="6459785"/>
            <a:ext cx="1735371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E0A88F0-556B-4BB7-8AAB-D63AEB65C662}" type="datetime1">
              <a:rPr lang="en-US" smtClean="0"/>
              <a:pPr>
                <a:spcAft>
                  <a:spcPts val="600"/>
                </a:spcAft>
              </a:pPr>
              <a:t>10/25/23</a:t>
            </a:fld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7AF614F-5BC3-4086-99F5-B87C5847A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BFEA96-D4D6-4745-AE2F-AAC8A753E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42017" y="6459785"/>
            <a:ext cx="5105169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>
                <a:solidFill>
                  <a:schemeClr val="tx2"/>
                </a:solidFill>
                <a:cs typeface="Calibri"/>
              </a:rPr>
              <a:t>FINAL PROJECT PRESENTATION 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E0BBBA-1018-8166-D7E1-96B3FA9F2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23055" y="6459785"/>
            <a:ext cx="108942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1D2C36F-4504-47C0-B82F-A167342A2754}" type="slidenum">
              <a:rPr lang="en-US">
                <a:solidFill>
                  <a:schemeClr val="tx2"/>
                </a:solidFill>
              </a:rPr>
              <a:pPr>
                <a:spcAft>
                  <a:spcPts val="600"/>
                </a:spcAft>
              </a:pPr>
              <a:t>15</a:t>
            </a:fld>
            <a:endParaRPr lang="en-US">
              <a:solidFill>
                <a:schemeClr val="tx2"/>
              </a:solidFill>
              <a:cs typeface="Calibri"/>
            </a:endParaRPr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5770F20F-3697-CCAD-14C1-623B42AF33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083034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373613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0E289-F2B8-8076-7F0F-DE609B1F0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951085"/>
          </a:xfrm>
          <a:ln w="28575"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en-US" b="1">
                <a:solidFill>
                  <a:schemeClr val="accent6">
                    <a:lumMod val="50000"/>
                  </a:schemeClr>
                </a:solidFill>
              </a:rPr>
              <a:t>REFERENCES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0E55F9-BF95-73E3-3033-B117A4F165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20619"/>
            <a:ext cx="10058400" cy="402336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panose="020F0502020204030204" pitchFamily="34" charset="0"/>
              <a:buChar char="v"/>
            </a:pPr>
            <a:r>
              <a:rPr lang="en-US">
                <a:ea typeface="+mn-lt"/>
                <a:cs typeface="+mn-lt"/>
              </a:rPr>
              <a:t> </a:t>
            </a:r>
            <a:r>
              <a:rPr lang="en-US" sz="1800">
                <a:ea typeface="+mn-lt"/>
                <a:cs typeface="+mn-lt"/>
              </a:rPr>
              <a:t>Jim Frost (Feb 27, 2022) How to Interpret P-values and Coefficients in Regression Analysis Retrieved on (May 17, 2022) from </a:t>
            </a:r>
            <a:r>
              <a:rPr lang="en-US" sz="1800">
                <a:ea typeface="+mn-lt"/>
                <a:cs typeface="+mn-lt"/>
                <a:hlinkClick r:id="rId2"/>
              </a:rPr>
              <a:t>https://statisticsbyjim.com/regression/interpret-coefficients-p-values-regression/</a:t>
            </a:r>
            <a:br>
              <a:rPr lang="en-US" sz="1800">
                <a:ea typeface="+mn-lt"/>
                <a:cs typeface="+mn-lt"/>
              </a:rPr>
            </a:br>
            <a:endParaRPr lang="en-US" sz="1800">
              <a:ea typeface="+mn-lt"/>
              <a:cs typeface="+mn-lt"/>
            </a:endParaRPr>
          </a:p>
          <a:p>
            <a:pPr>
              <a:buFont typeface="Wingdings" panose="020F0502020204030204" pitchFamily="34" charset="0"/>
              <a:buChar char="v"/>
            </a:pPr>
            <a:r>
              <a:rPr lang="en-US" sz="1800">
                <a:ea typeface="+mn-lt"/>
                <a:cs typeface="+mn-lt"/>
              </a:rPr>
              <a:t> Adam Hayes (Jan 02, 2022) Multiple Linear Regression (MLR) Definition Retrieved on (May 17, 2022) from </a:t>
            </a:r>
            <a:r>
              <a:rPr lang="en-US" sz="1800">
                <a:ea typeface="+mn-lt"/>
                <a:cs typeface="+mn-lt"/>
                <a:hlinkClick r:id="rId3"/>
              </a:rPr>
              <a:t>https://www.investopedia.com/terms/m/mlr.asp</a:t>
            </a:r>
            <a:br>
              <a:rPr lang="en-US" sz="1800">
                <a:ea typeface="+mn-lt"/>
                <a:cs typeface="+mn-lt"/>
              </a:rPr>
            </a:br>
            <a:endParaRPr lang="en-US" sz="1800">
              <a:ea typeface="+mn-lt"/>
              <a:cs typeface="+mn-lt"/>
            </a:endParaRPr>
          </a:p>
          <a:p>
            <a:pPr>
              <a:buFont typeface="Wingdings" panose="020F0502020204030204" pitchFamily="34" charset="0"/>
              <a:buChar char="v"/>
            </a:pPr>
            <a:r>
              <a:rPr lang="en-US" sz="1800">
                <a:ea typeface="+mn-lt"/>
                <a:cs typeface="+mn-lt"/>
              </a:rPr>
              <a:t> Rebecca Bevans(Feb 20, 2020) An introduction to multiple linear regression Retrieved on (May 17, 2022) from </a:t>
            </a:r>
            <a:r>
              <a:rPr lang="en-US" sz="1800">
                <a:ea typeface="+mn-lt"/>
                <a:cs typeface="+mn-lt"/>
                <a:hlinkClick r:id="rId4"/>
              </a:rPr>
              <a:t>https://www.scribbr.com/statistics/multiple-linear-regression/</a:t>
            </a:r>
            <a:br>
              <a:rPr lang="en-US" sz="1800">
                <a:ea typeface="+mn-lt"/>
                <a:cs typeface="+mn-lt"/>
              </a:rPr>
            </a:br>
            <a:endParaRPr lang="en-US" sz="1800">
              <a:ea typeface="+mn-lt"/>
              <a:cs typeface="+mn-lt"/>
            </a:endParaRPr>
          </a:p>
          <a:p>
            <a:pPr>
              <a:buFont typeface="Wingdings" panose="020F0502020204030204" pitchFamily="34" charset="0"/>
              <a:buChar char="v"/>
            </a:pPr>
            <a:r>
              <a:rPr lang="en-US" sz="1800">
                <a:ea typeface="+mn-lt"/>
                <a:cs typeface="+mn-lt"/>
              </a:rPr>
              <a:t>Linear Regression Calculator Retrieved on (May 17, 2022) from </a:t>
            </a:r>
            <a:r>
              <a:rPr lang="en-US" sz="1800">
                <a:ea typeface="+mn-lt"/>
                <a:cs typeface="+mn-lt"/>
                <a:hlinkClick r:id="rId5"/>
              </a:rPr>
              <a:t>https://www.socscistatistics.com/tests/regression/default.aspx</a:t>
            </a:r>
            <a:endParaRPr lang="en-US" sz="1800">
              <a:ea typeface="+mn-lt"/>
              <a:cs typeface="+mn-lt"/>
            </a:endParaRPr>
          </a:p>
          <a:p>
            <a:endParaRPr lang="en-US">
              <a:cs typeface="Calibri" panose="020F0502020204030204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F23093-497D-8E5F-C9A6-4D35E89BD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10/25/23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45AD3D-0034-E8F0-518C-EB1582126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50">
                <a:cs typeface="Calibri"/>
              </a:rPr>
              <a:t>Final project presentation </a:t>
            </a:r>
            <a:endParaRPr lang="en-US" sz="105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CA6D1A-1236-7460-2744-E317F7CF5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6391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5A21D1-C682-0682-2AF7-6BAF547E0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6717" y="639097"/>
            <a:ext cx="4788550" cy="371099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b="1">
                <a:solidFill>
                  <a:schemeClr val="tx1">
                    <a:lumMod val="85000"/>
                    <a:lumOff val="15000"/>
                  </a:schemeClr>
                </a:solidFill>
              </a:rPr>
              <a:t>THANK YOU!</a:t>
            </a:r>
          </a:p>
        </p:txBody>
      </p:sp>
      <p:pic>
        <p:nvPicPr>
          <p:cNvPr id="6" name="Graphic 5" descr="Handshake">
            <a:extLst>
              <a:ext uri="{FF2B5EF4-FFF2-40B4-BE49-F238E27FC236}">
                <a16:creationId xmlns:a16="http://schemas.microsoft.com/office/drawing/2014/main" id="{A40D9C63-7956-8E4F-DC70-0EF65FA297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63029" y="640081"/>
            <a:ext cx="5054156" cy="5054156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93829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10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12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9A23AC-8D4C-5D2C-7A21-86147E769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878" y="2954355"/>
            <a:ext cx="3084844" cy="1311553"/>
          </a:xfrm>
          <a:ln w="28575">
            <a:noFill/>
          </a:ln>
        </p:spPr>
        <p:txBody>
          <a:bodyPr anchor="ctr">
            <a:normAutofit/>
          </a:bodyPr>
          <a:lstStyle/>
          <a:p>
            <a:r>
              <a:rPr lang="en-US" sz="3600" b="1">
                <a:solidFill>
                  <a:schemeClr val="bg1"/>
                </a:solidFill>
              </a:rPr>
              <a:t>INTRODUCTION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961132-11A0-D84D-E768-50F6D16F46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2370" y="6459785"/>
            <a:ext cx="1735371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E0A88F0-556B-4BB7-8AAB-D63AEB65C662}" type="datetime1">
              <a:rPr lang="en-US" smtClean="0"/>
              <a:pPr>
                <a:spcAft>
                  <a:spcPts val="600"/>
                </a:spcAft>
              </a:pPr>
              <a:t>10/25/23</a:t>
            </a:fld>
            <a:endParaRPr lang="en-US"/>
          </a:p>
        </p:txBody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E6DE09-D7CF-3652-83C5-0D4577CED5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2312" y="605896"/>
            <a:ext cx="7725301" cy="5646208"/>
          </a:xfrm>
          <a:ln w="28575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>
                <a:ea typeface="+mn-lt"/>
                <a:cs typeface="+mn-lt"/>
              </a:rPr>
              <a:t>Dataset: </a:t>
            </a:r>
            <a:r>
              <a:rPr lang="en-US" dirty="0">
                <a:ea typeface="+mn-lt"/>
                <a:cs typeface="+mn-lt"/>
              </a:rPr>
              <a:t>National Longitudinal Survey of Youth 1997 </a:t>
            </a:r>
            <a:br>
              <a:rPr lang="en-US" dirty="0">
                <a:ea typeface="+mn-lt"/>
                <a:cs typeface="+mn-lt"/>
              </a:rPr>
            </a:br>
            <a:endParaRPr lang="en-US" dirty="0"/>
          </a:p>
          <a:p>
            <a:r>
              <a:rPr lang="en-US" b="1" dirty="0">
                <a:ea typeface="+mn-lt"/>
                <a:cs typeface="+mn-lt"/>
              </a:rPr>
              <a:t>Description:</a:t>
            </a:r>
            <a:r>
              <a:rPr lang="en-US" dirty="0">
                <a:ea typeface="+mn-lt"/>
                <a:cs typeface="+mn-lt"/>
              </a:rPr>
              <a:t> The NLSY97 Cohort is a longitudinal project that follows the lives of a sample of American youth born between 1980-1984; </a:t>
            </a:r>
            <a:br>
              <a:rPr lang="en-US" dirty="0">
                <a:ea typeface="+mn-lt"/>
                <a:cs typeface="+mn-lt"/>
              </a:rPr>
            </a:br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8,984 respondents were ages 12-17 when first interviewed in 1997. This ongoing cohort has been surveyed 19 times and is now interviewed biennially. </a:t>
            </a:r>
            <a:br>
              <a:rPr lang="en-US" dirty="0">
                <a:ea typeface="+mn-lt"/>
                <a:cs typeface="+mn-lt"/>
              </a:rPr>
            </a:br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Data are now available from Round 1 (1997-98) to Round 19 (2019-2020), along with a COVID-19 supplement fielded in 2021.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 </a:t>
            </a:r>
            <a:br>
              <a:rPr lang="en-US" dirty="0">
                <a:ea typeface="+mn-lt"/>
                <a:cs typeface="+mn-lt"/>
              </a:rPr>
            </a:br>
            <a:endParaRPr lang="en-US" dirty="0">
              <a:ea typeface="+mn-lt"/>
              <a:cs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EFD2BD-AF94-090A-6946-4B0F126A5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42017" y="6459785"/>
            <a:ext cx="5105169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100" b="1">
                <a:solidFill>
                  <a:schemeClr val="tx2"/>
                </a:solidFill>
              </a:rPr>
              <a:t>Final project presentation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A2611-19D6-6264-E9EA-02FAE99FE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23055" y="6459785"/>
            <a:ext cx="108942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1D2C36F-4504-47C0-B82F-A167342A2754}" type="slidenum">
              <a:rPr lang="en-US" sz="1100" b="1" dirty="0">
                <a:solidFill>
                  <a:schemeClr val="tx2"/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 sz="1100" b="1">
              <a:solidFill>
                <a:schemeClr val="tx2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2189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5E29E-B3A8-01E9-4183-36429E7CA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2296" y="723816"/>
            <a:ext cx="10058400" cy="738725"/>
          </a:xfrm>
          <a:ln w="28575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b="1"/>
              <a:t>CHARACTERSTICS  OF THE DATASET</a:t>
            </a:r>
            <a:endParaRPr lang="en-US" b="1">
              <a:cs typeface="Calibri Light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3E2316-ECC2-5E0B-C51D-DC5ADA79DF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E0A88F0-556B-4BB7-8AAB-D63AEB65C662}" type="datetime1">
              <a:rPr lang="en-US" smtClean="0"/>
              <a:pPr>
                <a:spcAft>
                  <a:spcPts val="600"/>
                </a:spcAft>
              </a:pPr>
              <a:t>10/25/23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6C331F-B9E1-EBEA-F84F-5820862F6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>
            <a:normAutofit/>
          </a:bodyPr>
          <a:lstStyle/>
          <a:p>
            <a:r>
              <a:rPr lang="en-US" sz="1100" b="1">
                <a:cs typeface="Calibri"/>
              </a:rPr>
              <a:t>FINAL PROJECT  Presentation 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481204-A4FF-449E-BA45-918A6C18E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1D2C36F-4504-47C0-B82F-A167342A2754}" type="slidenum">
              <a:rPr lang="en-US" sz="1100" b="1" dirty="0" smtClean="0"/>
              <a:pPr>
                <a:spcAft>
                  <a:spcPts val="600"/>
                </a:spcAft>
              </a:pPr>
              <a:t>3</a:t>
            </a:fld>
            <a:endParaRPr lang="en-US" sz="1100" b="1">
              <a:cs typeface="Calibri"/>
            </a:endParaRPr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01C7BC6F-184B-2806-FDB6-0380BC432C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0879092"/>
              </p:ext>
            </p:extLst>
          </p:nvPr>
        </p:nvGraphicFramePr>
        <p:xfrm>
          <a:off x="1359290" y="1961105"/>
          <a:ext cx="9658663" cy="32489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68470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7F817-BDB6-4B03-D590-E40349CB9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2296" y="723816"/>
            <a:ext cx="10058400" cy="751217"/>
          </a:xfrm>
          <a:ln w="28575"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en-US" sz="3200" b="1">
                <a:solidFill>
                  <a:schemeClr val="tx1"/>
                </a:solidFill>
              </a:rPr>
              <a:t>RESEARCH QUESTIONS</a:t>
            </a:r>
            <a:endParaRPr lang="en-US" b="1">
              <a:solidFill>
                <a:schemeClr val="tx1"/>
              </a:solidFill>
              <a:ea typeface="Calibri Light" panose="020F0302020204030204"/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E839E6-B192-A33F-43E7-0A1601C7B7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2296" y="2033111"/>
            <a:ext cx="10058400" cy="3511197"/>
          </a:xfrm>
          <a:ln w="28575">
            <a:solidFill>
              <a:schemeClr val="tx1"/>
            </a:solidFill>
          </a:ln>
        </p:spPr>
        <p:txBody>
          <a:bodyPr vert="horz" lIns="0" tIns="45720" rIns="0" bIns="45720" rtlCol="0" anchor="t">
            <a:normAutofit/>
          </a:bodyPr>
          <a:lstStyle/>
          <a:p>
            <a:pPr marL="0" indent="0">
              <a:buNone/>
            </a:pPr>
            <a:endParaRPr lang="en-US">
              <a:solidFill>
                <a:schemeClr val="tx1"/>
              </a:solidFill>
              <a:cs typeface="Calibri" panose="020F0502020204030204"/>
            </a:endParaRPr>
          </a:p>
          <a:p>
            <a:pPr>
              <a:buFont typeface="Wingdings" panose="020F0502020204030204" pitchFamily="34" charset="0"/>
              <a:buChar char="v"/>
            </a:pPr>
            <a:r>
              <a:rPr lang="en-US">
                <a:solidFill>
                  <a:schemeClr val="tx1"/>
                </a:solidFill>
                <a:cs typeface="Calibri" panose="020F0502020204030204"/>
              </a:rPr>
              <a:t> Which Race has the Maximum wages among all the races?</a:t>
            </a:r>
            <a:br>
              <a:rPr lang="en-US">
                <a:solidFill>
                  <a:schemeClr val="tx1"/>
                </a:solidFill>
                <a:cs typeface="Calibri" panose="020F0502020204030204"/>
              </a:rPr>
            </a:br>
            <a:endParaRPr lang="en-US">
              <a:solidFill>
                <a:schemeClr val="tx1"/>
              </a:solidFill>
              <a:ea typeface="Calibri"/>
              <a:cs typeface="Calibri" panose="020F0502020204030204"/>
            </a:endParaRPr>
          </a:p>
          <a:p>
            <a:pPr>
              <a:buFont typeface="Wingdings" panose="020F0502020204030204" pitchFamily="34" charset="0"/>
              <a:buChar char="v"/>
            </a:pPr>
            <a:r>
              <a:rPr lang="en-US">
                <a:solidFill>
                  <a:schemeClr val="tx1"/>
                </a:solidFill>
                <a:cs typeface="Calibri" panose="020F0502020204030204"/>
              </a:rPr>
              <a:t> Which gender gets the highest wages?</a:t>
            </a:r>
            <a:br>
              <a:rPr lang="en-US">
                <a:solidFill>
                  <a:schemeClr val="tx1"/>
                </a:solidFill>
                <a:cs typeface="Calibri" panose="020F0502020204030204"/>
              </a:rPr>
            </a:br>
            <a:endParaRPr lang="en-US">
              <a:solidFill>
                <a:schemeClr val="tx1"/>
              </a:solidFill>
              <a:cs typeface="Calibri" panose="020F0502020204030204"/>
            </a:endParaRPr>
          </a:p>
          <a:p>
            <a:pPr>
              <a:buFont typeface="Wingdings" panose="020F0502020204030204" pitchFamily="34" charset="0"/>
              <a:buChar char="v"/>
            </a:pPr>
            <a:r>
              <a:rPr lang="en-US">
                <a:solidFill>
                  <a:schemeClr val="tx1"/>
                </a:solidFill>
                <a:cs typeface="Calibri" panose="020F0502020204030204"/>
              </a:rPr>
              <a:t>Which group of people in Marital Status are getting highest wages?</a:t>
            </a:r>
            <a:br>
              <a:rPr lang="en-US">
                <a:solidFill>
                  <a:schemeClr val="tx1"/>
                </a:solidFill>
                <a:cs typeface="Calibri" panose="020F0502020204030204"/>
              </a:rPr>
            </a:br>
            <a:endParaRPr lang="en-US">
              <a:solidFill>
                <a:schemeClr val="tx1"/>
              </a:solidFill>
              <a:ea typeface="Calibri"/>
              <a:cs typeface="Calibri" panose="020F0502020204030204"/>
            </a:endParaRPr>
          </a:p>
          <a:p>
            <a:pPr>
              <a:buFont typeface="Wingdings" panose="020F0502020204030204" pitchFamily="34" charset="0"/>
              <a:buChar char="v"/>
            </a:pPr>
            <a:r>
              <a:rPr lang="en-US">
                <a:solidFill>
                  <a:schemeClr val="tx1"/>
                </a:solidFill>
                <a:cs typeface="Calibri" panose="020F0502020204030204"/>
              </a:rPr>
              <a:t>What is the average wages distribution among people's lifetimes?</a:t>
            </a:r>
            <a:endParaRPr lang="en-US">
              <a:solidFill>
                <a:schemeClr val="tx1"/>
              </a:solidFill>
              <a:ea typeface="Calibri"/>
              <a:cs typeface="Calibri" panose="020F0502020204030204"/>
            </a:endParaRPr>
          </a:p>
          <a:p>
            <a:pPr>
              <a:buFont typeface="Arial" panose="020F0502020204030204" pitchFamily="34" charset="0"/>
              <a:buChar char="•"/>
            </a:pPr>
            <a:endParaRPr lang="en-US">
              <a:solidFill>
                <a:schemeClr val="tx1"/>
              </a:solidFill>
              <a:cs typeface="Calibri" panose="020F0502020204030204"/>
            </a:endParaRPr>
          </a:p>
          <a:p>
            <a:pPr>
              <a:buFont typeface="Arial" panose="020F0502020204030204" pitchFamily="34" charset="0"/>
              <a:buChar char="•"/>
            </a:pPr>
            <a:endParaRPr lang="en-US">
              <a:solidFill>
                <a:schemeClr val="tx1"/>
              </a:solidFill>
              <a:cs typeface="Calibri" panose="020F0502020204030204"/>
            </a:endParaRPr>
          </a:p>
          <a:p>
            <a:pPr>
              <a:buFont typeface="Arial" panose="020F0502020204030204" pitchFamily="34" charset="0"/>
              <a:buChar char="•"/>
            </a:pPr>
            <a:endParaRPr lang="en-US">
              <a:solidFill>
                <a:schemeClr val="tx1"/>
              </a:solidFill>
              <a:cs typeface="Calibri" panose="020F0502020204030204"/>
            </a:endParaRPr>
          </a:p>
          <a:p>
            <a:pPr>
              <a:buFont typeface="Arial" panose="020F0502020204030204" pitchFamily="34" charset="0"/>
              <a:buChar char="•"/>
            </a:pPr>
            <a:endParaRPr lang="en-US">
              <a:solidFill>
                <a:schemeClr val="tx1"/>
              </a:solidFill>
              <a:cs typeface="Calibri" panose="020F0502020204030204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A2863-8375-D368-67E7-49903E9B0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10/25/23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870481-9F94-2105-421D-87CAB30C0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100" b="1">
                <a:ea typeface="Calibri"/>
                <a:cs typeface="Calibri"/>
              </a:rPr>
              <a:t>FINAL PROJECT PRESENTATION</a:t>
            </a:r>
            <a:endParaRPr lang="en-US" sz="1100" b="1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E9E5CC-E785-EAE9-36D6-CFAFF42E9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z="1100" b="1" dirty="0" smtClean="0"/>
              <a:t>4</a:t>
            </a:fld>
            <a:endParaRPr lang="en-US" sz="1100" b="1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50316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D86A7-8851-2538-CA6D-4949BFAAD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" y="2684532"/>
            <a:ext cx="4012367" cy="1268945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3200" b="1">
                <a:solidFill>
                  <a:schemeClr val="bg1"/>
                </a:solidFill>
              </a:rPr>
              <a:t>DESCRIPTIVE</a:t>
            </a:r>
            <a:r>
              <a:rPr lang="en-US" sz="1800" b="1" spc="0">
                <a:solidFill>
                  <a:schemeClr val="bg1"/>
                </a:solidFill>
                <a:latin typeface="Calibri Light"/>
                <a:cs typeface="Calibri Light"/>
              </a:rPr>
              <a:t> </a:t>
            </a:r>
            <a:r>
              <a:rPr lang="en-US" sz="3200" b="1">
                <a:solidFill>
                  <a:schemeClr val="bg1"/>
                </a:solidFill>
              </a:rPr>
              <a:t>STATISTICS</a:t>
            </a:r>
            <a:endParaRPr lang="en-US" sz="3200" b="1">
              <a:solidFill>
                <a:schemeClr val="bg1"/>
              </a:solidFill>
              <a:cs typeface="Calibri Light"/>
            </a:endParaRP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A1FDC2FC-E4EB-4369-1961-C4C067D491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2940054"/>
              </p:ext>
            </p:extLst>
          </p:nvPr>
        </p:nvGraphicFramePr>
        <p:xfrm>
          <a:off x="4800600" y="731838"/>
          <a:ext cx="6995199" cy="478112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15169">
                  <a:extLst>
                    <a:ext uri="{9D8B030D-6E8A-4147-A177-3AD203B41FA5}">
                      <a16:colId xmlns:a16="http://schemas.microsoft.com/office/drawing/2014/main" val="2235288585"/>
                    </a:ext>
                  </a:extLst>
                </a:gridCol>
                <a:gridCol w="834925">
                  <a:extLst>
                    <a:ext uri="{9D8B030D-6E8A-4147-A177-3AD203B41FA5}">
                      <a16:colId xmlns:a16="http://schemas.microsoft.com/office/drawing/2014/main" val="174599197"/>
                    </a:ext>
                  </a:extLst>
                </a:gridCol>
                <a:gridCol w="834925">
                  <a:extLst>
                    <a:ext uri="{9D8B030D-6E8A-4147-A177-3AD203B41FA5}">
                      <a16:colId xmlns:a16="http://schemas.microsoft.com/office/drawing/2014/main" val="4145218409"/>
                    </a:ext>
                  </a:extLst>
                </a:gridCol>
                <a:gridCol w="999342">
                  <a:extLst>
                    <a:ext uri="{9D8B030D-6E8A-4147-A177-3AD203B41FA5}">
                      <a16:colId xmlns:a16="http://schemas.microsoft.com/office/drawing/2014/main" val="1680482229"/>
                    </a:ext>
                  </a:extLst>
                </a:gridCol>
                <a:gridCol w="649573">
                  <a:extLst>
                    <a:ext uri="{9D8B030D-6E8A-4147-A177-3AD203B41FA5}">
                      <a16:colId xmlns:a16="http://schemas.microsoft.com/office/drawing/2014/main" val="956022421"/>
                    </a:ext>
                  </a:extLst>
                </a:gridCol>
                <a:gridCol w="599606">
                  <a:extLst>
                    <a:ext uri="{9D8B030D-6E8A-4147-A177-3AD203B41FA5}">
                      <a16:colId xmlns:a16="http://schemas.microsoft.com/office/drawing/2014/main" val="2574938979"/>
                    </a:ext>
                  </a:extLst>
                </a:gridCol>
                <a:gridCol w="559146">
                  <a:extLst>
                    <a:ext uri="{9D8B030D-6E8A-4147-A177-3AD203B41FA5}">
                      <a16:colId xmlns:a16="http://schemas.microsoft.com/office/drawing/2014/main" val="3421856972"/>
                    </a:ext>
                  </a:extLst>
                </a:gridCol>
                <a:gridCol w="702513">
                  <a:extLst>
                    <a:ext uri="{9D8B030D-6E8A-4147-A177-3AD203B41FA5}">
                      <a16:colId xmlns:a16="http://schemas.microsoft.com/office/drawing/2014/main" val="2008049513"/>
                    </a:ext>
                  </a:extLst>
                </a:gridCol>
              </a:tblGrid>
              <a:tr h="24007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>
                        <a:effectLst/>
                      </a:endParaRPr>
                    </a:p>
                  </a:txBody>
                  <a:tcPr marL="68580" marR="68580" marT="0" marB="0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mean</a:t>
                      </a:r>
                    </a:p>
                  </a:txBody>
                  <a:tcPr marL="68580" marR="68580" marT="0" marB="0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err="1">
                          <a:effectLst/>
                        </a:rPr>
                        <a:t>sd</a:t>
                      </a:r>
                    </a:p>
                  </a:txBody>
                  <a:tcPr marL="68580" marR="68580" marT="0" marB="0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median</a:t>
                      </a:r>
                    </a:p>
                  </a:txBody>
                  <a:tcPr marL="68580" marR="68580" marT="0" marB="0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mad</a:t>
                      </a:r>
                    </a:p>
                  </a:txBody>
                  <a:tcPr marL="68580" marR="68580" marT="0" marB="0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min</a:t>
                      </a:r>
                    </a:p>
                  </a:txBody>
                  <a:tcPr marL="68580" marR="68580" marT="0" marB="0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max</a:t>
                      </a:r>
                    </a:p>
                  </a:txBody>
                  <a:tcPr marL="68580" marR="68580" marT="0" marB="0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range</a:t>
                      </a:r>
                    </a:p>
                  </a:txBody>
                  <a:tcPr marL="68580" marR="68580" marT="0" marB="0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7831543"/>
                  </a:ext>
                </a:extLst>
              </a:tr>
              <a:tr h="24007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YEAR</a:t>
                      </a:r>
                    </a:p>
                  </a:txBody>
                  <a:tcPr marL="68580" marR="68580" marT="0" marB="0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2004.563</a:t>
                      </a:r>
                    </a:p>
                  </a:txBody>
                  <a:tcPr marL="68580" marR="68580" marT="0" marB="0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4.716593</a:t>
                      </a:r>
                    </a:p>
                  </a:txBody>
                  <a:tcPr marL="68580" marR="68580" marT="0" marB="0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2004.5</a:t>
                      </a:r>
                    </a:p>
                  </a:txBody>
                  <a:tcPr marL="68580" marR="68580" marT="0" marB="0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5.9304</a:t>
                      </a:r>
                    </a:p>
                  </a:txBody>
                  <a:tcPr marL="68580" marR="68580" marT="0" marB="0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1997</a:t>
                      </a:r>
                    </a:p>
                  </a:txBody>
                  <a:tcPr marL="68580" marR="68580" marT="0" marB="0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2013</a:t>
                      </a:r>
                    </a:p>
                  </a:txBody>
                  <a:tcPr marL="68580" marR="68580" marT="0" marB="0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16</a:t>
                      </a:r>
                    </a:p>
                  </a:txBody>
                  <a:tcPr marL="68580" marR="68580" marT="0" marB="0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4429516"/>
                  </a:ext>
                </a:extLst>
              </a:tr>
              <a:tr h="24007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KEY_SEX*</a:t>
                      </a:r>
                    </a:p>
                  </a:txBody>
                  <a:tcPr marL="68580" marR="68580" marT="0" marB="0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1.512636</a:t>
                      </a:r>
                    </a:p>
                  </a:txBody>
                  <a:tcPr marL="68580" marR="68580" marT="0" marB="0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0.499842</a:t>
                      </a:r>
                    </a:p>
                  </a:txBody>
                  <a:tcPr marL="68580" marR="68580" marT="0" marB="0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2</a:t>
                      </a:r>
                    </a:p>
                  </a:txBody>
                  <a:tcPr marL="68580" marR="68580" marT="0" marB="0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0</a:t>
                      </a:r>
                    </a:p>
                  </a:txBody>
                  <a:tcPr marL="68580" marR="68580" marT="0" marB="0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1</a:t>
                      </a:r>
                    </a:p>
                  </a:txBody>
                  <a:tcPr marL="68580" marR="68580" marT="0" marB="0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2</a:t>
                      </a:r>
                    </a:p>
                  </a:txBody>
                  <a:tcPr marL="68580" marR="68580" marT="0" marB="0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1</a:t>
                      </a:r>
                    </a:p>
                  </a:txBody>
                  <a:tcPr marL="68580" marR="68580" marT="0" marB="0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6147812"/>
                  </a:ext>
                </a:extLst>
              </a:tr>
              <a:tr h="24007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KEY_RACE*</a:t>
                      </a:r>
                    </a:p>
                  </a:txBody>
                  <a:tcPr marL="68580" marR="68580" marT="0" marB="0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4.262833</a:t>
                      </a:r>
                    </a:p>
                  </a:txBody>
                  <a:tcPr marL="68580" marR="68580" marT="0" marB="0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0.959299</a:t>
                      </a:r>
                    </a:p>
                  </a:txBody>
                  <a:tcPr marL="68580" marR="68580" marT="0" marB="0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5</a:t>
                      </a:r>
                    </a:p>
                  </a:txBody>
                  <a:tcPr marL="68580" marR="68580" marT="0" marB="0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0</a:t>
                      </a:r>
                    </a:p>
                  </a:txBody>
                  <a:tcPr marL="68580" marR="68580" marT="0" marB="0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1</a:t>
                      </a:r>
                    </a:p>
                  </a:txBody>
                  <a:tcPr marL="68580" marR="68580" marT="0" marB="0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5</a:t>
                      </a:r>
                    </a:p>
                  </a:txBody>
                  <a:tcPr marL="68580" marR="68580" marT="0" marB="0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4</a:t>
                      </a:r>
                    </a:p>
                  </a:txBody>
                  <a:tcPr marL="68580" marR="68580" marT="0" marB="0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1803026"/>
                  </a:ext>
                </a:extLst>
              </a:tr>
              <a:tr h="24007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CV_SAMPLE_TYPE*</a:t>
                      </a:r>
                    </a:p>
                  </a:txBody>
                  <a:tcPr marL="68580" marR="68580" marT="0" marB="0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1.247669</a:t>
                      </a:r>
                    </a:p>
                  </a:txBody>
                  <a:tcPr marL="68580" marR="68580" marT="0" marB="0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0.43166</a:t>
                      </a:r>
                    </a:p>
                  </a:txBody>
                  <a:tcPr marL="68580" marR="68580" marT="0" marB="0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1</a:t>
                      </a:r>
                    </a:p>
                  </a:txBody>
                  <a:tcPr marL="68580" marR="68580" marT="0" marB="0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0</a:t>
                      </a:r>
                    </a:p>
                  </a:txBody>
                  <a:tcPr marL="68580" marR="68580" marT="0" marB="0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1</a:t>
                      </a:r>
                    </a:p>
                  </a:txBody>
                  <a:tcPr marL="68580" marR="68580" marT="0" marB="0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2</a:t>
                      </a:r>
                    </a:p>
                  </a:txBody>
                  <a:tcPr marL="68580" marR="68580" marT="0" marB="0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1</a:t>
                      </a:r>
                    </a:p>
                  </a:txBody>
                  <a:tcPr marL="68580" marR="68580" marT="0" marB="0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5562907"/>
                  </a:ext>
                </a:extLst>
              </a:tr>
              <a:tr h="24007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KEY_RACE_ETHNICITY*</a:t>
                      </a:r>
                    </a:p>
                  </a:txBody>
                  <a:tcPr marL="68580" marR="68580" marT="0" marB="0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2.792542</a:t>
                      </a:r>
                    </a:p>
                  </a:txBody>
                  <a:tcPr marL="68580" marR="68580" marT="0" marB="0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1.317843</a:t>
                      </a:r>
                    </a:p>
                  </a:txBody>
                  <a:tcPr marL="68580" marR="68580" marT="0" marB="0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4</a:t>
                      </a:r>
                    </a:p>
                  </a:txBody>
                  <a:tcPr marL="68580" marR="68580" marT="0" marB="0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0</a:t>
                      </a:r>
                    </a:p>
                  </a:txBody>
                  <a:tcPr marL="68580" marR="68580" marT="0" marB="0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1</a:t>
                      </a:r>
                    </a:p>
                  </a:txBody>
                  <a:tcPr marL="68580" marR="68580" marT="0" marB="0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4</a:t>
                      </a:r>
                    </a:p>
                  </a:txBody>
                  <a:tcPr marL="68580" marR="68580" marT="0" marB="0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3</a:t>
                      </a:r>
                    </a:p>
                  </a:txBody>
                  <a:tcPr marL="68580" marR="68580" marT="0" marB="0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0593714"/>
                  </a:ext>
                </a:extLst>
              </a:tr>
              <a:tr h="24007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KEY_BDATE_Y</a:t>
                      </a:r>
                    </a:p>
                  </a:txBody>
                  <a:tcPr marL="68580" marR="68580" marT="0" marB="0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1982.01</a:t>
                      </a:r>
                    </a:p>
                  </a:txBody>
                  <a:tcPr marL="68580" marR="68580" marT="0" marB="0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1.3962</a:t>
                      </a:r>
                    </a:p>
                  </a:txBody>
                  <a:tcPr marL="68580" marR="68580" marT="0" marB="0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1982</a:t>
                      </a:r>
                    </a:p>
                  </a:txBody>
                  <a:tcPr marL="68580" marR="68580" marT="0" marB="0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1.4826</a:t>
                      </a:r>
                    </a:p>
                  </a:txBody>
                  <a:tcPr marL="68580" marR="68580" marT="0" marB="0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1980</a:t>
                      </a:r>
                    </a:p>
                  </a:txBody>
                  <a:tcPr marL="68580" marR="68580" marT="0" marB="0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1984</a:t>
                      </a:r>
                    </a:p>
                  </a:txBody>
                  <a:tcPr marL="68580" marR="68580" marT="0" marB="0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4</a:t>
                      </a:r>
                    </a:p>
                  </a:txBody>
                  <a:tcPr marL="68580" marR="68580" marT="0" marB="0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2589044"/>
                  </a:ext>
                </a:extLst>
              </a:tr>
              <a:tr h="24007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CV_MARSTAT_*</a:t>
                      </a:r>
                    </a:p>
                  </a:txBody>
                  <a:tcPr marL="68580" marR="68580" marT="0" marB="0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6.848471</a:t>
                      </a:r>
                    </a:p>
                  </a:txBody>
                  <a:tcPr marL="68580" marR="68580" marT="0" marB="0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2.726386</a:t>
                      </a:r>
                    </a:p>
                  </a:txBody>
                  <a:tcPr marL="68580" marR="68580" marT="0" marB="0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8</a:t>
                      </a:r>
                    </a:p>
                  </a:txBody>
                  <a:tcPr marL="68580" marR="68580" marT="0" marB="0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1.4826</a:t>
                      </a:r>
                    </a:p>
                  </a:txBody>
                  <a:tcPr marL="68580" marR="68580" marT="0" marB="0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1</a:t>
                      </a:r>
                    </a:p>
                  </a:txBody>
                  <a:tcPr marL="68580" marR="68580" marT="0" marB="0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13</a:t>
                      </a:r>
                    </a:p>
                  </a:txBody>
                  <a:tcPr marL="68580" marR="68580" marT="0" marB="0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12</a:t>
                      </a:r>
                    </a:p>
                  </a:txBody>
                  <a:tcPr marL="68580" marR="68580" marT="0" marB="0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8097361"/>
                  </a:ext>
                </a:extLst>
              </a:tr>
              <a:tr h="24007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CV_HH_POV_RATIO_</a:t>
                      </a:r>
                    </a:p>
                  </a:txBody>
                  <a:tcPr marL="68580" marR="68580" marT="0" marB="0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201.2005</a:t>
                      </a:r>
                    </a:p>
                  </a:txBody>
                  <a:tcPr marL="68580" marR="68580" marT="0" marB="0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318.1924</a:t>
                      </a:r>
                    </a:p>
                  </a:txBody>
                  <a:tcPr marL="68580" marR="68580" marT="0" marB="0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77</a:t>
                      </a:r>
                    </a:p>
                  </a:txBody>
                  <a:tcPr marL="68580" marR="68580" marT="0" marB="0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121.5732</a:t>
                      </a:r>
                    </a:p>
                  </a:txBody>
                  <a:tcPr marL="68580" marR="68580" marT="0" marB="0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-5</a:t>
                      </a:r>
                    </a:p>
                  </a:txBody>
                  <a:tcPr marL="68580" marR="68580" marT="0" marB="0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3227</a:t>
                      </a:r>
                    </a:p>
                  </a:txBody>
                  <a:tcPr marL="68580" marR="68580" marT="0" marB="0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3232</a:t>
                      </a:r>
                    </a:p>
                  </a:txBody>
                  <a:tcPr marL="68580" marR="68580" marT="0" marB="0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787724"/>
                  </a:ext>
                </a:extLst>
              </a:tr>
              <a:tr h="24007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CV_HH_SIZE_</a:t>
                      </a:r>
                    </a:p>
                  </a:txBody>
                  <a:tcPr marL="68580" marR="68580" marT="0" marB="0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2.476581</a:t>
                      </a:r>
                    </a:p>
                  </a:txBody>
                  <a:tcPr marL="68580" marR="68580" marT="0" marB="0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3.378744</a:t>
                      </a:r>
                    </a:p>
                  </a:txBody>
                  <a:tcPr marL="68580" marR="68580" marT="0" marB="0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3</a:t>
                      </a:r>
                    </a:p>
                  </a:txBody>
                  <a:tcPr marL="68580" marR="68580" marT="0" marB="0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1.4826</a:t>
                      </a:r>
                    </a:p>
                  </a:txBody>
                  <a:tcPr marL="68580" marR="68580" marT="0" marB="0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-5</a:t>
                      </a:r>
                    </a:p>
                  </a:txBody>
                  <a:tcPr marL="68580" marR="68580" marT="0" marB="0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19</a:t>
                      </a:r>
                    </a:p>
                  </a:txBody>
                  <a:tcPr marL="68580" marR="68580" marT="0" marB="0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24</a:t>
                      </a:r>
                    </a:p>
                  </a:txBody>
                  <a:tcPr marL="68580" marR="68580" marT="0" marB="0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2294000"/>
                  </a:ext>
                </a:extLst>
              </a:tr>
              <a:tr h="42558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CVC_FIRST_MARRY_DATE_Y_XRND</a:t>
                      </a:r>
                    </a:p>
                  </a:txBody>
                  <a:tcPr marL="68580" marR="68580" marT="0" marB="0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891.2906</a:t>
                      </a:r>
                    </a:p>
                  </a:txBody>
                  <a:tcPr marL="68580" marR="68580" marT="0" marB="0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999.1146</a:t>
                      </a:r>
                    </a:p>
                  </a:txBody>
                  <a:tcPr marL="68580" marR="68580" marT="0" marB="0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-4</a:t>
                      </a:r>
                    </a:p>
                  </a:txBody>
                  <a:tcPr marL="68580" marR="68580" marT="0" marB="0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0</a:t>
                      </a:r>
                    </a:p>
                  </a:txBody>
                  <a:tcPr marL="68580" marR="68580" marT="0" marB="0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-4</a:t>
                      </a:r>
                    </a:p>
                  </a:txBody>
                  <a:tcPr marL="68580" marR="68580" marT="0" marB="0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2014</a:t>
                      </a:r>
                    </a:p>
                  </a:txBody>
                  <a:tcPr marL="68580" marR="68580" marT="0" marB="0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2018</a:t>
                      </a:r>
                    </a:p>
                  </a:txBody>
                  <a:tcPr marL="68580" marR="68580" marT="0" marB="0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6762756"/>
                  </a:ext>
                </a:extLst>
              </a:tr>
              <a:tr h="24007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CVC_MARRIAGES_TTL_XRND</a:t>
                      </a:r>
                    </a:p>
                  </a:txBody>
                  <a:tcPr marL="68580" marR="68580" marT="0" marB="0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0.497585</a:t>
                      </a:r>
                    </a:p>
                  </a:txBody>
                  <a:tcPr marL="68580" marR="68580" marT="0" marB="0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0.591577</a:t>
                      </a:r>
                    </a:p>
                  </a:txBody>
                  <a:tcPr marL="68580" marR="68580" marT="0" marB="0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0</a:t>
                      </a:r>
                    </a:p>
                  </a:txBody>
                  <a:tcPr marL="68580" marR="68580" marT="0" marB="0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0</a:t>
                      </a:r>
                    </a:p>
                  </a:txBody>
                  <a:tcPr marL="68580" marR="68580" marT="0" marB="0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0</a:t>
                      </a:r>
                    </a:p>
                  </a:txBody>
                  <a:tcPr marL="68580" marR="68580" marT="0" marB="0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5</a:t>
                      </a:r>
                    </a:p>
                  </a:txBody>
                  <a:tcPr marL="68580" marR="68580" marT="0" marB="0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5</a:t>
                      </a:r>
                    </a:p>
                  </a:txBody>
                  <a:tcPr marL="68580" marR="68580" marT="0" marB="0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4077587"/>
                  </a:ext>
                </a:extLst>
              </a:tr>
              <a:tr h="24007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CHILD_BIRTH_01_Y</a:t>
                      </a:r>
                    </a:p>
                  </a:txBody>
                  <a:tcPr marL="68580" marR="68580" marT="0" marB="0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1137.014</a:t>
                      </a:r>
                    </a:p>
                  </a:txBody>
                  <a:tcPr marL="68580" marR="68580" marT="0" marB="0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995.0688</a:t>
                      </a:r>
                    </a:p>
                  </a:txBody>
                  <a:tcPr marL="68580" marR="68580" marT="0" marB="0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2000</a:t>
                      </a:r>
                    </a:p>
                  </a:txBody>
                  <a:tcPr marL="68580" marR="68580" marT="0" marB="0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16.3086</a:t>
                      </a:r>
                    </a:p>
                  </a:txBody>
                  <a:tcPr marL="68580" marR="68580" marT="0" marB="0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-4</a:t>
                      </a:r>
                    </a:p>
                  </a:txBody>
                  <a:tcPr marL="68580" marR="68580" marT="0" marB="0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2014</a:t>
                      </a:r>
                    </a:p>
                  </a:txBody>
                  <a:tcPr marL="68580" marR="68580" marT="0" marB="0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2018</a:t>
                      </a:r>
                    </a:p>
                  </a:txBody>
                  <a:tcPr marL="68580" marR="68580" marT="0" marB="0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0455776"/>
                  </a:ext>
                </a:extLst>
              </a:tr>
              <a:tr h="24007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CV_BIO_CHILD_HH_</a:t>
                      </a:r>
                    </a:p>
                  </a:txBody>
                  <a:tcPr marL="68580" marR="68580" marT="0" marB="0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-2.76559</a:t>
                      </a:r>
                    </a:p>
                  </a:txBody>
                  <a:tcPr marL="68580" marR="68580" marT="0" marB="0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2.507002</a:t>
                      </a:r>
                    </a:p>
                  </a:txBody>
                  <a:tcPr marL="68580" marR="68580" marT="0" marB="0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-4</a:t>
                      </a:r>
                    </a:p>
                  </a:txBody>
                  <a:tcPr marL="68580" marR="68580" marT="0" marB="0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0</a:t>
                      </a:r>
                    </a:p>
                  </a:txBody>
                  <a:tcPr marL="68580" marR="68580" marT="0" marB="0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-5</a:t>
                      </a:r>
                    </a:p>
                  </a:txBody>
                  <a:tcPr marL="68580" marR="68580" marT="0" marB="0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8</a:t>
                      </a:r>
                    </a:p>
                  </a:txBody>
                  <a:tcPr marL="68580" marR="68580" marT="0" marB="0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13</a:t>
                      </a:r>
                    </a:p>
                  </a:txBody>
                  <a:tcPr marL="68580" marR="68580" marT="0" marB="0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3746959"/>
                  </a:ext>
                </a:extLst>
              </a:tr>
              <a:tr h="24007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WAGE_</a:t>
                      </a:r>
                    </a:p>
                  </a:txBody>
                  <a:tcPr marL="68580" marR="68580" marT="0" marB="0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9766.076</a:t>
                      </a:r>
                    </a:p>
                  </a:txBody>
                  <a:tcPr marL="68580" marR="68580" marT="0" marB="0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17719.53</a:t>
                      </a:r>
                    </a:p>
                  </a:txBody>
                  <a:tcPr marL="68580" marR="68580" marT="0" marB="0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100</a:t>
                      </a:r>
                    </a:p>
                  </a:txBody>
                  <a:tcPr marL="68580" marR="68580" marT="0" marB="0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155.673</a:t>
                      </a:r>
                    </a:p>
                  </a:txBody>
                  <a:tcPr marL="68580" marR="68580" marT="0" marB="0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-5</a:t>
                      </a:r>
                    </a:p>
                  </a:txBody>
                  <a:tcPr marL="68580" marR="68580" marT="0" marB="0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180331</a:t>
                      </a:r>
                    </a:p>
                  </a:txBody>
                  <a:tcPr marL="68580" marR="68580" marT="0" marB="0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180336</a:t>
                      </a:r>
                    </a:p>
                  </a:txBody>
                  <a:tcPr marL="68580" marR="68580" marT="0" marB="0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0850453"/>
                  </a:ext>
                </a:extLst>
              </a:tr>
              <a:tr h="24007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PARTNERS_UID_01_</a:t>
                      </a:r>
                    </a:p>
                  </a:txBody>
                  <a:tcPr marL="68580" marR="68580" marT="0" marB="0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55791.32</a:t>
                      </a:r>
                    </a:p>
                  </a:txBody>
                  <a:tcPr marL="68580" marR="68580" marT="0" marB="0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89833.5</a:t>
                      </a:r>
                    </a:p>
                  </a:txBody>
                  <a:tcPr marL="68580" marR="68580" marT="0" marB="0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-4</a:t>
                      </a:r>
                    </a:p>
                  </a:txBody>
                  <a:tcPr marL="68580" marR="68580" marT="0" marB="0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0</a:t>
                      </a:r>
                    </a:p>
                  </a:txBody>
                  <a:tcPr marL="68580" marR="68580" marT="0" marB="0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-5</a:t>
                      </a:r>
                    </a:p>
                  </a:txBody>
                  <a:tcPr marL="68580" marR="68580" marT="0" marB="0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201306</a:t>
                      </a:r>
                    </a:p>
                  </a:txBody>
                  <a:tcPr marL="68580" marR="68580" marT="0" marB="0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201311</a:t>
                      </a:r>
                    </a:p>
                  </a:txBody>
                  <a:tcPr marL="68580" marR="68580" marT="0" marB="0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1365479"/>
                  </a:ext>
                </a:extLst>
              </a:tr>
              <a:tr h="24007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PARTNERS_UID_02_</a:t>
                      </a:r>
                    </a:p>
                  </a:txBody>
                  <a:tcPr marL="68580" marR="68580" marT="0" marB="0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1802.533</a:t>
                      </a:r>
                    </a:p>
                  </a:txBody>
                  <a:tcPr marL="68580" marR="68580" marT="0" marB="0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18958.39</a:t>
                      </a:r>
                    </a:p>
                  </a:txBody>
                  <a:tcPr marL="68580" marR="68580" marT="0" marB="0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-4</a:t>
                      </a:r>
                    </a:p>
                  </a:txBody>
                  <a:tcPr marL="68580" marR="68580" marT="0" marB="0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0</a:t>
                      </a:r>
                    </a:p>
                  </a:txBody>
                  <a:tcPr marL="68580" marR="68580" marT="0" marB="0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-5</a:t>
                      </a:r>
                    </a:p>
                  </a:txBody>
                  <a:tcPr marL="68580" marR="68580" marT="0" marB="0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201304</a:t>
                      </a:r>
                    </a:p>
                  </a:txBody>
                  <a:tcPr marL="68580" marR="68580" marT="0" marB="0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201309</a:t>
                      </a:r>
                    </a:p>
                  </a:txBody>
                  <a:tcPr marL="68580" marR="68580" marT="0" marB="0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8661621"/>
                  </a:ext>
                </a:extLst>
              </a:tr>
              <a:tr h="24007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AGE_FIRST_CHILD</a:t>
                      </a:r>
                    </a:p>
                  </a:txBody>
                  <a:tcPr marL="68580" marR="68580" marT="0" marB="0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10.91756</a:t>
                      </a:r>
                    </a:p>
                  </a:txBody>
                  <a:tcPr marL="68580" marR="68580" marT="0" marB="0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13.41126</a:t>
                      </a:r>
                    </a:p>
                  </a:txBody>
                  <a:tcPr marL="68580" marR="68580" marT="0" marB="0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17</a:t>
                      </a:r>
                    </a:p>
                  </a:txBody>
                  <a:tcPr marL="68580" marR="68580" marT="0" marB="0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16.3086</a:t>
                      </a:r>
                    </a:p>
                  </a:txBody>
                  <a:tcPr marL="68580" marR="68580" marT="0" marB="0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-4</a:t>
                      </a:r>
                    </a:p>
                  </a:txBody>
                  <a:tcPr marL="68580" marR="68580" marT="0" marB="0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34</a:t>
                      </a:r>
                    </a:p>
                  </a:txBody>
                  <a:tcPr marL="68580" marR="68580" marT="0" marB="0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38</a:t>
                      </a:r>
                    </a:p>
                  </a:txBody>
                  <a:tcPr marL="68580" marR="68580" marT="0" marB="0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6996995"/>
                  </a:ext>
                </a:extLst>
              </a:tr>
              <a:tr h="24007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AGE_</a:t>
                      </a:r>
                    </a:p>
                  </a:txBody>
                  <a:tcPr marL="68580" marR="68580" marT="0" marB="0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21.91643</a:t>
                      </a:r>
                    </a:p>
                  </a:txBody>
                  <a:tcPr marL="68580" marR="68580" marT="0" marB="0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4.945806</a:t>
                      </a:r>
                    </a:p>
                  </a:txBody>
                  <a:tcPr marL="68580" marR="68580" marT="0" marB="0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22</a:t>
                      </a:r>
                    </a:p>
                  </a:txBody>
                  <a:tcPr marL="68580" marR="68580" marT="0" marB="0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5.9304</a:t>
                      </a:r>
                    </a:p>
                  </a:txBody>
                  <a:tcPr marL="68580" marR="68580" marT="0" marB="0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12</a:t>
                      </a:r>
                    </a:p>
                  </a:txBody>
                  <a:tcPr marL="68580" marR="68580" marT="0" marB="0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34</a:t>
                      </a:r>
                    </a:p>
                  </a:txBody>
                  <a:tcPr marL="68580" marR="68580" marT="0" marB="0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22</a:t>
                      </a:r>
                    </a:p>
                  </a:txBody>
                  <a:tcPr marL="68580" marR="68580" marT="0" marB="0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2218414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056170-2332-B0AE-B40F-D5708D712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10/25/23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EC57A1-7468-897B-56E3-1218F6B03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100" b="1">
                <a:cs typeface="Calibri"/>
              </a:rPr>
              <a:t>FINAL project presentation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644CDA-77C3-4CFC-2EC4-5A4A34E6F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49901" y="6459785"/>
            <a:ext cx="1312025" cy="365125"/>
          </a:xfrm>
        </p:spPr>
        <p:txBody>
          <a:bodyPr/>
          <a:lstStyle/>
          <a:p>
            <a:fld id="{81D2C36F-4504-47C0-B82F-A167342A2754}" type="slidenum">
              <a:rPr lang="en-US" sz="1100" b="1" dirty="0" smtClean="0"/>
              <a:t>5</a:t>
            </a:fld>
            <a:endParaRPr lang="en-US" sz="1100" b="1">
              <a:cs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309922-4AFD-B675-62B1-91E6DEB9D3BE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7D5FF97-F806-1B7E-AF98-7FBE6523EE51}"/>
              </a:ext>
            </a:extLst>
          </p:cNvPr>
          <p:cNvSpPr txBox="1"/>
          <p:nvPr/>
        </p:nvSpPr>
        <p:spPr>
          <a:xfrm>
            <a:off x="7310204" y="5461416"/>
            <a:ext cx="387995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b="1">
                <a:cs typeface="Calibri"/>
              </a:rPr>
              <a:t>Table 1: Descriptive Statistics</a:t>
            </a:r>
            <a:r>
              <a:rPr lang="en-US" b="1">
                <a:cs typeface="Calibri"/>
              </a:rPr>
              <a:t> 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3137890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7D379150-F6B4-45C8-BE10-6B278AD40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FFCF544-A370-4A5D-A95F-CA6E0E7191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EEB3B97-A638-498B-8083-54191CE71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44CC594A-A820-450F-B363-C19201FCF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9FAB3DA-E9ED-4574-ABCC-378BC0FF1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446110-1093-50B3-37B0-08BE342D9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009" y="104605"/>
            <a:ext cx="3084844" cy="529908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b="1"/>
              <a:t>ANALYSIS</a:t>
            </a:r>
            <a:endParaRPr lang="en-US">
              <a:cs typeface="Calibri Light" panose="020F0302020204030204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6C8973-5802-336E-EB15-942B1C37AE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7618" y="1404621"/>
            <a:ext cx="3671957" cy="5059387"/>
          </a:xfrm>
        </p:spPr>
        <p:txBody>
          <a:bodyPr vert="horz" lIns="0" tIns="45720" rIns="0" bIns="45720" rtlCol="0" anchor="t">
            <a:noAutofit/>
          </a:bodyPr>
          <a:lstStyle/>
          <a:p>
            <a:pPr marL="457200" indent="-457200">
              <a:buFont typeface="Wingdings" panose="020F0502020204030204" pitchFamily="34" charset="0"/>
              <a:buChar char="v"/>
            </a:pPr>
            <a:r>
              <a:rPr lang="en-US" sz="2400"/>
              <a:t>The data is organized into groups to make it easier to comprehend and analyze. </a:t>
            </a:r>
            <a:br>
              <a:rPr lang="en-US" sz="2400"/>
            </a:br>
            <a:endParaRPr lang="en-US" sz="2400">
              <a:cs typeface="Calibri"/>
            </a:endParaRPr>
          </a:p>
          <a:p>
            <a:pPr marL="457200" indent="-457200">
              <a:buFont typeface="Wingdings" panose="020F0502020204030204" pitchFamily="34" charset="0"/>
              <a:buChar char="v"/>
            </a:pPr>
            <a:r>
              <a:rPr lang="en-US" sz="2400"/>
              <a:t>Data that has been grouped can be used to calculate specific values that will aid in the description and analysis of the data.</a:t>
            </a:r>
            <a:endParaRPr lang="en-US" sz="2400">
              <a:cs typeface="Calibri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3B8D6B0-55D6-48DC-86D8-FD95D5F11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C218EF63-B4D5-E4A9-138C-CEC6C0E27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11995" y="6459785"/>
            <a:ext cx="375724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US" sz="1100" b="1">
                <a:cs typeface="Calibri"/>
              </a:rPr>
              <a:t>FINAL PROJECT PRESENTATION</a:t>
            </a:r>
            <a:r>
              <a:rPr lang="en-US" sz="1200" b="1">
                <a:cs typeface="Calibri"/>
              </a:rPr>
              <a:t> 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8DBA73F-5D4B-12D3-022C-C4AAE4ABA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1D2C36F-4504-47C0-B82F-A167342A2754}" type="slidenum">
              <a:rPr lang="en-US" sz="1100" b="1" dirty="0"/>
              <a:pPr>
                <a:spcAft>
                  <a:spcPts val="600"/>
                </a:spcAft>
              </a:pPr>
              <a:t>6</a:t>
            </a:fld>
            <a:endParaRPr lang="en-US" sz="1100" b="1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B25BC706-97B4-7875-913A-91D7AEAED7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8018087"/>
              </p:ext>
            </p:extLst>
          </p:nvPr>
        </p:nvGraphicFramePr>
        <p:xfrm>
          <a:off x="4372131" y="1436557"/>
          <a:ext cx="7591105" cy="430622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79799">
                  <a:extLst>
                    <a:ext uri="{9D8B030D-6E8A-4147-A177-3AD203B41FA5}">
                      <a16:colId xmlns:a16="http://schemas.microsoft.com/office/drawing/2014/main" val="2734739772"/>
                    </a:ext>
                  </a:extLst>
                </a:gridCol>
                <a:gridCol w="1426680">
                  <a:extLst>
                    <a:ext uri="{9D8B030D-6E8A-4147-A177-3AD203B41FA5}">
                      <a16:colId xmlns:a16="http://schemas.microsoft.com/office/drawing/2014/main" val="1296119273"/>
                    </a:ext>
                  </a:extLst>
                </a:gridCol>
                <a:gridCol w="1171046">
                  <a:extLst>
                    <a:ext uri="{9D8B030D-6E8A-4147-A177-3AD203B41FA5}">
                      <a16:colId xmlns:a16="http://schemas.microsoft.com/office/drawing/2014/main" val="1417646159"/>
                    </a:ext>
                  </a:extLst>
                </a:gridCol>
                <a:gridCol w="976278">
                  <a:extLst>
                    <a:ext uri="{9D8B030D-6E8A-4147-A177-3AD203B41FA5}">
                      <a16:colId xmlns:a16="http://schemas.microsoft.com/office/drawing/2014/main" val="2239971641"/>
                    </a:ext>
                  </a:extLst>
                </a:gridCol>
                <a:gridCol w="1171046">
                  <a:extLst>
                    <a:ext uri="{9D8B030D-6E8A-4147-A177-3AD203B41FA5}">
                      <a16:colId xmlns:a16="http://schemas.microsoft.com/office/drawing/2014/main" val="226525461"/>
                    </a:ext>
                  </a:extLst>
                </a:gridCol>
                <a:gridCol w="866720">
                  <a:extLst>
                    <a:ext uri="{9D8B030D-6E8A-4147-A177-3AD203B41FA5}">
                      <a16:colId xmlns:a16="http://schemas.microsoft.com/office/drawing/2014/main" val="2214564220"/>
                    </a:ext>
                  </a:extLst>
                </a:gridCol>
                <a:gridCol w="611086">
                  <a:extLst>
                    <a:ext uri="{9D8B030D-6E8A-4147-A177-3AD203B41FA5}">
                      <a16:colId xmlns:a16="http://schemas.microsoft.com/office/drawing/2014/main" val="3871980838"/>
                    </a:ext>
                  </a:extLst>
                </a:gridCol>
                <a:gridCol w="988450">
                  <a:extLst>
                    <a:ext uri="{9D8B030D-6E8A-4147-A177-3AD203B41FA5}">
                      <a16:colId xmlns:a16="http://schemas.microsoft.com/office/drawing/2014/main" val="2355110766"/>
                    </a:ext>
                  </a:extLst>
                </a:gridCol>
              </a:tblGrid>
              <a:tr h="29891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500">
                        <a:effectLst/>
                      </a:endParaRPr>
                    </a:p>
                  </a:txBody>
                  <a:tcPr marL="58867" marR="58867" marT="0" marB="0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KEY_RACE</a:t>
                      </a:r>
                    </a:p>
                  </a:txBody>
                  <a:tcPr marL="58867" marR="58867" marT="0" marB="0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mean</a:t>
                      </a:r>
                    </a:p>
                  </a:txBody>
                  <a:tcPr marL="58867" marR="58867" marT="0" marB="0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median</a:t>
                      </a:r>
                    </a:p>
                  </a:txBody>
                  <a:tcPr marL="58867" marR="58867" marT="0" marB="0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 err="1">
                          <a:effectLst/>
                        </a:rPr>
                        <a:t>sd</a:t>
                      </a:r>
                    </a:p>
                  </a:txBody>
                  <a:tcPr marL="58867" marR="58867" marT="0" marB="0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 err="1">
                          <a:effectLst/>
                        </a:rPr>
                        <a:t>iqr</a:t>
                      </a:r>
                    </a:p>
                  </a:txBody>
                  <a:tcPr marL="58867" marR="58867" marT="0" marB="0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min</a:t>
                      </a:r>
                    </a:p>
                  </a:txBody>
                  <a:tcPr marL="58867" marR="58867" marT="0" marB="0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max</a:t>
                      </a:r>
                    </a:p>
                  </a:txBody>
                  <a:tcPr marL="58867" marR="58867" marT="0" marB="0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5839902"/>
                  </a:ext>
                </a:extLst>
              </a:tr>
              <a:tr h="110053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1</a:t>
                      </a:r>
                    </a:p>
                  </a:txBody>
                  <a:tcPr marL="58867" marR="58867" marT="0" marB="0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American Indian, Eskimo, or Aleut</a:t>
                      </a:r>
                    </a:p>
                  </a:txBody>
                  <a:tcPr marL="58867" marR="58867" marT="0" marB="0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8467.077</a:t>
                      </a:r>
                    </a:p>
                  </a:txBody>
                  <a:tcPr marL="58867" marR="58867" marT="0" marB="0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65</a:t>
                      </a:r>
                    </a:p>
                  </a:txBody>
                  <a:tcPr marL="58867" marR="58867" marT="0" marB="0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13498.41</a:t>
                      </a:r>
                    </a:p>
                  </a:txBody>
                  <a:tcPr marL="58867" marR="58867" marT="0" marB="0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14016</a:t>
                      </a:r>
                    </a:p>
                  </a:txBody>
                  <a:tcPr marL="58867" marR="58867" marT="0" marB="0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-5</a:t>
                      </a:r>
                    </a:p>
                  </a:txBody>
                  <a:tcPr marL="58867" marR="58867" marT="0" marB="0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90000</a:t>
                      </a:r>
                    </a:p>
                  </a:txBody>
                  <a:tcPr marL="58867" marR="58867" marT="0" marB="0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1920225"/>
                  </a:ext>
                </a:extLst>
              </a:tr>
              <a:tr h="82879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2</a:t>
                      </a:r>
                    </a:p>
                  </a:txBody>
                  <a:tcPr marL="58867" marR="58867" marT="0" marB="0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Asian or Pacific Islander</a:t>
                      </a:r>
                    </a:p>
                  </a:txBody>
                  <a:tcPr marL="58867" marR="58867" marT="0" marB="0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12723.22</a:t>
                      </a:r>
                    </a:p>
                  </a:txBody>
                  <a:tcPr marL="58867" marR="58867" marT="0" marB="0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-2</a:t>
                      </a:r>
                    </a:p>
                  </a:txBody>
                  <a:tcPr marL="58867" marR="58867" marT="0" marB="0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25351.05</a:t>
                      </a:r>
                    </a:p>
                  </a:txBody>
                  <a:tcPr marL="58867" marR="58867" marT="0" marB="0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15004</a:t>
                      </a:r>
                    </a:p>
                  </a:txBody>
                  <a:tcPr marL="58867" marR="58867" marT="0" marB="0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-5</a:t>
                      </a:r>
                    </a:p>
                  </a:txBody>
                  <a:tcPr marL="58867" marR="58867" marT="0" marB="0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180331</a:t>
                      </a:r>
                    </a:p>
                  </a:txBody>
                  <a:tcPr marL="58867" marR="58867" marT="0" marB="0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3798454"/>
                  </a:ext>
                </a:extLst>
              </a:tr>
              <a:tr h="82879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3</a:t>
                      </a:r>
                    </a:p>
                  </a:txBody>
                  <a:tcPr marL="58867" marR="58867" marT="0" marB="0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Black or African American</a:t>
                      </a:r>
                    </a:p>
                  </a:txBody>
                  <a:tcPr marL="58867" marR="58867" marT="0" marB="0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7131.965</a:t>
                      </a:r>
                    </a:p>
                  </a:txBody>
                  <a:tcPr marL="58867" marR="58867" marT="0" marB="0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-2</a:t>
                      </a:r>
                    </a:p>
                  </a:txBody>
                  <a:tcPr marL="58867" marR="58867" marT="0" marB="0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14236.07</a:t>
                      </a:r>
                    </a:p>
                  </a:txBody>
                  <a:tcPr marL="58867" marR="58867" marT="0" marB="0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8004</a:t>
                      </a:r>
                    </a:p>
                  </a:txBody>
                  <a:tcPr marL="58867" marR="58867" marT="0" marB="0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-5</a:t>
                      </a:r>
                    </a:p>
                  </a:txBody>
                  <a:tcPr marL="58867" marR="58867" marT="0" marB="0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180331</a:t>
                      </a:r>
                    </a:p>
                  </a:txBody>
                  <a:tcPr marL="58867" marR="58867" marT="0" marB="0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3732588"/>
                  </a:ext>
                </a:extLst>
              </a:tr>
              <a:tr h="64957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4</a:t>
                      </a:r>
                    </a:p>
                  </a:txBody>
                  <a:tcPr marL="58867" marR="58867" marT="0" marB="0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Something else? (SPECIFY)</a:t>
                      </a:r>
                    </a:p>
                  </a:txBody>
                  <a:tcPr marL="58867" marR="58867" marT="0" marB="0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9265.261</a:t>
                      </a:r>
                    </a:p>
                  </a:txBody>
                  <a:tcPr marL="58867" marR="58867" marT="0" marB="0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-2</a:t>
                      </a:r>
                    </a:p>
                  </a:txBody>
                  <a:tcPr marL="58867" marR="58867" marT="0" marB="0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16556.34</a:t>
                      </a:r>
                    </a:p>
                  </a:txBody>
                  <a:tcPr marL="58867" marR="58867" marT="0" marB="0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14004</a:t>
                      </a:r>
                    </a:p>
                  </a:txBody>
                  <a:tcPr marL="58867" marR="58867" marT="0" marB="0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-5</a:t>
                      </a:r>
                    </a:p>
                  </a:txBody>
                  <a:tcPr marL="58867" marR="58867" marT="0" marB="0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180331</a:t>
                      </a:r>
                    </a:p>
                  </a:txBody>
                  <a:tcPr marL="58867" marR="58867" marT="0" marB="0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081245"/>
                  </a:ext>
                </a:extLst>
              </a:tr>
              <a:tr h="59960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5</a:t>
                      </a:r>
                    </a:p>
                  </a:txBody>
                  <a:tcPr marL="58867" marR="58867" marT="0" marB="0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White</a:t>
                      </a:r>
                    </a:p>
                  </a:txBody>
                  <a:tcPr marL="58867" marR="58867" marT="0" marB="0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10995.04</a:t>
                      </a:r>
                    </a:p>
                  </a:txBody>
                  <a:tcPr marL="58867" marR="58867" marT="0" marB="0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600</a:t>
                      </a:r>
                    </a:p>
                  </a:txBody>
                  <a:tcPr marL="58867" marR="58867" marT="0" marB="0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18957.41</a:t>
                      </a:r>
                    </a:p>
                  </a:txBody>
                  <a:tcPr marL="58867" marR="58867" marT="0" marB="0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16004</a:t>
                      </a:r>
                    </a:p>
                  </a:txBody>
                  <a:tcPr marL="58867" marR="58867" marT="0" marB="0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-5</a:t>
                      </a:r>
                    </a:p>
                  </a:txBody>
                  <a:tcPr marL="58867" marR="58867" marT="0" marB="0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180331</a:t>
                      </a:r>
                    </a:p>
                  </a:txBody>
                  <a:tcPr marL="58867" marR="58867" marT="0" marB="0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68387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2647C5B-96DE-A984-1984-917B187126F1}"/>
              </a:ext>
            </a:extLst>
          </p:cNvPr>
          <p:cNvSpPr txBox="1"/>
          <p:nvPr/>
        </p:nvSpPr>
        <p:spPr>
          <a:xfrm>
            <a:off x="6623155" y="5698760"/>
            <a:ext cx="387995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b="1">
                <a:cs typeface="Calibri"/>
              </a:rPr>
              <a:t>Table 2: Descriptive Statistics</a:t>
            </a:r>
            <a:r>
              <a:rPr lang="en-US" b="1">
                <a:cs typeface="Calibri"/>
              </a:rPr>
              <a:t> 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23399530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>
            <a:extLst>
              <a:ext uri="{FF2B5EF4-FFF2-40B4-BE49-F238E27FC236}">
                <a16:creationId xmlns:a16="http://schemas.microsoft.com/office/drawing/2014/main" id="{36D16D1E-4205-49F5-BD2A-DA769947C1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012FD100-C039-4E03-B5E4-2EDFA7290A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4193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4418FCD2-8448-4A81-8EB4-72250F782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FB5993E2-C02B-4335-ABA5-D8EC46555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C0B801A2-5622-4BE8-9AD2-C337A2CD0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F73EA6-ECE0-E084-57FE-791997FC9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559" y="1954571"/>
            <a:ext cx="3818089" cy="317053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b="1"/>
              <a:t>ANALYSIS _GROUPBY</a:t>
            </a:r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B7AF614F-5BC3-4086-99F5-B87C5847A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6" name="Text Placeholder 3">
            <a:extLst>
              <a:ext uri="{FF2B5EF4-FFF2-40B4-BE49-F238E27FC236}">
                <a16:creationId xmlns:a16="http://schemas.microsoft.com/office/drawing/2014/main" id="{007F6195-FB0E-84CE-246E-0A1AE7E7569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69704931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0B25959C-BDF2-C167-D14F-2630010BE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73733" y="6447293"/>
            <a:ext cx="375724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US" sz="1100" b="1">
                <a:cs typeface="Calibri"/>
              </a:rPr>
              <a:t>FINAL PROJECT PRESENTATION</a:t>
            </a:r>
            <a:r>
              <a:rPr lang="en-US" sz="1200" b="1">
                <a:cs typeface="Calibri"/>
              </a:rPr>
              <a:t> </a:t>
            </a:r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2A44E51D-ABA1-D315-8B22-7FA7DE8A9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1D2C36F-4504-47C0-B82F-A167342A2754}" type="slidenum">
              <a:rPr lang="en-US" sz="1100" b="1" dirty="0"/>
              <a:pPr>
                <a:spcAft>
                  <a:spcPts val="600"/>
                </a:spcAft>
              </a:pPr>
              <a:t>7</a:t>
            </a:fld>
            <a:endParaRPr lang="en-US" sz="1100" b="1"/>
          </a:p>
        </p:txBody>
      </p:sp>
    </p:spTree>
    <p:extLst>
      <p:ext uri="{BB962C8B-B14F-4D97-AF65-F5344CB8AC3E}">
        <p14:creationId xmlns:p14="http://schemas.microsoft.com/office/powerpoint/2010/main" val="14545814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5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7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7" name="Straight Connector 19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21">
            <a:extLst>
              <a:ext uri="{FF2B5EF4-FFF2-40B4-BE49-F238E27FC236}">
                <a16:creationId xmlns:a16="http://schemas.microsoft.com/office/drawing/2014/main" id="{5A1B47C8-47A0-4A88-8830-6DEA3B5DE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7" descr="Chart, bar chart&#10;&#10;Description automatically generated">
            <a:extLst>
              <a:ext uri="{FF2B5EF4-FFF2-40B4-BE49-F238E27FC236}">
                <a16:creationId xmlns:a16="http://schemas.microsoft.com/office/drawing/2014/main" id="{1CBCA4EE-E35A-3647-13A8-4E2C61904C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187" y="1388511"/>
            <a:ext cx="6275667" cy="3639885"/>
          </a:xfrm>
          <a:prstGeom prst="rect">
            <a:avLst/>
          </a:prstGeom>
        </p:spPr>
      </p:pic>
      <p:sp>
        <p:nvSpPr>
          <p:cNvPr id="21" name="Rectangle 23">
            <a:extLst>
              <a:ext uri="{FF2B5EF4-FFF2-40B4-BE49-F238E27FC236}">
                <a16:creationId xmlns:a16="http://schemas.microsoft.com/office/drawing/2014/main" id="{984BBFDD-E720-4805-A9C8-129FBBF6DD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613486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AD41DE-95C2-3440-EAC6-C5AF6278E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7451" y="136872"/>
            <a:ext cx="4458721" cy="654458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>
              <a:lnSpc>
                <a:spcPct val="90000"/>
              </a:lnSpc>
            </a:pPr>
            <a:r>
              <a:rPr lang="en-US" sz="4300" b="1">
                <a:solidFill>
                  <a:schemeClr val="bg1"/>
                </a:solidFill>
              </a:rPr>
              <a:t>ANALYSIS</a:t>
            </a:r>
            <a:endParaRPr lang="en-US" sz="4300" b="1">
              <a:solidFill>
                <a:schemeClr val="bg1"/>
              </a:solidFill>
              <a:cs typeface="Calibri Ligh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AF1258-F636-266D-8EA8-81F638423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4849" y="6459785"/>
            <a:ext cx="705018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1100" b="1">
                <a:solidFill>
                  <a:schemeClr val="tx2"/>
                </a:solidFill>
                <a:cs typeface="Calibri"/>
              </a:rPr>
              <a:t>FINAL PROJECT PRESENTATION </a:t>
            </a:r>
            <a:endParaRPr lang="en-US" sz="1100" b="1" kern="1200" cap="all" baseline="0">
              <a:solidFill>
                <a:schemeClr val="tx2"/>
              </a:solidFill>
              <a:latin typeface="+mn-lt"/>
              <a:cs typeface="Calibri"/>
            </a:endParaRPr>
          </a:p>
        </p:txBody>
      </p:sp>
      <p:sp>
        <p:nvSpPr>
          <p:cNvPr id="23" name="Rectangle 25">
            <a:extLst>
              <a:ext uri="{FF2B5EF4-FFF2-40B4-BE49-F238E27FC236}">
                <a16:creationId xmlns:a16="http://schemas.microsoft.com/office/drawing/2014/main" id="{5AC4BE46-4A77-42FE-9D15-065CDB2F84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906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68EF9D-E777-C77A-3BAF-0214501F27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096885" y="6459785"/>
            <a:ext cx="27874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E0A88F0-556B-4BB7-8AAB-D63AEB65C662}" type="datetime1">
              <a:rPr lang="en-US" smtClean="0"/>
              <a:pPr>
                <a:spcAft>
                  <a:spcPts val="600"/>
                </a:spcAft>
              </a:pPr>
              <a:t>10/25/23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E61A3B-8439-38D3-2558-9340F5FA0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0574" y="6459785"/>
            <a:ext cx="725557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fld id="{81D2C36F-4504-47C0-B82F-A167342A2754}" type="slidenum">
              <a:rPr lang="en-US" sz="1100" b="1" dirty="0" smtClean="0"/>
              <a:pPr>
                <a:spcAft>
                  <a:spcPts val="600"/>
                </a:spcAft>
              </a:pPr>
              <a:t>8</a:t>
            </a:fld>
            <a:endParaRPr lang="en-US" sz="1100" b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4CD546-DA4C-FB35-FBD3-296EDA29E3E8}"/>
              </a:ext>
            </a:extLst>
          </p:cNvPr>
          <p:cNvSpPr txBox="1"/>
          <p:nvPr/>
        </p:nvSpPr>
        <p:spPr>
          <a:xfrm>
            <a:off x="1576466" y="4999220"/>
            <a:ext cx="42672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100" b="1">
                <a:cs typeface="Calibri"/>
              </a:rPr>
              <a:t>Graph 1: Bar Chart of Race &amp; Wage </a:t>
            </a:r>
            <a:endParaRPr lang="en-US">
              <a:cs typeface="Calibri" panose="020F0502020204030204"/>
            </a:endParaRPr>
          </a:p>
        </p:txBody>
      </p:sp>
      <p:sp>
        <p:nvSpPr>
          <p:cNvPr id="26" name="Content Placeholder 25">
            <a:extLst>
              <a:ext uri="{FF2B5EF4-FFF2-40B4-BE49-F238E27FC236}">
                <a16:creationId xmlns:a16="http://schemas.microsoft.com/office/drawing/2014/main" id="{991578CB-27DC-293E-92E0-745778291C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42919" y="1158685"/>
            <a:ext cx="4349646" cy="5247556"/>
          </a:xfrm>
        </p:spPr>
        <p:txBody>
          <a:bodyPr vert="horz" lIns="0" tIns="45720" rIns="0" bIns="45720" rtlCol="0" anchor="t"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20F0502020204030204" pitchFamily="34" charset="0"/>
              <a:buChar char="v"/>
            </a:pP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White has maximum wages than other race</a:t>
            </a:r>
            <a:br>
              <a:rPr lang="en-US">
                <a:solidFill>
                  <a:schemeClr val="bg1"/>
                </a:solidFill>
                <a:ea typeface="+mn-lt"/>
                <a:cs typeface="+mn-lt"/>
              </a:rPr>
            </a:br>
            <a:br>
              <a:rPr lang="en-US">
                <a:ea typeface="+mn-lt"/>
                <a:cs typeface="+mn-lt"/>
              </a:rPr>
            </a:br>
            <a:endParaRPr lang="en-US">
              <a:solidFill>
                <a:srgbClr val="404040"/>
              </a:solidFill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20F0502020204030204" pitchFamily="34" charset="0"/>
              <a:buChar char="v"/>
            </a:pPr>
            <a:r>
              <a:rPr lang="en-US">
                <a:solidFill>
                  <a:srgbClr val="404040"/>
                </a:solidFill>
                <a:ea typeface="+mn-lt"/>
                <a:cs typeface="+mn-lt"/>
              </a:rPr>
              <a:t> </a:t>
            </a:r>
            <a:r>
              <a:rPr lang="en-US" sz="1600">
                <a:solidFill>
                  <a:schemeClr val="bg1"/>
                </a:solidFill>
                <a:ea typeface="+mn-lt"/>
                <a:cs typeface="+mn-lt"/>
              </a:rPr>
              <a:t>America</a:t>
            </a: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 and Indian has minimum wages</a:t>
            </a:r>
            <a:br>
              <a:rPr lang="en-US">
                <a:ea typeface="+mn-lt"/>
                <a:cs typeface="+mn-lt"/>
              </a:rPr>
            </a:br>
            <a:br>
              <a:rPr lang="en-US">
                <a:ea typeface="+mn-lt"/>
                <a:cs typeface="+mn-lt"/>
              </a:rPr>
            </a:br>
            <a:endParaRPr lang="en-US">
              <a:solidFill>
                <a:schemeClr val="bg1"/>
              </a:solidFill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20F0502020204030204" pitchFamily="34" charset="0"/>
              <a:buChar char="v"/>
            </a:pP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Black or African has average wages</a:t>
            </a:r>
            <a:endParaRPr lang="en-US">
              <a:solidFill>
                <a:schemeClr val="bg1"/>
              </a:solidFill>
              <a:ea typeface="Calibri"/>
              <a:cs typeface="Calibri"/>
            </a:endParaRPr>
          </a:p>
          <a:p>
            <a:endParaRPr lang="en-US">
              <a:ea typeface="Calibri"/>
              <a:cs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9243F7-EA32-CB8B-6451-8EC67D1FE7D6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0965661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5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7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7" name="Straight Connector 19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21">
            <a:extLst>
              <a:ext uri="{FF2B5EF4-FFF2-40B4-BE49-F238E27FC236}">
                <a16:creationId xmlns:a16="http://schemas.microsoft.com/office/drawing/2014/main" id="{5A1B47C8-47A0-4A88-8830-6DEA3B5DE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3">
            <a:extLst>
              <a:ext uri="{FF2B5EF4-FFF2-40B4-BE49-F238E27FC236}">
                <a16:creationId xmlns:a16="http://schemas.microsoft.com/office/drawing/2014/main" id="{984BBFDD-E720-4805-A9C8-129FBBF6DD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613486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AD41DE-95C2-3440-EAC6-C5AF6278E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7451" y="136872"/>
            <a:ext cx="4408754" cy="654458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4400" b="1">
                <a:solidFill>
                  <a:srgbClr val="FFFFFF"/>
                </a:solidFill>
              </a:rPr>
              <a:t>ANALYSIS</a:t>
            </a:r>
            <a:endParaRPr lang="en-US" b="1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CA2D7F68-98A5-6483-57A8-D91720A584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09338" y="918273"/>
            <a:ext cx="4104944" cy="55584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 cap="all" spc="200">
                <a:solidFill>
                  <a:srgbClr val="FFFFFF"/>
                </a:solidFill>
                <a:latin typeface="+mj-lt"/>
              </a:rPr>
              <a:t>SEX &amp; Wages</a:t>
            </a:r>
            <a:r>
              <a:rPr lang="en-US" sz="2800" b="1" cap="all" spc="200">
                <a:solidFill>
                  <a:srgbClr val="FFFFFF"/>
                </a:solidFill>
                <a:latin typeface="+mj-lt"/>
              </a:rPr>
              <a:t> </a:t>
            </a:r>
          </a:p>
          <a:p>
            <a:pPr marL="0" indent="0">
              <a:buNone/>
            </a:pPr>
            <a:endParaRPr lang="en-US" sz="2800" cap="all" spc="200">
              <a:solidFill>
                <a:srgbClr val="FFFFFF"/>
              </a:solidFill>
              <a:latin typeface="+mj-lt"/>
              <a:cs typeface="Calibri Light"/>
            </a:endParaRPr>
          </a:p>
          <a:p>
            <a:pPr>
              <a:buFont typeface="Wingdings" panose="020F0502020204030204" pitchFamily="34" charset="0"/>
              <a:buChar char="v"/>
            </a:pPr>
            <a:r>
              <a:rPr lang="en-US" sz="1500" cap="all" spc="200">
                <a:solidFill>
                  <a:srgbClr val="FFFFFF"/>
                </a:solidFill>
                <a:latin typeface="+mj-lt"/>
                <a:cs typeface="Calibri Light"/>
              </a:rPr>
              <a:t> </a:t>
            </a:r>
            <a:r>
              <a:rPr lang="en-US" sz="2400" spc="200">
                <a:solidFill>
                  <a:srgbClr val="FFFFFF"/>
                </a:solidFill>
                <a:latin typeface="+mj-lt"/>
                <a:cs typeface="Calibri Light"/>
              </a:rPr>
              <a:t>Males have higher wages than the females</a:t>
            </a:r>
            <a:endParaRPr lang="en-US" sz="2400" spc="200">
              <a:ea typeface="+mn-lt"/>
              <a:cs typeface="+mn-lt"/>
            </a:endParaRPr>
          </a:p>
          <a:p>
            <a:pPr marL="0" indent="0">
              <a:buNone/>
            </a:pPr>
            <a:endParaRPr lang="en-US" sz="1500" cap="all" spc="200">
              <a:solidFill>
                <a:srgbClr val="FFFFFF"/>
              </a:solidFill>
              <a:latin typeface="+mj-lt"/>
              <a:cs typeface="Calibri Light"/>
            </a:endParaRPr>
          </a:p>
          <a:p>
            <a:pPr marL="0" indent="0">
              <a:buNone/>
            </a:pPr>
            <a:endParaRPr lang="en-US" sz="1500" cap="all" spc="200">
              <a:solidFill>
                <a:srgbClr val="FFFFFF"/>
              </a:solidFill>
              <a:latin typeface="+mj-lt"/>
              <a:cs typeface="Calibri Light"/>
            </a:endParaRPr>
          </a:p>
          <a:p>
            <a:pPr marL="0" indent="0">
              <a:buNone/>
            </a:pPr>
            <a:endParaRPr lang="en-US" sz="1500" cap="all" spc="200">
              <a:solidFill>
                <a:srgbClr val="FFFFFF"/>
              </a:solidFill>
              <a:latin typeface="+mj-lt"/>
              <a:cs typeface="Calibri Light"/>
            </a:endParaRPr>
          </a:p>
          <a:p>
            <a:pPr marL="0" indent="0">
              <a:buNone/>
            </a:pPr>
            <a:endParaRPr lang="en-US" sz="1500" cap="all" spc="200">
              <a:solidFill>
                <a:srgbClr val="FFFFFF"/>
              </a:solidFill>
              <a:latin typeface="+mj-lt"/>
              <a:cs typeface="Calibri Light"/>
            </a:endParaRPr>
          </a:p>
          <a:p>
            <a:pPr marL="0" indent="0">
              <a:buNone/>
            </a:pPr>
            <a:endParaRPr lang="en-US" sz="1500" cap="all" spc="200">
              <a:solidFill>
                <a:srgbClr val="FFFFFF"/>
              </a:solidFill>
              <a:latin typeface="+mj-lt"/>
              <a:cs typeface="Calibri Ligh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AF1258-F636-266D-8EA8-81F638423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4849" y="6459785"/>
            <a:ext cx="705018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1100">
                <a:solidFill>
                  <a:schemeClr val="tx2"/>
                </a:solidFill>
                <a:cs typeface="Calibri"/>
              </a:rPr>
              <a:t>FINAL PROJECT PRESENTATION </a:t>
            </a:r>
            <a:endParaRPr lang="en-US" sz="1100">
              <a:solidFill>
                <a:schemeClr val="tx2"/>
              </a:solidFill>
            </a:endParaRPr>
          </a:p>
        </p:txBody>
      </p:sp>
      <p:sp>
        <p:nvSpPr>
          <p:cNvPr id="23" name="Rectangle 25">
            <a:extLst>
              <a:ext uri="{FF2B5EF4-FFF2-40B4-BE49-F238E27FC236}">
                <a16:creationId xmlns:a16="http://schemas.microsoft.com/office/drawing/2014/main" id="{5AC4BE46-4A77-42FE-9D15-065CDB2F84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906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68EF9D-E777-C77A-3BAF-0214501F27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096885" y="6459785"/>
            <a:ext cx="27874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E0A88F0-556B-4BB7-8AAB-D63AEB65C662}" type="datetime1">
              <a:rPr lang="en-US" smtClean="0"/>
              <a:pPr>
                <a:spcAft>
                  <a:spcPts val="600"/>
                </a:spcAft>
              </a:pPr>
              <a:t>10/25/23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E61A3B-8439-38D3-2558-9340F5FA0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0574" y="6459785"/>
            <a:ext cx="72555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1D2C36F-4504-47C0-B82F-A167342A2754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  <p:pic>
        <p:nvPicPr>
          <p:cNvPr id="8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C423A567-D25C-B162-0761-342C8581FF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850" y="1589975"/>
            <a:ext cx="6707981" cy="3675949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9F28756-B6D3-78D2-F145-C7DA140F62D2}"/>
              </a:ext>
            </a:extLst>
          </p:cNvPr>
          <p:cNvSpPr txBox="1"/>
          <p:nvPr/>
        </p:nvSpPr>
        <p:spPr>
          <a:xfrm>
            <a:off x="1588958" y="5274040"/>
            <a:ext cx="42672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100" b="1">
                <a:cs typeface="Calibri"/>
              </a:rPr>
              <a:t>Graph 2: Bar Chart of  Sex &amp; Wage </a:t>
            </a:r>
            <a:endParaRPr lang="en-US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88844418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0CA92E956BADC4F83F7097761D30D77" ma:contentTypeVersion="2" ma:contentTypeDescription="Create a new document." ma:contentTypeScope="" ma:versionID="c8e0b3f889bf1e812d0d8a4eacc6ce41">
  <xsd:schema xmlns:xsd="http://www.w3.org/2001/XMLSchema" xmlns:xs="http://www.w3.org/2001/XMLSchema" xmlns:p="http://schemas.microsoft.com/office/2006/metadata/properties" xmlns:ns2="13ba9a44-3279-44ae-9d25-fcdc00b01a60" targetNamespace="http://schemas.microsoft.com/office/2006/metadata/properties" ma:root="true" ma:fieldsID="f63e91220197b7903053b15ffc0cac4f" ns2:_="">
    <xsd:import namespace="13ba9a44-3279-44ae-9d25-fcdc00b01a6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3ba9a44-3279-44ae-9d25-fcdc00b01a6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8603D2E-8687-4C29-8A84-F2598ECB5182}">
  <ds:schemaRefs>
    <ds:schemaRef ds:uri="13ba9a44-3279-44ae-9d25-fcdc00b01a6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50A2A88E-0197-4052-A790-825985A67E77}">
  <ds:schemaRefs>
    <ds:schemaRef ds:uri="13ba9a44-3279-44ae-9d25-fcdc00b01a60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5A757E16-6569-4B21-866E-1E227C97F8E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1225</Words>
  <Application>Microsoft Macintosh PowerPoint</Application>
  <PresentationFormat>Widescreen</PresentationFormat>
  <Paragraphs>327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Wingdings</vt:lpstr>
      <vt:lpstr>Retrospect</vt:lpstr>
      <vt:lpstr> FINAL PROJECT PRESENTATION   </vt:lpstr>
      <vt:lpstr>INTRODUCTION</vt:lpstr>
      <vt:lpstr>CHARACTERSTICS  OF THE DATASET</vt:lpstr>
      <vt:lpstr>RESEARCH QUESTIONS</vt:lpstr>
      <vt:lpstr>DESCRIPTIVE STATISTICS</vt:lpstr>
      <vt:lpstr>ANALYSIS</vt:lpstr>
      <vt:lpstr>ANALYSIS _GROUPBY</vt:lpstr>
      <vt:lpstr>ANALYSIS</vt:lpstr>
      <vt:lpstr>ANALYSIS</vt:lpstr>
      <vt:lpstr>ANALYSIS</vt:lpstr>
      <vt:lpstr>ANALYSIS</vt:lpstr>
      <vt:lpstr>Correlation Analysis</vt:lpstr>
      <vt:lpstr>Linear Regression Analysis with Dummy Variable</vt:lpstr>
      <vt:lpstr>Linear Regression Analysis with Dummy Variable</vt:lpstr>
      <vt:lpstr>CONCLUSION</vt:lpstr>
      <vt:lpstr>REFERENCES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Tanusha Erpula</cp:lastModifiedBy>
  <cp:revision>2</cp:revision>
  <dcterms:created xsi:type="dcterms:W3CDTF">2022-05-06T15:18:28Z</dcterms:created>
  <dcterms:modified xsi:type="dcterms:W3CDTF">2023-10-25T18:34:30Z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0x010100E0CA92E956BADC4F83F7097761D30D77</vt:lpwstr>
  </property>
</Properties>
</file>