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6"/>
  </p:notesMasterIdLst>
  <p:sldIdLst>
    <p:sldId id="272" r:id="rId2"/>
    <p:sldId id="267" r:id="rId3"/>
    <p:sldId id="268" r:id="rId4"/>
    <p:sldId id="269" r:id="rId5"/>
    <p:sldId id="270" r:id="rId6"/>
    <p:sldId id="261" r:id="rId7"/>
    <p:sldId id="262" r:id="rId8"/>
    <p:sldId id="263" r:id="rId9"/>
    <p:sldId id="264" r:id="rId10"/>
    <p:sldId id="265" r:id="rId11"/>
    <p:sldId id="256" r:id="rId12"/>
    <p:sldId id="257"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A5FC0F-13EC-41EA-B251-51D43E7CF99D}" v="238" dt="2023-03-26T22:32:40.202"/>
    <p1510:client id="{35104A0E-22FB-FDD0-BE83-E535E7D5FED9}" v="155" dt="2023-03-27T23:51:43.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76" d="100"/>
          <a:sy n="76" d="100"/>
        </p:scale>
        <p:origin x="224"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7916BB-B885-43BF-963F-E55337A90A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257E34-61B3-487E-8302-637A809F4F44}">
      <dgm:prSet/>
      <dgm:spPr/>
      <dgm:t>
        <a:bodyPr/>
        <a:lstStyle/>
        <a:p>
          <a:r>
            <a:rPr lang="en-US">
              <a:latin typeface="Times New Roman" panose="02020603050405020304" pitchFamily="18" charset="0"/>
              <a:cs typeface="Times New Roman" panose="02020603050405020304" pitchFamily="18" charset="0"/>
            </a:rPr>
            <a:t>The CatBoost classifier model achieved the highest auc-roc-score of 93.7% while the LightGBM achieved 93.3%.</a:t>
          </a:r>
        </a:p>
      </dgm:t>
    </dgm:pt>
    <dgm:pt modelId="{CE0D1302-E770-4F94-85D1-D45E1D397604}" type="parTrans" cxnId="{90F47012-2BA9-4195-9E85-F464B60C4737}">
      <dgm:prSet/>
      <dgm:spPr/>
      <dgm:t>
        <a:bodyPr/>
        <a:lstStyle/>
        <a:p>
          <a:endParaRPr lang="en-US"/>
        </a:p>
      </dgm:t>
    </dgm:pt>
    <dgm:pt modelId="{8843BA39-1B0C-42B9-BC49-9C13C690A6A0}" type="sibTrans" cxnId="{90F47012-2BA9-4195-9E85-F464B60C4737}">
      <dgm:prSet/>
      <dgm:spPr/>
      <dgm:t>
        <a:bodyPr/>
        <a:lstStyle/>
        <a:p>
          <a:endParaRPr lang="en-US"/>
        </a:p>
      </dgm:t>
    </dgm:pt>
    <dgm:pt modelId="{292D0D33-309F-4A31-9054-26F2EEFBC759}">
      <dgm:prSet custT="1"/>
      <dgm:spPr/>
      <dgm:t>
        <a:bodyPr/>
        <a:lstStyle/>
        <a:p>
          <a:r>
            <a:rPr lang="en-US" sz="2800">
              <a:latin typeface="Times New Roman" panose="02020603050405020304" pitchFamily="18" charset="0"/>
              <a:cs typeface="Times New Roman" panose="02020603050405020304" pitchFamily="18" charset="0"/>
            </a:rPr>
            <a:t>Metrics used to evaluate the performance of a classification model: Precision,Recall and ROC curve.</a:t>
          </a:r>
        </a:p>
      </dgm:t>
    </dgm:pt>
    <dgm:pt modelId="{F3DD58ED-8659-49CD-9395-12F497B341DB}" type="parTrans" cxnId="{A19F0917-BEB3-405A-B5AE-64AED3155205}">
      <dgm:prSet/>
      <dgm:spPr/>
      <dgm:t>
        <a:bodyPr/>
        <a:lstStyle/>
        <a:p>
          <a:endParaRPr lang="en-US"/>
        </a:p>
      </dgm:t>
    </dgm:pt>
    <dgm:pt modelId="{D56662C0-8931-41BE-A7AE-257FCA4948C7}" type="sibTrans" cxnId="{A19F0917-BEB3-405A-B5AE-64AED3155205}">
      <dgm:prSet/>
      <dgm:spPr/>
      <dgm:t>
        <a:bodyPr/>
        <a:lstStyle/>
        <a:p>
          <a:endParaRPr lang="en-US"/>
        </a:p>
      </dgm:t>
    </dgm:pt>
    <dgm:pt modelId="{5ABFD251-07A1-4B56-8F88-94C470A3D2B4}" type="pres">
      <dgm:prSet presAssocID="{687916BB-B885-43BF-963F-E55337A90AA8}" presName="linear" presStyleCnt="0">
        <dgm:presLayoutVars>
          <dgm:animLvl val="lvl"/>
          <dgm:resizeHandles val="exact"/>
        </dgm:presLayoutVars>
      </dgm:prSet>
      <dgm:spPr/>
    </dgm:pt>
    <dgm:pt modelId="{8C20148B-D33E-480A-A7A8-7E1701ED983F}" type="pres">
      <dgm:prSet presAssocID="{39257E34-61B3-487E-8302-637A809F4F44}" presName="parentText" presStyleLbl="node1" presStyleIdx="0" presStyleCnt="1">
        <dgm:presLayoutVars>
          <dgm:chMax val="0"/>
          <dgm:bulletEnabled val="1"/>
        </dgm:presLayoutVars>
      </dgm:prSet>
      <dgm:spPr/>
    </dgm:pt>
    <dgm:pt modelId="{DDB645E7-F1B0-44EF-B2DA-E91EC53A838D}" type="pres">
      <dgm:prSet presAssocID="{39257E34-61B3-487E-8302-637A809F4F44}" presName="childText" presStyleLbl="revTx" presStyleIdx="0" presStyleCnt="1">
        <dgm:presLayoutVars>
          <dgm:bulletEnabled val="1"/>
        </dgm:presLayoutVars>
      </dgm:prSet>
      <dgm:spPr/>
    </dgm:pt>
  </dgm:ptLst>
  <dgm:cxnLst>
    <dgm:cxn modelId="{90F47012-2BA9-4195-9E85-F464B60C4737}" srcId="{687916BB-B885-43BF-963F-E55337A90AA8}" destId="{39257E34-61B3-487E-8302-637A809F4F44}" srcOrd="0" destOrd="0" parTransId="{CE0D1302-E770-4F94-85D1-D45E1D397604}" sibTransId="{8843BA39-1B0C-42B9-BC49-9C13C690A6A0}"/>
    <dgm:cxn modelId="{A19F0917-BEB3-405A-B5AE-64AED3155205}" srcId="{39257E34-61B3-487E-8302-637A809F4F44}" destId="{292D0D33-309F-4A31-9054-26F2EEFBC759}" srcOrd="0" destOrd="0" parTransId="{F3DD58ED-8659-49CD-9395-12F497B341DB}" sibTransId="{D56662C0-8931-41BE-A7AE-257FCA4948C7}"/>
    <dgm:cxn modelId="{A416F21B-6985-46A1-BFF6-604F36E396AA}" type="presOf" srcId="{687916BB-B885-43BF-963F-E55337A90AA8}" destId="{5ABFD251-07A1-4B56-8F88-94C470A3D2B4}" srcOrd="0" destOrd="0" presId="urn:microsoft.com/office/officeart/2005/8/layout/vList2"/>
    <dgm:cxn modelId="{24DA7542-E232-4D7D-96CB-F1576E61B2AB}" type="presOf" srcId="{292D0D33-309F-4A31-9054-26F2EEFBC759}" destId="{DDB645E7-F1B0-44EF-B2DA-E91EC53A838D}" srcOrd="0" destOrd="0" presId="urn:microsoft.com/office/officeart/2005/8/layout/vList2"/>
    <dgm:cxn modelId="{AFE6299B-BC18-43FD-8C58-D0FF3CD55544}" type="presOf" srcId="{39257E34-61B3-487E-8302-637A809F4F44}" destId="{8C20148B-D33E-480A-A7A8-7E1701ED983F}" srcOrd="0" destOrd="0" presId="urn:microsoft.com/office/officeart/2005/8/layout/vList2"/>
    <dgm:cxn modelId="{40696FB9-9FA9-40B0-904E-7CC48E2DADB5}" type="presParOf" srcId="{5ABFD251-07A1-4B56-8F88-94C470A3D2B4}" destId="{8C20148B-D33E-480A-A7A8-7E1701ED983F}" srcOrd="0" destOrd="0" presId="urn:microsoft.com/office/officeart/2005/8/layout/vList2"/>
    <dgm:cxn modelId="{A4CCA2EB-6B02-4EC4-870C-D72B8658919A}" type="presParOf" srcId="{5ABFD251-07A1-4B56-8F88-94C470A3D2B4}" destId="{DDB645E7-F1B0-44EF-B2DA-E91EC53A838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0148B-D33E-480A-A7A8-7E1701ED983F}">
      <dsp:nvSpPr>
        <dsp:cNvPr id="0" name=""/>
        <dsp:cNvSpPr/>
      </dsp:nvSpPr>
      <dsp:spPr>
        <a:xfrm>
          <a:off x="0" y="20395"/>
          <a:ext cx="4772974" cy="1560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The CatBoost classifier model achieved the highest auc-roc-score of 93.7% while the LightGBM achieved 93.3%.</a:t>
          </a:r>
        </a:p>
      </dsp:txBody>
      <dsp:txXfrm>
        <a:off x="76191" y="96586"/>
        <a:ext cx="4620592" cy="1408398"/>
      </dsp:txXfrm>
    </dsp:sp>
    <dsp:sp modelId="{DDB645E7-F1B0-44EF-B2DA-E91EC53A838D}">
      <dsp:nvSpPr>
        <dsp:cNvPr id="0" name=""/>
        <dsp:cNvSpPr/>
      </dsp:nvSpPr>
      <dsp:spPr>
        <a:xfrm>
          <a:off x="0" y="1581175"/>
          <a:ext cx="4772974" cy="1952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542"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a:latin typeface="Times New Roman" panose="02020603050405020304" pitchFamily="18" charset="0"/>
              <a:cs typeface="Times New Roman" panose="02020603050405020304" pitchFamily="18" charset="0"/>
            </a:rPr>
            <a:t>Metrics used to evaluate the performance of a classification model: Precision,Recall and ROC curve.</a:t>
          </a:r>
        </a:p>
      </dsp:txBody>
      <dsp:txXfrm>
        <a:off x="0" y="1581175"/>
        <a:ext cx="4772974" cy="19520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C95E7-2113-4385-811E-B04B9CE93B75}" type="datetimeFigureOut">
              <a:rPr lang="en-IN" smtClean="0"/>
              <a:t>25/10/23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F56E2-8D93-4AAB-AAAD-E03A0EA7D72A}" type="slidenum">
              <a:rPr lang="en-IN" smtClean="0"/>
              <a:t>‹#›</a:t>
            </a:fld>
            <a:endParaRPr lang="en-IN"/>
          </a:p>
        </p:txBody>
      </p:sp>
    </p:spTree>
    <p:extLst>
      <p:ext uri="{BB962C8B-B14F-4D97-AF65-F5344CB8AC3E}">
        <p14:creationId xmlns:p14="http://schemas.microsoft.com/office/powerpoint/2010/main" val="126724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f9d53eab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f9d53eab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f9d53eabe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f9d53eabe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f9d53eabe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f9d53eabe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88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D361-7E2F-750D-7806-CEAA28C87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4442B7-44DB-8932-DCFB-2EDFFC45A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DF3B2C-DBF3-9EDD-5C03-C9B9B897FF81}"/>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5" name="Footer Placeholder 4">
            <a:extLst>
              <a:ext uri="{FF2B5EF4-FFF2-40B4-BE49-F238E27FC236}">
                <a16:creationId xmlns:a16="http://schemas.microsoft.com/office/drawing/2014/main" id="{E8984404-1B0B-2BE1-0678-41DA2019DF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647F87-4A39-3500-F291-4412137030E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0168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D3A0-2A7E-41DD-4DCB-C22BA7FB91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87D33C-B19F-02BC-16A5-52D147DC33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E4735-1466-AC62-3090-0EB4D6F67E63}"/>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5" name="Footer Placeholder 4">
            <a:extLst>
              <a:ext uri="{FF2B5EF4-FFF2-40B4-BE49-F238E27FC236}">
                <a16:creationId xmlns:a16="http://schemas.microsoft.com/office/drawing/2014/main" id="{DB2A5DB2-17DC-7084-C22C-EB3A667E69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E93CEE-DE5F-AD4F-625C-9EE1FC5D978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565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9C6F7-8891-C509-6B0A-EDD31B8FAD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995C56-CEF8-6C57-7AC4-5E7E32CE8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34A99-A80D-F64E-D640-21286D6ED8BD}"/>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5" name="Footer Placeholder 4">
            <a:extLst>
              <a:ext uri="{FF2B5EF4-FFF2-40B4-BE49-F238E27FC236}">
                <a16:creationId xmlns:a16="http://schemas.microsoft.com/office/drawing/2014/main" id="{D780AA9C-89FA-E49B-BFD6-C34294DDB6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CAFBCF-2844-E718-E22A-17AB0EAEEEC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5345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52" name="Google Shape;52;p7"/>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53" name="Google Shape;53;p7"/>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0764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4AAC-9C73-B553-B21F-0759B43D73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D8A3C8-0B72-6B34-C673-4FDA804DAE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EA25F9-EB48-0F94-7A48-074CDE931556}"/>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5" name="Footer Placeholder 4">
            <a:extLst>
              <a:ext uri="{FF2B5EF4-FFF2-40B4-BE49-F238E27FC236}">
                <a16:creationId xmlns:a16="http://schemas.microsoft.com/office/drawing/2014/main" id="{72FD0D2D-8CFF-C63E-6C56-6BC1AC81DF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6C526-E3DB-71DB-ABB5-7FA3C4809FE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3200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F3D9-4B24-D20B-D960-63A5BC43CE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E6C413-2502-DB5D-34E6-0DF6FA9C6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B6C56-78AC-DBEF-2E4E-DB778FC946F2}"/>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5" name="Footer Placeholder 4">
            <a:extLst>
              <a:ext uri="{FF2B5EF4-FFF2-40B4-BE49-F238E27FC236}">
                <a16:creationId xmlns:a16="http://schemas.microsoft.com/office/drawing/2014/main" id="{67B483B9-2DC4-53E4-1800-CC0C944B83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279624-1335-7C44-B4FD-3460182FF4E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5751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76FB-5274-B8D0-E5DE-208FE624DC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F91A89-CD90-33EC-EAE8-213C72747E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C23ED8-B720-47BD-825D-187339BDD1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4325EB-0C98-4D35-A6EC-17FB9215A648}"/>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6" name="Footer Placeholder 5">
            <a:extLst>
              <a:ext uri="{FF2B5EF4-FFF2-40B4-BE49-F238E27FC236}">
                <a16:creationId xmlns:a16="http://schemas.microsoft.com/office/drawing/2014/main" id="{2B5D0225-CED2-27D0-6000-5C96B2B36A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2AC022-C530-8923-2A6D-2B6C59EC9BF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460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F6E3-0532-18F0-1DEE-DFD26DD8B2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A507B-8E09-AA1B-7407-A031C9B05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B82A8-1AC0-9041-FAEA-7C14F9D94A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1F3C53-9AE3-243F-6E32-4522CE07C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930FF6-37AA-3CE9-6419-288C6A447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16FDEC-E8DF-FB82-424E-9B5512871687}"/>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8" name="Footer Placeholder 7">
            <a:extLst>
              <a:ext uri="{FF2B5EF4-FFF2-40B4-BE49-F238E27FC236}">
                <a16:creationId xmlns:a16="http://schemas.microsoft.com/office/drawing/2014/main" id="{A50F6B94-7358-27B4-A80D-696A51A60A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38D674-CB63-F269-E899-C1A773E1659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2027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035F-CB03-0178-E2A7-23820970CF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44FD0F-390E-CAFE-AAB0-E9F4C61B5900}"/>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4" name="Footer Placeholder 3">
            <a:extLst>
              <a:ext uri="{FF2B5EF4-FFF2-40B4-BE49-F238E27FC236}">
                <a16:creationId xmlns:a16="http://schemas.microsoft.com/office/drawing/2014/main" id="{8B516CAB-25B9-D857-41D5-72495AABBDD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E684A4E-2FED-021B-33F8-2BF85BA2957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52894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C74E1-1EB3-18C7-9BC3-F01CEF02A847}"/>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3" name="Footer Placeholder 2">
            <a:extLst>
              <a:ext uri="{FF2B5EF4-FFF2-40B4-BE49-F238E27FC236}">
                <a16:creationId xmlns:a16="http://schemas.microsoft.com/office/drawing/2014/main" id="{CCA728A1-F90A-F1D4-7AE5-C138B53B1E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AF7377E-20A9-4A06-C9C5-2470FF25A792}"/>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6395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FFB8-F14F-180D-65F4-DACFEEDB8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8190FA-E2C2-B124-B665-2CE6A2A65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E5BC9A-99EE-F2CF-A288-05C99ADF3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2409D-1430-772E-A3D0-55617FA640FE}"/>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6" name="Footer Placeholder 5">
            <a:extLst>
              <a:ext uri="{FF2B5EF4-FFF2-40B4-BE49-F238E27FC236}">
                <a16:creationId xmlns:a16="http://schemas.microsoft.com/office/drawing/2014/main" id="{0CB76E81-C11B-8C01-719B-6D8C3C2B13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BCFF79-553B-2E4D-17F9-C6207BB7F53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7574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BABD-F895-9744-057A-D2670F747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B0AB82-22F6-C843-8CE5-03D6C5A83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CB8A03-F254-5FF6-76CB-646D28A5F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DE9FD-5E51-6551-A2E7-6A9ED9462B19}"/>
              </a:ext>
            </a:extLst>
          </p:cNvPr>
          <p:cNvSpPr>
            <a:spLocks noGrp="1"/>
          </p:cNvSpPr>
          <p:nvPr>
            <p:ph type="dt" sz="half" idx="10"/>
          </p:nvPr>
        </p:nvSpPr>
        <p:spPr/>
        <p:txBody>
          <a:bodyPr/>
          <a:lstStyle/>
          <a:p>
            <a:fld id="{C764DE79-268F-4C1A-8933-263129D2AF90}" type="datetimeFigureOut">
              <a:rPr lang="en-US" smtClean="0"/>
              <a:t>10/25/23</a:t>
            </a:fld>
            <a:endParaRPr lang="en-US" dirty="0"/>
          </a:p>
        </p:txBody>
      </p:sp>
      <p:sp>
        <p:nvSpPr>
          <p:cNvPr id="6" name="Footer Placeholder 5">
            <a:extLst>
              <a:ext uri="{FF2B5EF4-FFF2-40B4-BE49-F238E27FC236}">
                <a16:creationId xmlns:a16="http://schemas.microsoft.com/office/drawing/2014/main" id="{32D5A6B8-A18A-F931-AD6C-375B2CF90E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B0E274-A167-8AC9-19EB-C205E1EF04C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4400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707EB-FE64-94E7-E5EC-76C08EBD1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C9B1A8-6A15-A512-92C9-50F90A40D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49B52B-C2D9-D9DA-EBE1-ECAEF5229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10/25/23</a:t>
            </a:fld>
            <a:endParaRPr lang="en-US" dirty="0"/>
          </a:p>
        </p:txBody>
      </p:sp>
      <p:sp>
        <p:nvSpPr>
          <p:cNvPr id="5" name="Footer Placeholder 4">
            <a:extLst>
              <a:ext uri="{FF2B5EF4-FFF2-40B4-BE49-F238E27FC236}">
                <a16:creationId xmlns:a16="http://schemas.microsoft.com/office/drawing/2014/main" id="{88ADB70F-04DE-9CF4-E2A9-73668A5176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EDC8E4E-317F-A2AF-BAF3-FF0457FFF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49225615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itwisely.com/mastering-the-art-of-haggling-8-strategies-for-negotiating-the-best-prices-possible-when-buying-a-new-car/" TargetMode="Externa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flickr.com/photos/hugo90/4419952425/" TargetMode="External"/><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hyperlink" Target="https://pixabay.com/en/question-mark-question-response-1019820/"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oy cars lined up in a row on floor">
            <a:extLst>
              <a:ext uri="{FF2B5EF4-FFF2-40B4-BE49-F238E27FC236}">
                <a16:creationId xmlns:a16="http://schemas.microsoft.com/office/drawing/2014/main" id="{380E3505-1998-0D47-0547-E5E4A61B53E6}"/>
              </a:ext>
            </a:extLst>
          </p:cNvPr>
          <p:cNvPicPr>
            <a:picLocks noChangeAspect="1"/>
          </p:cNvPicPr>
          <p:nvPr/>
        </p:nvPicPr>
        <p:blipFill rotWithShape="1">
          <a:blip r:embed="rId2"/>
          <a:srcRect t="15414"/>
          <a:stretch/>
        </p:blipFill>
        <p:spPr>
          <a:xfrm>
            <a:off x="-3047" y="10"/>
            <a:ext cx="12191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C9B1E5-AD94-DFAB-16B9-E3D86A12724E}"/>
              </a:ext>
            </a:extLst>
          </p:cNvPr>
          <p:cNvSpPr txBox="1"/>
          <p:nvPr/>
        </p:nvSpPr>
        <p:spPr>
          <a:xfrm>
            <a:off x="1097280" y="325550"/>
            <a:ext cx="10058400" cy="2045117"/>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p>
            <a:pPr algn="ctr">
              <a:lnSpc>
                <a:spcPct val="90000"/>
              </a:lnSpc>
              <a:spcBef>
                <a:spcPct val="0"/>
              </a:spcBef>
              <a:spcAft>
                <a:spcPts val="600"/>
              </a:spcAft>
            </a:pPr>
            <a:r>
              <a:rPr lang="en-US" sz="5200" dirty="0">
                <a:solidFill>
                  <a:srgbClr val="FFFFFF"/>
                </a:solidFill>
                <a:effectLst/>
                <a:latin typeface="+mj-lt"/>
                <a:ea typeface="+mj-ea"/>
                <a:cs typeface="+mj-cs"/>
              </a:rPr>
              <a:t> </a:t>
            </a:r>
          </a:p>
          <a:p>
            <a:pPr algn="ctr">
              <a:lnSpc>
                <a:spcPct val="90000"/>
              </a:lnSpc>
              <a:spcBef>
                <a:spcPct val="0"/>
              </a:spcBef>
              <a:spcAft>
                <a:spcPts val="600"/>
              </a:spcAft>
            </a:pPr>
            <a:r>
              <a:rPr lang="en-US" sz="5200" b="1" dirty="0">
                <a:solidFill>
                  <a:srgbClr val="FFFFFF"/>
                </a:solidFill>
                <a:latin typeface="+mj-lt"/>
                <a:ea typeface="+mj-ea"/>
                <a:cs typeface="+mj-cs"/>
              </a:rPr>
              <a:t>Predictive Modeling on Used cars</a:t>
            </a:r>
          </a:p>
        </p:txBody>
      </p:sp>
    </p:spTree>
    <p:extLst>
      <p:ext uri="{BB962C8B-B14F-4D97-AF65-F5344CB8AC3E}">
        <p14:creationId xmlns:p14="http://schemas.microsoft.com/office/powerpoint/2010/main" val="301493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3"/>
          <p:cNvSpPr txBox="1">
            <a:spLocks noGrp="1"/>
          </p:cNvSpPr>
          <p:nvPr>
            <p:ph type="body" idx="1"/>
          </p:nvPr>
        </p:nvSpPr>
        <p:spPr>
          <a:xfrm>
            <a:off x="783499" y="2161363"/>
            <a:ext cx="4891159" cy="2652689"/>
          </a:xfrm>
          <a:prstGeom prst="rect">
            <a:avLst/>
          </a:prstGeom>
        </p:spPr>
        <p:txBody>
          <a:bodyPr spcFirstLastPara="1" vert="horz" wrap="square" lIns="121900" tIns="121900" rIns="121900" bIns="121900" rtlCol="0" anchor="t" anchorCtr="0">
            <a:noAutofit/>
          </a:bodyPr>
          <a:lstStyle/>
          <a:p>
            <a:pPr marL="0" indent="0" algn="just">
              <a:buClr>
                <a:schemeClr val="dk1"/>
              </a:buClr>
              <a:buSzPts val="1100"/>
              <a:buNone/>
            </a:pPr>
            <a:r>
              <a:rPr lang="en-GB">
                <a:latin typeface="Times New Roman"/>
                <a:ea typeface="Times New Roman"/>
                <a:cs typeface="Times New Roman"/>
                <a:sym typeface="Times New Roman"/>
              </a:rPr>
              <a:t>The catboost model achieved the highest accuracy of 85%, followed by the lightGBM model at 84%, and the GBM model at 82%.</a:t>
            </a:r>
            <a:endParaRPr>
              <a:latin typeface="Times New Roman"/>
              <a:ea typeface="Times New Roman"/>
              <a:cs typeface="Times New Roman"/>
              <a:sym typeface="Times New Roman"/>
            </a:endParaRPr>
          </a:p>
          <a:p>
            <a:pPr marL="0" indent="0">
              <a:spcBef>
                <a:spcPts val="2000"/>
              </a:spcBef>
              <a:spcAft>
                <a:spcPts val="1600"/>
              </a:spcAft>
              <a:buNone/>
            </a:pPr>
            <a:endParaRPr>
              <a:latin typeface="Times New Roman"/>
              <a:ea typeface="Times New Roman"/>
              <a:cs typeface="Times New Roman"/>
              <a:sym typeface="Times New Roman"/>
            </a:endParaRPr>
          </a:p>
        </p:txBody>
      </p:sp>
      <p:pic>
        <p:nvPicPr>
          <p:cNvPr id="88" name="Google Shape;88;p13"/>
          <p:cNvPicPr preferRelativeResize="0"/>
          <p:nvPr/>
        </p:nvPicPr>
        <p:blipFill rotWithShape="1">
          <a:blip r:embed="rId3">
            <a:alphaModFix/>
          </a:blip>
          <a:srcRect l="23580" t="5058" r="20033" b="25646"/>
          <a:stretch/>
        </p:blipFill>
        <p:spPr>
          <a:xfrm>
            <a:off x="6041300" y="1381167"/>
            <a:ext cx="5206664" cy="3999501"/>
          </a:xfrm>
          <a:prstGeom prst="rect">
            <a:avLst/>
          </a:prstGeom>
          <a:noFill/>
          <a:ln>
            <a:noFill/>
          </a:ln>
        </p:spPr>
      </p:pic>
      <p:sp>
        <p:nvSpPr>
          <p:cNvPr id="3" name="Title 1">
            <a:extLst>
              <a:ext uri="{FF2B5EF4-FFF2-40B4-BE49-F238E27FC236}">
                <a16:creationId xmlns:a16="http://schemas.microsoft.com/office/drawing/2014/main" id="{67F6D0D9-4E9F-4C79-9F46-EA77BC91EF45}"/>
              </a:ext>
            </a:extLst>
          </p:cNvPr>
          <p:cNvSpPr txBox="1">
            <a:spLocks/>
          </p:cNvSpPr>
          <p:nvPr/>
        </p:nvSpPr>
        <p:spPr>
          <a:xfrm>
            <a:off x="783500" y="718385"/>
            <a:ext cx="10515600" cy="1325563"/>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600"/>
              <a:buNone/>
              <a:defRPr sz="3467" kern="1200">
                <a:solidFill>
                  <a:schemeClr val="tx1"/>
                </a:solidFill>
                <a:latin typeface="+mj-lt"/>
                <a:ea typeface="+mj-ea"/>
                <a:cs typeface="+mj-cs"/>
              </a:defRPr>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r>
              <a:rPr lang="en-GB" sz="4400">
                <a:latin typeface="Times New Roman" panose="02020603050405020304" pitchFamily="18" charset="0"/>
                <a:cs typeface="Times New Roman" panose="02020603050405020304" pitchFamily="18" charset="0"/>
              </a:rPr>
              <a:t>Regression Modeling</a:t>
            </a:r>
            <a:endParaRPr lang="en-US" sz="4400"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59B85141-5D67-F4C8-F3F0-2B454C133015}"/>
              </a:ext>
            </a:extLst>
          </p:cNvPr>
          <p:cNvSpPr>
            <a:spLocks noChangeArrowheads="1"/>
          </p:cNvSpPr>
          <p:nvPr/>
        </p:nvSpPr>
        <p:spPr bwMode="auto">
          <a:xfrm>
            <a:off x="809067" y="4651647"/>
            <a:ext cx="4891159" cy="204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var(--colab-code-font-family)"/>
              </a:rPr>
              <a:t>{'gb_reg_score': 0.8240325077840415, 'dtree_reg_score': 0.6276140598166777, 'lgb_reg_score': 0.8483367030093877, </a:t>
            </a:r>
            <a:r>
              <a:rPr lang="en-US" altLang="en-US" kern="0">
                <a:solidFill>
                  <a:srgbClr val="FF0000"/>
                </a:solidFill>
                <a:latin typeface="var(--colab-code-font-family)"/>
                <a:cs typeface="Courier New" panose="02070309020205020404" pitchFamily="49" charset="0"/>
              </a:rPr>
              <a:t>'cb_reg_score': 0.8512830000988931</a:t>
            </a:r>
            <a:r>
              <a:rPr kumimoji="0" lang="en-US" altLang="en-US" b="0" i="0" u="none" strike="noStrike" cap="none" normalizeH="0" baseline="0">
                <a:ln>
                  <a:noFill/>
                </a:ln>
                <a:solidFill>
                  <a:srgbClr val="FF0000"/>
                </a:solidFill>
                <a:effectLst/>
                <a:latin typeface="var(--colab-code-font-family)"/>
              </a:rPr>
              <a:t>, </a:t>
            </a:r>
            <a:r>
              <a:rPr kumimoji="0" lang="en-US" altLang="en-US" b="0" i="0" u="none" strike="noStrike" cap="none" normalizeH="0" baseline="0">
                <a:ln>
                  <a:noFill/>
                </a:ln>
                <a:solidFill>
                  <a:schemeClr val="tx1"/>
                </a:solidFill>
                <a:effectLst/>
                <a:latin typeface="var(--colab-code-font-family)"/>
              </a:rPr>
              <a:t>'forest_reg_score': 0.8148905677453715}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B50234B-C478-FE3A-3C7E-73E099845861}"/>
              </a:ext>
            </a:extLst>
          </p:cNvPr>
          <p:cNvSpPr>
            <a:spLocks noChangeArrowheads="1"/>
          </p:cNvSpPr>
          <p:nvPr/>
        </p:nvSpPr>
        <p:spPr bwMode="auto">
          <a:xfrm>
            <a:off x="887506" y="6106605"/>
            <a:ext cx="46661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CDAC5E9-739E-D4D1-80A7-180DDF21807E}"/>
              </a:ext>
            </a:extLst>
          </p:cNvPr>
          <p:cNvSpPr txBox="1"/>
          <p:nvPr/>
        </p:nvSpPr>
        <p:spPr>
          <a:xfrm>
            <a:off x="5596632" y="5715796"/>
            <a:ext cx="6096000" cy="655308"/>
          </a:xfrm>
          <a:prstGeom prst="rect">
            <a:avLst/>
          </a:prstGeom>
          <a:noFill/>
        </p:spPr>
        <p:txBody>
          <a:bodyPr wrap="square">
            <a:spAutoFit/>
          </a:bodyPr>
          <a:lstStyle/>
          <a:p>
            <a:pPr algn="ctr">
              <a:lnSpc>
                <a:spcPts val="1425"/>
              </a:lnSpc>
            </a:pP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n_estimators=</a:t>
            </a:r>
            <a:r>
              <a:rPr lang="en-IN" sz="1800" kern="0">
                <a:solidFill>
                  <a:srgbClr val="098156"/>
                </a:solidFill>
                <a:effectLst/>
                <a:latin typeface="Courier New" panose="02070309020205020404" pitchFamily="49" charset="0"/>
                <a:ea typeface="Times New Roman" panose="02020603050405020304" pitchFamily="18" charset="0"/>
                <a:cs typeface="Times New Roman" panose="02020603050405020304" pitchFamily="18" charset="0"/>
              </a:rPr>
              <a:t>200</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criterion=</a:t>
            </a:r>
            <a:r>
              <a:rPr lang="en-IN" sz="1800" kern="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'squared_error'</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random_state=</a:t>
            </a:r>
            <a:r>
              <a:rPr lang="en-IN" sz="1800" kern="0">
                <a:solidFill>
                  <a:srgbClr val="09815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learning_rate=0.1, max_depth=None</a:t>
            </a:r>
            <a:endParaRPr lang="en-IN" sz="2400" kern="10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6" name="TextBox 5">
            <a:extLst>
              <a:ext uri="{FF2B5EF4-FFF2-40B4-BE49-F238E27FC236}">
                <a16:creationId xmlns:a16="http://schemas.microsoft.com/office/drawing/2014/main" id="{220C6CE6-C396-ECD8-8D24-4BED445A1985}"/>
              </a:ext>
            </a:extLst>
          </p:cNvPr>
          <p:cNvSpPr txBox="1"/>
          <p:nvPr/>
        </p:nvSpPr>
        <p:spPr>
          <a:xfrm>
            <a:off x="732364" y="1437699"/>
            <a:ext cx="6671984" cy="369332"/>
          </a:xfrm>
          <a:prstGeom prst="rect">
            <a:avLst/>
          </a:prstGeom>
          <a:noFill/>
        </p:spPr>
        <p:txBody>
          <a:bodyPr wrap="square" rtlCol="0">
            <a:spAutoFit/>
          </a:bodyPr>
          <a:lstStyle/>
          <a:p>
            <a:r>
              <a:rPr lang="en-IN">
                <a:solidFill>
                  <a:schemeClr val="tx1">
                    <a:lumMod val="50000"/>
                    <a:lumOff val="50000"/>
                  </a:schemeClr>
                </a:solidFill>
                <a:latin typeface="Times New Roman" panose="02020603050405020304" pitchFamily="18" charset="0"/>
                <a:cs typeface="Times New Roman" panose="02020603050405020304" pitchFamily="18" charset="0"/>
              </a:rPr>
              <a:t>SKLearn standarscaling has been applied.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2364" y="482088"/>
            <a:ext cx="7270376" cy="1330839"/>
          </a:xfrm>
        </p:spPr>
        <p:txBody>
          <a:bodyPr vert="horz" lIns="91440" tIns="45720" rIns="91440" bIns="45720" rtlCol="0" anchor="ctr">
            <a:normAutofit/>
          </a:bodyPr>
          <a:lstStyle/>
          <a:p>
            <a:pPr algn="l"/>
            <a:r>
              <a:rPr lang="en-US" sz="4400" kern="1200">
                <a:solidFill>
                  <a:schemeClr val="tx1"/>
                </a:solidFill>
                <a:latin typeface="Times New Roman" panose="02020603050405020304" pitchFamily="18" charset="0"/>
                <a:cs typeface="Times New Roman" panose="02020603050405020304" pitchFamily="18" charset="0"/>
              </a:rPr>
              <a:t>Classification Modeling</a:t>
            </a:r>
          </a:p>
        </p:txBody>
      </p:sp>
      <p:sp>
        <p:nvSpPr>
          <p:cNvPr id="4" name="TextBox 3">
            <a:extLst>
              <a:ext uri="{FF2B5EF4-FFF2-40B4-BE49-F238E27FC236}">
                <a16:creationId xmlns:a16="http://schemas.microsoft.com/office/drawing/2014/main" id="{8930EB11-5C99-FFAE-77CF-894D4FF6C6BF}"/>
              </a:ext>
            </a:extLst>
          </p:cNvPr>
          <p:cNvSpPr txBox="1"/>
          <p:nvPr/>
        </p:nvSpPr>
        <p:spPr>
          <a:xfrm>
            <a:off x="270768" y="2093993"/>
            <a:ext cx="6155141" cy="390858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400" dirty="0">
                <a:latin typeface="Times New Roman" panose="02020603050405020304" pitchFamily="18" charset="0"/>
                <a:ea typeface="+mn-lt"/>
                <a:cs typeface="Times New Roman" panose="02020603050405020304" pitchFamily="18" charset="0"/>
              </a:rPr>
              <a:t>A type of machine learning technique used to predict the categorical (discrete) variable of a given observation based on its features or attributes.</a:t>
            </a:r>
            <a:endParaRPr lang="en-US" sz="24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90000"/>
              </a:lnSpc>
              <a:spcAft>
                <a:spcPts val="600"/>
              </a:spcAft>
              <a:buFont typeface="Arial"/>
              <a:buChar char="•"/>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vehicle type"</a:t>
            </a:r>
            <a:r>
              <a:rPr lang="en-US" sz="2400" dirty="0">
                <a:latin typeface="Times New Roman" panose="02020603050405020304" pitchFamily="18" charset="0"/>
                <a:cs typeface="Times New Roman" panose="02020603050405020304" pitchFamily="18" charset="0"/>
              </a:rPr>
              <a:t> attribute is the target variable used to perform classification. </a:t>
            </a: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CatBoost</a:t>
            </a:r>
            <a:r>
              <a:rPr lang="en-US" sz="2400" dirty="0">
                <a:latin typeface="Times New Roman" panose="02020603050405020304" pitchFamily="18" charset="0"/>
                <a:cs typeface="Times New Roman" panose="02020603050405020304" pitchFamily="18" charset="0"/>
              </a:rPr>
              <a:t> achieved highest accuracy of 73%  among the boosting classifier Models.</a:t>
            </a:r>
          </a:p>
          <a:p>
            <a:pPr indent="-228600">
              <a:lnSpc>
                <a:spcPct val="90000"/>
              </a:lnSpc>
              <a:spcAft>
                <a:spcPts val="6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pic>
        <p:nvPicPr>
          <p:cNvPr id="5" name="Picture 5" descr="Chart, bar chart&#10;&#10;Description automatically generated">
            <a:extLst>
              <a:ext uri="{FF2B5EF4-FFF2-40B4-BE49-F238E27FC236}">
                <a16:creationId xmlns:a16="http://schemas.microsoft.com/office/drawing/2014/main" id="{3D2EAEA7-B977-05C8-40FE-CD9AB716E135}"/>
              </a:ext>
            </a:extLst>
          </p:cNvPr>
          <p:cNvPicPr>
            <a:picLocks noChangeAspect="1"/>
          </p:cNvPicPr>
          <p:nvPr/>
        </p:nvPicPr>
        <p:blipFill rotWithShape="1">
          <a:blip r:embed="rId2"/>
          <a:srcRect t="1436" b="12011"/>
          <a:stretch/>
        </p:blipFill>
        <p:spPr>
          <a:xfrm>
            <a:off x="6289343" y="1665181"/>
            <a:ext cx="5768455" cy="3919307"/>
          </a:xfrm>
          <a:prstGeom prst="rect">
            <a:avLst/>
          </a:prstGeom>
        </p:spPr>
      </p:pic>
      <p:sp>
        <p:nvSpPr>
          <p:cNvPr id="3" name="TextBox 2">
            <a:extLst>
              <a:ext uri="{FF2B5EF4-FFF2-40B4-BE49-F238E27FC236}">
                <a16:creationId xmlns:a16="http://schemas.microsoft.com/office/drawing/2014/main" id="{FF583658-531D-F929-1DD2-B56C804EEBEE}"/>
              </a:ext>
            </a:extLst>
          </p:cNvPr>
          <p:cNvSpPr txBox="1"/>
          <p:nvPr/>
        </p:nvSpPr>
        <p:spPr>
          <a:xfrm>
            <a:off x="5825232" y="5871450"/>
            <a:ext cx="6096000" cy="655308"/>
          </a:xfrm>
          <a:prstGeom prst="rect">
            <a:avLst/>
          </a:prstGeom>
          <a:noFill/>
        </p:spPr>
        <p:txBody>
          <a:bodyPr wrap="square">
            <a:spAutoFit/>
          </a:bodyPr>
          <a:lstStyle/>
          <a:p>
            <a:pPr algn="ctr">
              <a:lnSpc>
                <a:spcPts val="1425"/>
              </a:lnSpc>
            </a:pP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n_estimators=</a:t>
            </a:r>
            <a:r>
              <a:rPr lang="en-IN" sz="1800" kern="0">
                <a:solidFill>
                  <a:srgbClr val="098156"/>
                </a:solidFill>
                <a:effectLst/>
                <a:latin typeface="Courier New" panose="02070309020205020404" pitchFamily="49" charset="0"/>
                <a:ea typeface="Times New Roman" panose="02020603050405020304" pitchFamily="18" charset="0"/>
                <a:cs typeface="Times New Roman" panose="02020603050405020304" pitchFamily="18" charset="0"/>
              </a:rPr>
              <a:t>200</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criterion=</a:t>
            </a:r>
            <a:r>
              <a:rPr lang="en-IN" sz="1800" kern="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'squared_error'</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random_state=</a:t>
            </a:r>
            <a:r>
              <a:rPr lang="en-IN" sz="1800" kern="0">
                <a:solidFill>
                  <a:srgbClr val="098156"/>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IN" sz="1800" kern="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learning_rate=0.1, max_depth=None</a:t>
            </a:r>
            <a:endParaRPr lang="en-IN" sz="2400" kern="10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6" name="TextBox 5">
            <a:extLst>
              <a:ext uri="{FF2B5EF4-FFF2-40B4-BE49-F238E27FC236}">
                <a16:creationId xmlns:a16="http://schemas.microsoft.com/office/drawing/2014/main" id="{A157760F-CB94-EC12-8824-683516765F4F}"/>
              </a:ext>
            </a:extLst>
          </p:cNvPr>
          <p:cNvSpPr txBox="1"/>
          <p:nvPr/>
        </p:nvSpPr>
        <p:spPr>
          <a:xfrm>
            <a:off x="732364" y="1437699"/>
            <a:ext cx="6671984" cy="369332"/>
          </a:xfrm>
          <a:prstGeom prst="rect">
            <a:avLst/>
          </a:prstGeom>
          <a:noFill/>
        </p:spPr>
        <p:txBody>
          <a:bodyPr wrap="square" rtlCol="0">
            <a:spAutoFit/>
          </a:bodyPr>
          <a:lstStyle/>
          <a:p>
            <a:r>
              <a:rPr lang="en-IN">
                <a:solidFill>
                  <a:schemeClr val="tx1">
                    <a:lumMod val="50000"/>
                    <a:lumOff val="50000"/>
                  </a:schemeClr>
                </a:solidFill>
                <a:latin typeface="Times New Roman" panose="02020603050405020304" pitchFamily="18" charset="0"/>
                <a:cs typeface="Times New Roman" panose="02020603050405020304" pitchFamily="18" charset="0"/>
              </a:rPr>
              <a:t>SKLearn standarscaling has been applied.</a:t>
            </a:r>
          </a:p>
        </p:txBody>
      </p:sp>
    </p:spTree>
    <p:extLst>
      <p:ext uri="{BB962C8B-B14F-4D97-AF65-F5344CB8AC3E}">
        <p14:creationId xmlns:p14="http://schemas.microsoft.com/office/powerpoint/2010/main" val="10985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EC51-E8BB-7178-BB16-7CBB0648EDC7}"/>
              </a:ext>
            </a:extLst>
          </p:cNvPr>
          <p:cNvSpPr>
            <a:spLocks noGrp="1"/>
          </p:cNvSpPr>
          <p:nvPr>
            <p:ph type="title"/>
          </p:nvPr>
        </p:nvSpPr>
        <p:spPr>
          <a:xfrm>
            <a:off x="690967" y="217072"/>
            <a:ext cx="6364211" cy="2174337"/>
          </a:xfrm>
        </p:spPr>
        <p:txBody>
          <a:bodyPr>
            <a:noAutofit/>
          </a:bodyPr>
          <a:lstStyle/>
          <a:p>
            <a:r>
              <a:rPr lang="en-US" dirty="0">
                <a:latin typeface="Times New Roman" panose="02020603050405020304" pitchFamily="18" charset="0"/>
                <a:ea typeface="+mj-lt"/>
                <a:cs typeface="Times New Roman" panose="02020603050405020304" pitchFamily="18" charset="0"/>
              </a:rPr>
              <a:t>Performance comparison -</a:t>
            </a:r>
            <a:r>
              <a:rPr lang="en-US" dirty="0" err="1">
                <a:latin typeface="Times New Roman" panose="02020603050405020304" pitchFamily="18" charset="0"/>
                <a:ea typeface="+mj-lt"/>
                <a:cs typeface="Times New Roman" panose="02020603050405020304" pitchFamily="18" charset="0"/>
              </a:rPr>
              <a:t>CatBoost</a:t>
            </a:r>
            <a:r>
              <a:rPr lang="en-US" dirty="0">
                <a:latin typeface="Times New Roman" panose="02020603050405020304" pitchFamily="18" charset="0"/>
                <a:ea typeface="+mj-lt"/>
                <a:cs typeface="Times New Roman" panose="02020603050405020304" pitchFamily="18" charset="0"/>
              </a:rPr>
              <a:t> VS </a:t>
            </a:r>
            <a:r>
              <a:rPr lang="en-US" dirty="0" err="1">
                <a:latin typeface="Times New Roman" panose="02020603050405020304" pitchFamily="18" charset="0"/>
                <a:ea typeface="+mj-lt"/>
                <a:cs typeface="Times New Roman" panose="02020603050405020304" pitchFamily="18" charset="0"/>
              </a:rPr>
              <a:t>LightGBM</a:t>
            </a:r>
            <a:r>
              <a:rPr lang="en-US" dirty="0">
                <a:latin typeface="Times New Roman" panose="02020603050405020304" pitchFamily="18" charset="0"/>
                <a:ea typeface="+mj-lt"/>
                <a:cs typeface="Times New Roman" panose="02020603050405020304" pitchFamily="18" charset="0"/>
              </a:rPr>
              <a:t> </a:t>
            </a:r>
          </a:p>
        </p:txBody>
      </p:sp>
      <p:graphicFrame>
        <p:nvGraphicFramePr>
          <p:cNvPr id="172" name="Content Placeholder 8">
            <a:extLst>
              <a:ext uri="{FF2B5EF4-FFF2-40B4-BE49-F238E27FC236}">
                <a16:creationId xmlns:a16="http://schemas.microsoft.com/office/drawing/2014/main" id="{E3DEA52D-4E76-C87B-F499-0ACA5155917D}"/>
              </a:ext>
            </a:extLst>
          </p:cNvPr>
          <p:cNvGraphicFramePr>
            <a:graphicFrameLocks noGrp="1"/>
          </p:cNvGraphicFramePr>
          <p:nvPr>
            <p:ph idx="1"/>
            <p:extLst>
              <p:ext uri="{D42A27DB-BD31-4B8C-83A1-F6EECF244321}">
                <p14:modId xmlns:p14="http://schemas.microsoft.com/office/powerpoint/2010/main" val="4078427083"/>
              </p:ext>
            </p:extLst>
          </p:nvPr>
        </p:nvGraphicFramePr>
        <p:xfrm>
          <a:off x="1246824" y="2623381"/>
          <a:ext cx="4772974" cy="3553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Chart&#10;&#10;Description automatically generated">
            <a:extLst>
              <a:ext uri="{FF2B5EF4-FFF2-40B4-BE49-F238E27FC236}">
                <a16:creationId xmlns:a16="http://schemas.microsoft.com/office/drawing/2014/main" id="{FD0B3AF6-5602-DD80-2F15-C1D73E64FC3B}"/>
              </a:ext>
            </a:extLst>
          </p:cNvPr>
          <p:cNvPicPr>
            <a:picLocks noChangeAspect="1"/>
          </p:cNvPicPr>
          <p:nvPr/>
        </p:nvPicPr>
        <p:blipFill>
          <a:blip r:embed="rId7"/>
          <a:stretch>
            <a:fillRect/>
          </a:stretch>
        </p:blipFill>
        <p:spPr>
          <a:xfrm>
            <a:off x="7059792" y="217072"/>
            <a:ext cx="4233435" cy="3227995"/>
          </a:xfrm>
          <a:prstGeom prst="rect">
            <a:avLst/>
          </a:prstGeom>
        </p:spPr>
      </p:pic>
      <p:pic>
        <p:nvPicPr>
          <p:cNvPr id="5" name="Picture 5" descr="Chart&#10;&#10;Description automatically generated">
            <a:extLst>
              <a:ext uri="{FF2B5EF4-FFF2-40B4-BE49-F238E27FC236}">
                <a16:creationId xmlns:a16="http://schemas.microsoft.com/office/drawing/2014/main" id="{0D4885D1-82A2-504E-EEDB-B984501D62C5}"/>
              </a:ext>
            </a:extLst>
          </p:cNvPr>
          <p:cNvPicPr>
            <a:picLocks noChangeAspect="1"/>
          </p:cNvPicPr>
          <p:nvPr/>
        </p:nvPicPr>
        <p:blipFill>
          <a:blip r:embed="rId8"/>
          <a:stretch>
            <a:fillRect/>
          </a:stretch>
        </p:blipFill>
        <p:spPr>
          <a:xfrm>
            <a:off x="7059792" y="3429000"/>
            <a:ext cx="4238049" cy="3273893"/>
          </a:xfrm>
          <a:prstGeom prst="rect">
            <a:avLst/>
          </a:prstGeom>
        </p:spPr>
      </p:pic>
    </p:spTree>
    <p:extLst>
      <p:ext uri="{BB962C8B-B14F-4D97-AF65-F5344CB8AC3E}">
        <p14:creationId xmlns:p14="http://schemas.microsoft.com/office/powerpoint/2010/main" val="72029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844169" y="631906"/>
            <a:ext cx="7869528" cy="1842000"/>
          </a:xfrm>
          <a:prstGeom prst="rect">
            <a:avLst/>
          </a:prstGeom>
        </p:spPr>
        <p:txBody>
          <a:bodyPr spcFirstLastPara="1" vert="horz" wrap="square" lIns="121900" tIns="121900" rIns="121900" bIns="121900" rtlCol="0" anchor="t" anchorCtr="0">
            <a:noAutofit/>
          </a:bodyPr>
          <a:lstStyle/>
          <a:p>
            <a:r>
              <a:rPr lang="en-GB" sz="4400">
                <a:latin typeface="Times New Roman" panose="02020603050405020304" pitchFamily="18" charset="0"/>
                <a:cs typeface="Times New Roman" panose="02020603050405020304" pitchFamily="18" charset="0"/>
              </a:rPr>
              <a:t>Feature importance graphs</a:t>
            </a:r>
            <a:endParaRPr sz="4400">
              <a:latin typeface="Times New Roman" panose="02020603050405020304" pitchFamily="18" charset="0"/>
              <a:cs typeface="Times New Roman" panose="02020603050405020304" pitchFamily="18" charset="0"/>
            </a:endParaRPr>
          </a:p>
        </p:txBody>
      </p:sp>
      <p:sp>
        <p:nvSpPr>
          <p:cNvPr id="94" name="Google Shape;94;p14"/>
          <p:cNvSpPr txBox="1">
            <a:spLocks noGrp="1"/>
          </p:cNvSpPr>
          <p:nvPr>
            <p:ph type="body" idx="1"/>
          </p:nvPr>
        </p:nvSpPr>
        <p:spPr>
          <a:xfrm>
            <a:off x="307954" y="2673259"/>
            <a:ext cx="4470979" cy="2130000"/>
          </a:xfrm>
          <a:prstGeom prst="rect">
            <a:avLst/>
          </a:prstGeom>
        </p:spPr>
        <p:txBody>
          <a:bodyPr spcFirstLastPara="1" vert="horz" wrap="square" lIns="121900" tIns="121900" rIns="121900" bIns="121900" rtlCol="0" anchor="t" anchorCtr="0">
            <a:noAutofit/>
          </a:bodyPr>
          <a:lstStyle/>
          <a:p>
            <a:pPr marL="0" indent="0" algn="just">
              <a:spcAft>
                <a:spcPts val="1600"/>
              </a:spcAft>
              <a:buNone/>
            </a:pPr>
            <a:r>
              <a:rPr lang="en-GB">
                <a:latin typeface="Times New Roman"/>
                <a:ea typeface="Times New Roman"/>
                <a:cs typeface="Times New Roman"/>
                <a:sym typeface="Times New Roman"/>
              </a:rPr>
              <a:t>The graphs suggest that the year of Registration and powerPS are the most important features in the model's prediction.</a:t>
            </a:r>
            <a:endParaRPr>
              <a:latin typeface="Times New Roman"/>
              <a:ea typeface="Times New Roman"/>
              <a:cs typeface="Times New Roman"/>
              <a:sym typeface="Times New Roman"/>
            </a:endParaRPr>
          </a:p>
        </p:txBody>
      </p:sp>
      <p:pic>
        <p:nvPicPr>
          <p:cNvPr id="95" name="Google Shape;95;p14"/>
          <p:cNvPicPr preferRelativeResize="0"/>
          <p:nvPr/>
        </p:nvPicPr>
        <p:blipFill rotWithShape="1">
          <a:blip r:embed="rId3">
            <a:clrChange>
              <a:clrFrom>
                <a:srgbClr val="FFFFFF"/>
              </a:clrFrom>
              <a:clrTo>
                <a:srgbClr val="FFFFFF">
                  <a:alpha val="0"/>
                </a:srgbClr>
              </a:clrTo>
            </a:clrChange>
            <a:alphaModFix/>
          </a:blip>
          <a:srcRect t="15087"/>
          <a:stretch/>
        </p:blipFill>
        <p:spPr>
          <a:xfrm>
            <a:off x="4635497" y="1896034"/>
            <a:ext cx="7589131" cy="40275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844169" y="631906"/>
            <a:ext cx="7869528" cy="1842000"/>
          </a:xfrm>
          <a:prstGeom prst="rect">
            <a:avLst/>
          </a:prstGeom>
        </p:spPr>
        <p:txBody>
          <a:bodyPr spcFirstLastPara="1" vert="horz" wrap="square" lIns="121900" tIns="121900" rIns="121900" bIns="121900" rtlCol="0" anchor="t" anchorCtr="0">
            <a:noAutofit/>
          </a:bodyPr>
          <a:lstStyle/>
          <a:p>
            <a:r>
              <a:rPr lang="en-GB" sz="4400">
                <a:latin typeface="Times New Roman" panose="02020603050405020304" pitchFamily="18" charset="0"/>
                <a:cs typeface="Times New Roman" panose="02020603050405020304" pitchFamily="18" charset="0"/>
              </a:rPr>
              <a:t>Conclusion</a:t>
            </a:r>
            <a:endParaRPr sz="4400">
              <a:latin typeface="Times New Roman" panose="02020603050405020304" pitchFamily="18" charset="0"/>
              <a:cs typeface="Times New Roman" panose="02020603050405020304" pitchFamily="18" charset="0"/>
            </a:endParaRPr>
          </a:p>
        </p:txBody>
      </p:sp>
      <p:sp>
        <p:nvSpPr>
          <p:cNvPr id="94" name="Google Shape;94;p14"/>
          <p:cNvSpPr txBox="1">
            <a:spLocks noGrp="1"/>
          </p:cNvSpPr>
          <p:nvPr>
            <p:ph type="body" idx="1"/>
          </p:nvPr>
        </p:nvSpPr>
        <p:spPr>
          <a:xfrm>
            <a:off x="653095" y="1705070"/>
            <a:ext cx="11126529" cy="4910883"/>
          </a:xfrm>
          <a:prstGeom prst="rect">
            <a:avLst/>
          </a:prstGeom>
        </p:spPr>
        <p:txBody>
          <a:bodyPr spcFirstLastPara="1" vert="horz" wrap="square" lIns="121900" tIns="121900" rIns="121900" bIns="121900" rtlCol="0" anchor="t" anchorCtr="0">
            <a:noAutofit/>
          </a:bodyPr>
          <a:lstStyle/>
          <a:p>
            <a:pPr marL="0" indent="0" algn="just">
              <a:spcAft>
                <a:spcPts val="1600"/>
              </a:spcAft>
              <a:buNone/>
            </a:pPr>
            <a:r>
              <a:rPr lang="en-IN" dirty="0">
                <a:latin typeface="Times New Roman"/>
                <a:ea typeface="Times New Roman"/>
                <a:cs typeface="Times New Roman"/>
                <a:sym typeface="Times New Roman"/>
              </a:rPr>
              <a:t>We look forward to extending this work further by exploring the features </a:t>
            </a:r>
            <a:r>
              <a:rPr lang="en-IN" dirty="0" err="1">
                <a:latin typeface="Times New Roman"/>
                <a:ea typeface="Times New Roman"/>
                <a:cs typeface="Times New Roman"/>
                <a:sym typeface="Times New Roman"/>
              </a:rPr>
              <a:t>dateCrawled</a:t>
            </a:r>
            <a:r>
              <a:rPr lang="en-IN" dirty="0">
                <a:latin typeface="Times New Roman"/>
                <a:ea typeface="Times New Roman"/>
                <a:cs typeface="Times New Roman"/>
                <a:sym typeface="Times New Roman"/>
              </a:rPr>
              <a:t>, </a:t>
            </a:r>
            <a:r>
              <a:rPr lang="en-IN" dirty="0" err="1">
                <a:latin typeface="Times New Roman"/>
                <a:ea typeface="Times New Roman"/>
                <a:cs typeface="Times New Roman"/>
                <a:sym typeface="Times New Roman"/>
              </a:rPr>
              <a:t>abtest</a:t>
            </a:r>
            <a:r>
              <a:rPr lang="en-IN" dirty="0">
                <a:latin typeface="Times New Roman"/>
                <a:ea typeface="Times New Roman"/>
                <a:cs typeface="Times New Roman"/>
                <a:sym typeface="Times New Roman"/>
              </a:rPr>
              <a:t>, </a:t>
            </a:r>
            <a:r>
              <a:rPr lang="en-IN" dirty="0" err="1">
                <a:latin typeface="Times New Roman"/>
                <a:ea typeface="Times New Roman"/>
                <a:cs typeface="Times New Roman"/>
                <a:sym typeface="Times New Roman"/>
              </a:rPr>
              <a:t>vehicleType</a:t>
            </a:r>
            <a:r>
              <a:rPr lang="en-IN" dirty="0">
                <a:latin typeface="Times New Roman"/>
                <a:ea typeface="Times New Roman"/>
                <a:cs typeface="Times New Roman"/>
                <a:sym typeface="Times New Roman"/>
              </a:rPr>
              <a:t> as we believe they have more potential to improving the model performance. This work can be used in the near future to estimating the car prices accurately by addition of updated data. More attributes can be added such as the description of the cars which acts as an added bonus to understanding the condition of the car more intuitively.</a:t>
            </a:r>
          </a:p>
          <a:p>
            <a:pPr marL="0" indent="0" algn="ctr">
              <a:spcAft>
                <a:spcPts val="1600"/>
              </a:spcAft>
              <a:buNone/>
            </a:pPr>
            <a:endParaRPr sz="166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75446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D95315-9A11-67D9-6F7B-9DBFFD8791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80233" y="201706"/>
            <a:ext cx="6802719" cy="5102039"/>
          </a:xfrm>
          <a:prstGeom prst="rect">
            <a:avLst/>
          </a:prstGeom>
        </p:spPr>
      </p:pic>
      <p:sp>
        <p:nvSpPr>
          <p:cNvPr id="8" name="TextBox 7">
            <a:extLst>
              <a:ext uri="{FF2B5EF4-FFF2-40B4-BE49-F238E27FC236}">
                <a16:creationId xmlns:a16="http://schemas.microsoft.com/office/drawing/2014/main" id="{22ADCE27-CE0D-D4A7-A470-59F421F3E6C5}"/>
              </a:ext>
            </a:extLst>
          </p:cNvPr>
          <p:cNvSpPr txBox="1"/>
          <p:nvPr/>
        </p:nvSpPr>
        <p:spPr>
          <a:xfrm>
            <a:off x="2909047" y="5639922"/>
            <a:ext cx="6373906" cy="830997"/>
          </a:xfrm>
          <a:prstGeom prst="rect">
            <a:avLst/>
          </a:prstGeom>
          <a:noFill/>
        </p:spPr>
        <p:txBody>
          <a:bodyPr wrap="square" rtlCol="0">
            <a:spAutoFit/>
          </a:bodyPr>
          <a:lstStyle/>
          <a:p>
            <a:pPr algn="ctr"/>
            <a:r>
              <a:rPr lang="en-IN" sz="4800">
                <a:latin typeface="Times New Roman" panose="02020603050405020304" pitchFamily="18" charset="0"/>
                <a:cs typeface="Times New Roman" panose="02020603050405020304" pitchFamily="18" charset="0"/>
              </a:rPr>
              <a:t>USED CARS</a:t>
            </a:r>
          </a:p>
        </p:txBody>
      </p:sp>
    </p:spTree>
    <p:extLst>
      <p:ext uri="{BB962C8B-B14F-4D97-AF65-F5344CB8AC3E}">
        <p14:creationId xmlns:p14="http://schemas.microsoft.com/office/powerpoint/2010/main" val="339700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99F78-4593-F441-AEC7-57B453C45624}"/>
              </a:ext>
            </a:extLst>
          </p:cNvPr>
          <p:cNvSpPr txBox="1"/>
          <p:nvPr/>
        </p:nvSpPr>
        <p:spPr>
          <a:xfrm>
            <a:off x="428063" y="395570"/>
            <a:ext cx="6373906" cy="830997"/>
          </a:xfrm>
          <a:prstGeom prst="rect">
            <a:avLst/>
          </a:prstGeom>
          <a:noFill/>
        </p:spPr>
        <p:txBody>
          <a:bodyPr wrap="square" rtlCol="0">
            <a:spAutoFit/>
          </a:bodyPr>
          <a:lstStyle/>
          <a:p>
            <a:r>
              <a:rPr lang="en-IN" sz="4800">
                <a:latin typeface="Times New Roman" panose="02020603050405020304" pitchFamily="18" charset="0"/>
                <a:cs typeface="Times New Roman" panose="02020603050405020304" pitchFamily="18" charset="0"/>
              </a:rPr>
              <a:t>Key Questions</a:t>
            </a:r>
          </a:p>
        </p:txBody>
      </p:sp>
      <p:sp>
        <p:nvSpPr>
          <p:cNvPr id="3" name="TextBox 2">
            <a:extLst>
              <a:ext uri="{FF2B5EF4-FFF2-40B4-BE49-F238E27FC236}">
                <a16:creationId xmlns:a16="http://schemas.microsoft.com/office/drawing/2014/main" id="{CBB57D24-9A6B-84DB-656E-0A91F8784876}"/>
              </a:ext>
            </a:extLst>
          </p:cNvPr>
          <p:cNvSpPr txBox="1"/>
          <p:nvPr/>
        </p:nvSpPr>
        <p:spPr>
          <a:xfrm>
            <a:off x="428064" y="2460812"/>
            <a:ext cx="6373906" cy="3213847"/>
          </a:xfrm>
          <a:prstGeom prst="rect">
            <a:avLst/>
          </a:prstGeom>
          <a:noFill/>
        </p:spPr>
        <p:txBody>
          <a:bodyPr wrap="square" rtlCol="0">
            <a:spAutoFit/>
          </a:bodyPr>
          <a:lstStyle/>
          <a:p>
            <a:pPr marL="514350" indent="-514350">
              <a:buAutoNum type="arabicPeriod"/>
            </a:pPr>
            <a:r>
              <a:rPr lang="en-US" sz="2800">
                <a:effectLst/>
                <a:latin typeface="Times New Roman" panose="02020603050405020304" pitchFamily="18" charset="0"/>
                <a:ea typeface="SimSun" panose="02010600030101010101" pitchFamily="2" charset="-122"/>
              </a:rPr>
              <a:t>How various aspects of a vehicle affect how much used automobiles cost?</a:t>
            </a:r>
          </a:p>
          <a:p>
            <a:pPr marL="514350" indent="-514350">
              <a:buFont typeface="+mj-lt"/>
              <a:buAutoNum type="arabicPeriod"/>
            </a:pPr>
            <a:endParaRPr lang="en-US" sz="2800">
              <a:effectLst/>
              <a:latin typeface="Times New Roman" panose="02020603050405020304" pitchFamily="18" charset="0"/>
              <a:ea typeface="SimSun" panose="02010600030101010101" pitchFamily="2" charset="-122"/>
            </a:endParaRPr>
          </a:p>
          <a:p>
            <a:pPr marL="514350" indent="-514350">
              <a:buFont typeface="+mj-lt"/>
              <a:buAutoNum type="arabicPeriod"/>
            </a:pPr>
            <a:r>
              <a:rPr lang="en-US" sz="2800">
                <a:effectLst/>
                <a:latin typeface="Times New Roman" panose="02020603050405020304" pitchFamily="18" charset="0"/>
                <a:ea typeface="SimSun" panose="02010600030101010101" pitchFamily="2" charset="-122"/>
              </a:rPr>
              <a:t>What certain key trends can assist in    predicting future market prices more accurately than relying on yearly averages of all car values combined.?</a:t>
            </a:r>
            <a:endParaRPr lang="en-IN" sz="2800"/>
          </a:p>
        </p:txBody>
      </p:sp>
      <p:pic>
        <p:nvPicPr>
          <p:cNvPr id="5" name="Picture 4">
            <a:extLst>
              <a:ext uri="{FF2B5EF4-FFF2-40B4-BE49-F238E27FC236}">
                <a16:creationId xmlns:a16="http://schemas.microsoft.com/office/drawing/2014/main" id="{E4AADF13-F78E-3FF0-BD00-0B80D77D5AF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49100" y="811068"/>
            <a:ext cx="3964532" cy="2969528"/>
          </a:xfrm>
          <a:prstGeom prst="rect">
            <a:avLst/>
          </a:prstGeom>
        </p:spPr>
      </p:pic>
      <p:pic>
        <p:nvPicPr>
          <p:cNvPr id="8" name="Picture 7">
            <a:extLst>
              <a:ext uri="{FF2B5EF4-FFF2-40B4-BE49-F238E27FC236}">
                <a16:creationId xmlns:a16="http://schemas.microsoft.com/office/drawing/2014/main" id="{770919DB-534C-3A11-861E-1F6B5BEA3C52}"/>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77519" y="4067735"/>
            <a:ext cx="2501152" cy="2447427"/>
          </a:xfrm>
          <a:prstGeom prst="rect">
            <a:avLst/>
          </a:prstGeom>
        </p:spPr>
      </p:pic>
    </p:spTree>
    <p:extLst>
      <p:ext uri="{BB962C8B-B14F-4D97-AF65-F5344CB8AC3E}">
        <p14:creationId xmlns:p14="http://schemas.microsoft.com/office/powerpoint/2010/main" val="124883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3FA71F3-AA4B-E6A2-3D25-C4DA3BC54C46}"/>
              </a:ext>
            </a:extLst>
          </p:cNvPr>
          <p:cNvGraphicFramePr>
            <a:graphicFrameLocks noGrp="1"/>
          </p:cNvGraphicFramePr>
          <p:nvPr>
            <p:extLst>
              <p:ext uri="{D42A27DB-BD31-4B8C-83A1-F6EECF244321}">
                <p14:modId xmlns:p14="http://schemas.microsoft.com/office/powerpoint/2010/main" val="514435191"/>
              </p:ext>
            </p:extLst>
          </p:nvPr>
        </p:nvGraphicFramePr>
        <p:xfrm>
          <a:off x="428063" y="4018525"/>
          <a:ext cx="4651212" cy="2103120"/>
        </p:xfrm>
        <a:graphic>
          <a:graphicData uri="http://schemas.openxmlformats.org/drawingml/2006/table">
            <a:tbl>
              <a:tblPr firstRow="1" bandRow="1">
                <a:tableStyleId>{5940675A-B579-460E-94D1-54222C63F5DA}</a:tableStyleId>
              </a:tblPr>
              <a:tblGrid>
                <a:gridCol w="1171140">
                  <a:extLst>
                    <a:ext uri="{9D8B030D-6E8A-4147-A177-3AD203B41FA5}">
                      <a16:colId xmlns:a16="http://schemas.microsoft.com/office/drawing/2014/main" val="1193876573"/>
                    </a:ext>
                  </a:extLst>
                </a:gridCol>
                <a:gridCol w="3480072">
                  <a:extLst>
                    <a:ext uri="{9D8B030D-6E8A-4147-A177-3AD203B41FA5}">
                      <a16:colId xmlns:a16="http://schemas.microsoft.com/office/drawing/2014/main" val="3199710544"/>
                    </a:ext>
                  </a:extLst>
                </a:gridCol>
              </a:tblGrid>
              <a:tr h="370840">
                <a:tc>
                  <a:txBody>
                    <a:bodyPr/>
                    <a:lstStyle/>
                    <a:p>
                      <a:r>
                        <a:rPr lang="en-IN"/>
                        <a:t>Shape of the dataset </a:t>
                      </a:r>
                    </a:p>
                  </a:txBody>
                  <a:tcPr/>
                </a:tc>
                <a:tc>
                  <a:txBody>
                    <a:bodyPr/>
                    <a:lstStyle/>
                    <a:p>
                      <a:r>
                        <a:rPr lang="en-IN"/>
                        <a:t>(300, 21)</a:t>
                      </a:r>
                    </a:p>
                  </a:txBody>
                  <a:tcPr/>
                </a:tc>
                <a:extLst>
                  <a:ext uri="{0D108BD9-81ED-4DB2-BD59-A6C34878D82A}">
                    <a16:rowId xmlns:a16="http://schemas.microsoft.com/office/drawing/2014/main" val="310841304"/>
                  </a:ext>
                </a:extLst>
              </a:tr>
              <a:tr h="273162">
                <a:tc>
                  <a:txBody>
                    <a:bodyPr/>
                    <a:lstStyle/>
                    <a:p>
                      <a:r>
                        <a:rPr lang="en-IN"/>
                        <a:t>Null value columns</a:t>
                      </a:r>
                    </a:p>
                  </a:txBody>
                  <a:tcPr/>
                </a:tc>
                <a:tc>
                  <a:txBody>
                    <a:bodyPr/>
                    <a:lstStyle/>
                    <a:p>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"vehicleType"</a:t>
                      </a:r>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"gearbox"</a:t>
                      </a:r>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"model"</a:t>
                      </a:r>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"fuelType"</a:t>
                      </a:r>
                      <a:r>
                        <a:rPr lang="en-US" b="0">
                          <a:solidFill>
                            <a:srgbClr val="000000"/>
                          </a:solidFill>
                          <a:effectLst/>
                          <a:latin typeface="Courier New" panose="02070309020205020404" pitchFamily="49" charset="0"/>
                        </a:rPr>
                        <a:t>,</a:t>
                      </a:r>
                      <a:r>
                        <a:rPr lang="en-US" b="0">
                          <a:solidFill>
                            <a:srgbClr val="A31515"/>
                          </a:solidFill>
                          <a:effectLst/>
                          <a:latin typeface="Courier New" panose="02070309020205020404" pitchFamily="49" charset="0"/>
                        </a:rPr>
                        <a:t>"notRepairedDamage"</a:t>
                      </a:r>
                      <a:r>
                        <a:rPr lang="en-US" b="0">
                          <a:solidFill>
                            <a:srgbClr val="000000"/>
                          </a:solidFill>
                          <a:effectLst/>
                          <a:latin typeface="Courier New" panose="02070309020205020404" pitchFamily="49" charset="0"/>
                        </a:rPr>
                        <a:t>]</a:t>
                      </a:r>
                    </a:p>
                    <a:p>
                      <a:endParaRPr lang="en-IN"/>
                    </a:p>
                  </a:txBody>
                  <a:tcPr/>
                </a:tc>
                <a:extLst>
                  <a:ext uri="{0D108BD9-81ED-4DB2-BD59-A6C34878D82A}">
                    <a16:rowId xmlns:a16="http://schemas.microsoft.com/office/drawing/2014/main" val="2480485272"/>
                  </a:ext>
                </a:extLst>
              </a:tr>
            </a:tbl>
          </a:graphicData>
        </a:graphic>
      </p:graphicFrame>
      <p:pic>
        <p:nvPicPr>
          <p:cNvPr id="4" name="Picture 3">
            <a:extLst>
              <a:ext uri="{FF2B5EF4-FFF2-40B4-BE49-F238E27FC236}">
                <a16:creationId xmlns:a16="http://schemas.microsoft.com/office/drawing/2014/main" id="{C0E947B5-3DF3-10F2-7AAF-D77B4A7DD70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5058" y="3190929"/>
            <a:ext cx="7032790" cy="3159929"/>
          </a:xfrm>
          <a:prstGeom prst="rect">
            <a:avLst/>
          </a:prstGeom>
          <a:noFill/>
          <a:ln>
            <a:noFill/>
          </a:ln>
        </p:spPr>
      </p:pic>
      <p:sp>
        <p:nvSpPr>
          <p:cNvPr id="6" name="TextBox 5">
            <a:extLst>
              <a:ext uri="{FF2B5EF4-FFF2-40B4-BE49-F238E27FC236}">
                <a16:creationId xmlns:a16="http://schemas.microsoft.com/office/drawing/2014/main" id="{B2F74BBF-B841-3FD3-973C-51709E67C764}"/>
              </a:ext>
            </a:extLst>
          </p:cNvPr>
          <p:cNvSpPr txBox="1"/>
          <p:nvPr/>
        </p:nvSpPr>
        <p:spPr>
          <a:xfrm>
            <a:off x="5792333" y="6211669"/>
            <a:ext cx="6098240" cy="646331"/>
          </a:xfrm>
          <a:prstGeom prst="rect">
            <a:avLst/>
          </a:prstGeom>
          <a:noFill/>
        </p:spPr>
        <p:txBody>
          <a:bodyPr wrap="square">
            <a:spAutoFit/>
          </a:bodyPr>
          <a:lstStyle/>
          <a:p>
            <a:pPr algn="ctr"/>
            <a:r>
              <a:rPr lang="en-US" sz="1800">
                <a:effectLst/>
                <a:latin typeface="Times New Roman" panose="02020603050405020304" pitchFamily="18" charset="0"/>
                <a:ea typeface="PMingLiU" panose="02020500000000000000" pitchFamily="18" charset="-120"/>
                <a:cs typeface="Times New Roman" panose="02020603050405020304" pitchFamily="18" charset="0"/>
              </a:rPr>
              <a:t>Jagged lines represent the number of null values present in that particular column</a:t>
            </a:r>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48C5E8-5D5A-C90D-664A-C6BA6DFB53B0}"/>
              </a:ext>
            </a:extLst>
          </p:cNvPr>
          <p:cNvSpPr txBox="1"/>
          <p:nvPr/>
        </p:nvSpPr>
        <p:spPr>
          <a:xfrm>
            <a:off x="428063" y="1261691"/>
            <a:ext cx="6671984" cy="369332"/>
          </a:xfrm>
          <a:prstGeom prst="rect">
            <a:avLst/>
          </a:prstGeom>
          <a:noFill/>
        </p:spPr>
        <p:txBody>
          <a:bodyPr wrap="square" rtlCol="0">
            <a:spAutoFit/>
          </a:bodyPr>
          <a:lstStyle/>
          <a:p>
            <a:r>
              <a:rPr lang="en-IN">
                <a:solidFill>
                  <a:schemeClr val="tx1">
                    <a:lumMod val="50000"/>
                    <a:lumOff val="50000"/>
                  </a:schemeClr>
                </a:solidFill>
                <a:latin typeface="Times New Roman" panose="02020603050405020304" pitchFamily="18" charset="0"/>
                <a:cs typeface="Times New Roman" panose="02020603050405020304" pitchFamily="18" charset="0"/>
              </a:rPr>
              <a:t>Shape &amp; Null values info</a:t>
            </a:r>
          </a:p>
        </p:txBody>
      </p:sp>
      <p:pic>
        <p:nvPicPr>
          <p:cNvPr id="9" name="Picture 8">
            <a:extLst>
              <a:ext uri="{FF2B5EF4-FFF2-40B4-BE49-F238E27FC236}">
                <a16:creationId xmlns:a16="http://schemas.microsoft.com/office/drawing/2014/main" id="{1FCBAEA3-4E48-4D8F-E629-85AEC01D83B5}"/>
              </a:ext>
            </a:extLst>
          </p:cNvPr>
          <p:cNvPicPr>
            <a:picLocks noChangeAspect="1"/>
          </p:cNvPicPr>
          <p:nvPr/>
        </p:nvPicPr>
        <p:blipFill>
          <a:blip r:embed="rId3"/>
          <a:stretch>
            <a:fillRect/>
          </a:stretch>
        </p:blipFill>
        <p:spPr>
          <a:xfrm>
            <a:off x="7826187" y="1284844"/>
            <a:ext cx="3232175" cy="1122113"/>
          </a:xfrm>
          <a:prstGeom prst="rect">
            <a:avLst/>
          </a:prstGeom>
          <a:ln>
            <a:solidFill>
              <a:schemeClr val="tx1"/>
            </a:solidFill>
          </a:ln>
        </p:spPr>
      </p:pic>
      <p:sp>
        <p:nvSpPr>
          <p:cNvPr id="11" name="TextBox 10">
            <a:extLst>
              <a:ext uri="{FF2B5EF4-FFF2-40B4-BE49-F238E27FC236}">
                <a16:creationId xmlns:a16="http://schemas.microsoft.com/office/drawing/2014/main" id="{99128D71-CB0B-226E-48EB-D48F3DA64D70}"/>
              </a:ext>
            </a:extLst>
          </p:cNvPr>
          <p:cNvSpPr txBox="1"/>
          <p:nvPr/>
        </p:nvSpPr>
        <p:spPr>
          <a:xfrm>
            <a:off x="6447867" y="2406957"/>
            <a:ext cx="6098240" cy="369332"/>
          </a:xfrm>
          <a:prstGeom prst="rect">
            <a:avLst/>
          </a:prstGeom>
          <a:noFill/>
        </p:spPr>
        <p:txBody>
          <a:bodyPr wrap="square">
            <a:spAutoFit/>
          </a:bodyPr>
          <a:lstStyle/>
          <a:p>
            <a:pPr algn="ctr"/>
            <a:r>
              <a:rPr lang="en-US" sz="1800">
                <a:effectLst/>
                <a:latin typeface="Times New Roman" panose="02020603050405020304" pitchFamily="18" charset="0"/>
                <a:ea typeface="PMingLiU" panose="02020500000000000000" pitchFamily="18" charset="-120"/>
                <a:cs typeface="Times New Roman" panose="02020603050405020304" pitchFamily="18" charset="0"/>
              </a:rPr>
              <a:t>Null values percentage</a:t>
            </a:r>
            <a:endParaRPr lang="en-IN">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7354FE9-4FD8-63FC-4F89-6E57474BE0F1}"/>
              </a:ext>
            </a:extLst>
          </p:cNvPr>
          <p:cNvSpPr txBox="1"/>
          <p:nvPr/>
        </p:nvSpPr>
        <p:spPr>
          <a:xfrm>
            <a:off x="428063" y="2228671"/>
            <a:ext cx="4651212" cy="1200329"/>
          </a:xfrm>
          <a:prstGeom prst="rect">
            <a:avLst/>
          </a:prstGeom>
          <a:noFill/>
        </p:spPr>
        <p:txBody>
          <a:bodyPr wrap="square" rtlCol="0">
            <a:spAutoFit/>
          </a:bodyPr>
          <a:lstStyle/>
          <a:p>
            <a:r>
              <a:rPr lang="en-IN"/>
              <a:t>Since the percentage of null values in each column are less than 50% of total data, we decided to drop them.</a:t>
            </a:r>
          </a:p>
          <a:p>
            <a:endParaRPr lang="en-IN"/>
          </a:p>
        </p:txBody>
      </p:sp>
      <p:sp>
        <p:nvSpPr>
          <p:cNvPr id="14" name="TextBox 13">
            <a:extLst>
              <a:ext uri="{FF2B5EF4-FFF2-40B4-BE49-F238E27FC236}">
                <a16:creationId xmlns:a16="http://schemas.microsoft.com/office/drawing/2014/main" id="{329DBDEC-A80D-B211-9AD4-161F540C0D74}"/>
              </a:ext>
            </a:extLst>
          </p:cNvPr>
          <p:cNvSpPr txBox="1"/>
          <p:nvPr/>
        </p:nvSpPr>
        <p:spPr>
          <a:xfrm>
            <a:off x="290232" y="358985"/>
            <a:ext cx="6671984" cy="830997"/>
          </a:xfrm>
          <a:prstGeom prst="rect">
            <a:avLst/>
          </a:prstGeom>
          <a:noFill/>
        </p:spPr>
        <p:txBody>
          <a:bodyPr wrap="square" rtlCol="0">
            <a:spAutoFit/>
          </a:bodyPr>
          <a:lstStyle/>
          <a:p>
            <a:r>
              <a:rPr lang="en-IN" sz="4800">
                <a:latin typeface="Times New Roman" panose="02020603050405020304" pitchFamily="18" charset="0"/>
                <a:cs typeface="Times New Roman" panose="02020603050405020304" pitchFamily="18" charset="0"/>
              </a:rPr>
              <a:t>📊Intro to EDA</a:t>
            </a:r>
          </a:p>
        </p:txBody>
      </p:sp>
    </p:spTree>
    <p:extLst>
      <p:ext uri="{BB962C8B-B14F-4D97-AF65-F5344CB8AC3E}">
        <p14:creationId xmlns:p14="http://schemas.microsoft.com/office/powerpoint/2010/main" val="270795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BD2836-76F5-921B-E287-84F57957526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Times New Roman" panose="02020603050405020304" pitchFamily="18" charset="0"/>
                <a:cs typeface="Times New Roman" panose="02020603050405020304" pitchFamily="18" charset="0"/>
              </a:rPr>
              <a:t>Price VS Fuel Type</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91DAB-4816-29B6-AAB1-2D93135C79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85255" y="2271973"/>
            <a:ext cx="5236098" cy="3416711"/>
          </a:xfrm>
          <a:prstGeom prst="rect">
            <a:avLst/>
          </a:prstGeom>
          <a:ln w="88900" cap="sq" cmpd="thickThin">
            <a:solidFill>
              <a:srgbClr val="000000"/>
            </a:solidFill>
            <a:prstDash val="solid"/>
            <a:miter lim="800000"/>
          </a:ln>
          <a:effectLst>
            <a:innerShdw blurRad="76200">
              <a:srgbClr val="000000"/>
            </a:innerShdw>
          </a:effectLst>
        </p:spPr>
      </p:pic>
      <p:sp>
        <p:nvSpPr>
          <p:cNvPr id="9" name="Content Placeholder 2">
            <a:extLst>
              <a:ext uri="{FF2B5EF4-FFF2-40B4-BE49-F238E27FC236}">
                <a16:creationId xmlns:a16="http://schemas.microsoft.com/office/drawing/2014/main" id="{C3FA9F34-EDCC-3A42-5166-77052BD766E2}"/>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This bar graph represents </a:t>
            </a:r>
            <a:r>
              <a:rPr lang="en-US">
                <a:latin typeface="Times New Roman" panose="02020603050405020304" pitchFamily="18" charset="0"/>
                <a:cs typeface="Times New Roman" panose="02020603050405020304" pitchFamily="18" charset="0"/>
              </a:rPr>
              <a:t>the Fuel </a:t>
            </a:r>
            <a:r>
              <a:rPr lang="en-US" dirty="0">
                <a:latin typeface="Times New Roman" panose="02020603050405020304" pitchFamily="18" charset="0"/>
                <a:cs typeface="Times New Roman" panose="02020603050405020304" pitchFamily="18" charset="0"/>
              </a:rPr>
              <a:t>type and its price.</a:t>
            </a:r>
          </a:p>
          <a:p>
            <a:r>
              <a:rPr lang="en-US" dirty="0">
                <a:latin typeface="Times New Roman" panose="02020603050405020304" pitchFamily="18" charset="0"/>
                <a:cs typeface="Times New Roman" panose="02020603050405020304" pitchFamily="18" charset="0"/>
              </a:rPr>
              <a:t>Among these different types</a:t>
            </a:r>
            <a:r>
              <a:rPr lang="en-US">
                <a:latin typeface="Times New Roman" panose="02020603050405020304" pitchFamily="18" charset="0"/>
                <a:cs typeface="Times New Roman" panose="02020603050405020304" pitchFamily="18" charset="0"/>
              </a:rPr>
              <a:t>, hybrid has </a:t>
            </a:r>
            <a:r>
              <a:rPr lang="en-US" dirty="0">
                <a:latin typeface="Times New Roman" panose="02020603050405020304" pitchFamily="18" charset="0"/>
                <a:cs typeface="Times New Roman" panose="02020603050405020304" pitchFamily="18" charset="0"/>
              </a:rPr>
              <a:t>the highest price range.</a:t>
            </a:r>
          </a:p>
          <a:p>
            <a:r>
              <a:rPr lang="en-US">
                <a:latin typeface="Times New Roman" panose="02020603050405020304" pitchFamily="18" charset="0"/>
                <a:cs typeface="Times New Roman" panose="02020603050405020304" pitchFamily="18" charset="0"/>
              </a:rPr>
              <a:t>Andere has </a:t>
            </a:r>
            <a:r>
              <a:rPr lang="en-US" dirty="0">
                <a:latin typeface="Times New Roman" panose="02020603050405020304" pitchFamily="18" charset="0"/>
                <a:cs typeface="Times New Roman" panose="02020603050405020304" pitchFamily="18" charset="0"/>
              </a:rPr>
              <a:t>the lowest price </a:t>
            </a:r>
            <a:r>
              <a:rPr lang="en-US">
                <a:latin typeface="Times New Roman" panose="02020603050405020304" pitchFamily="18" charset="0"/>
                <a:cs typeface="Times New Roman" panose="02020603050405020304" pitchFamily="18" charset="0"/>
              </a:rPr>
              <a:t>range among 7 other fuel </a:t>
            </a:r>
            <a:r>
              <a:rPr lang="en-US" dirty="0">
                <a:latin typeface="Times New Roman" panose="02020603050405020304" pitchFamily="18" charset="0"/>
                <a:cs typeface="Times New Roman" panose="02020603050405020304" pitchFamily="18" charset="0"/>
              </a:rPr>
              <a:t>types.</a:t>
            </a:r>
          </a:p>
        </p:txBody>
      </p:sp>
    </p:spTree>
    <p:extLst>
      <p:ext uri="{BB962C8B-B14F-4D97-AF65-F5344CB8AC3E}">
        <p14:creationId xmlns:p14="http://schemas.microsoft.com/office/powerpoint/2010/main" val="372522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6A0D-7ADF-F922-9B2B-6A3FC6DB0E4D}"/>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Price VS Vehicle </a:t>
            </a:r>
            <a:r>
              <a:rPr lang="en-US" dirty="0">
                <a:latin typeface="Times New Roman" panose="02020603050405020304" pitchFamily="18" charset="0"/>
                <a:cs typeface="Times New Roman" panose="02020603050405020304" pitchFamily="18" charset="0"/>
              </a:rPr>
              <a:t>Type</a:t>
            </a:r>
          </a:p>
        </p:txBody>
      </p:sp>
      <p:sp>
        <p:nvSpPr>
          <p:cNvPr id="3" name="Content Placeholder 2">
            <a:extLst>
              <a:ext uri="{FF2B5EF4-FFF2-40B4-BE49-F238E27FC236}">
                <a16:creationId xmlns:a16="http://schemas.microsoft.com/office/drawing/2014/main" id="{6CEDEA6E-C2C0-6A1B-088C-DF3B078816D2}"/>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This bar graph represents the vehicle type and its price.</a:t>
            </a:r>
          </a:p>
          <a:p>
            <a:r>
              <a:rPr lang="en-US" dirty="0">
                <a:latin typeface="Times New Roman" panose="02020603050405020304" pitchFamily="18" charset="0"/>
                <a:cs typeface="Times New Roman" panose="02020603050405020304" pitchFamily="18" charset="0"/>
              </a:rPr>
              <a:t>Among these different types, Coupe has the highest price range.</a:t>
            </a:r>
          </a:p>
          <a:p>
            <a:r>
              <a:rPr lang="en-US" dirty="0">
                <a:latin typeface="Times New Roman" panose="02020603050405020304" pitchFamily="18" charset="0"/>
                <a:cs typeface="Times New Roman" panose="02020603050405020304" pitchFamily="18" charset="0"/>
              </a:rPr>
              <a:t>Klein Wagen has the lowest price range among 8 other vehicle types.</a:t>
            </a:r>
          </a:p>
        </p:txBody>
      </p:sp>
      <p:pic>
        <p:nvPicPr>
          <p:cNvPr id="6" name="Content Placeholder 5" descr="Chart, bar chart&#10;&#10;Description automatically generated">
            <a:extLst>
              <a:ext uri="{FF2B5EF4-FFF2-40B4-BE49-F238E27FC236}">
                <a16:creationId xmlns:a16="http://schemas.microsoft.com/office/drawing/2014/main" id="{E8E6FC8E-6AAC-20C1-1D6E-0A4BCF2FAA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08521"/>
            <a:ext cx="5181600" cy="2985545"/>
          </a:xfrm>
        </p:spPr>
      </p:pic>
    </p:spTree>
    <p:extLst>
      <p:ext uri="{BB962C8B-B14F-4D97-AF65-F5344CB8AC3E}">
        <p14:creationId xmlns:p14="http://schemas.microsoft.com/office/powerpoint/2010/main" val="68478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D024-6CC2-E2FB-8101-2E7D9012DC6E}"/>
              </a:ext>
            </a:extLst>
          </p:cNvPr>
          <p:cNvSpPr>
            <a:spLocks noGrp="1"/>
          </p:cNvSpPr>
          <p:nvPr>
            <p:ph type="title"/>
          </p:nvPr>
        </p:nvSpPr>
        <p:spPr>
          <a:xfrm>
            <a:off x="838200" y="365125"/>
            <a:ext cx="10515600" cy="1023837"/>
          </a:xfrm>
        </p:spPr>
        <p:txBody>
          <a:bodyPr/>
          <a:lstStyle/>
          <a:p>
            <a:r>
              <a:rPr lang="en-US">
                <a:latin typeface="Times New Roman" panose="02020603050405020304" pitchFamily="18" charset="0"/>
                <a:cs typeface="Times New Roman" panose="02020603050405020304" pitchFamily="18" charset="0"/>
              </a:rPr>
              <a:t>Price VS Month</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AEE74B-14AC-9BE1-3063-2B2493ACCA9A}"/>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Between August and December, we can infer that prices for Coupe and Limousine have increased significantly.</a:t>
            </a:r>
          </a:p>
          <a:p>
            <a:r>
              <a:rPr lang="en-US" dirty="0">
                <a:latin typeface="Times New Roman" panose="02020603050405020304" pitchFamily="18" charset="0"/>
                <a:cs typeface="Times New Roman" panose="02020603050405020304" pitchFamily="18" charset="0"/>
              </a:rPr>
              <a:t>Rest of the car types such as compact, cabriolets, SUVs and Kombis have their prices mostly in a constant range through out the year.</a:t>
            </a:r>
          </a:p>
        </p:txBody>
      </p:sp>
      <p:pic>
        <p:nvPicPr>
          <p:cNvPr id="6" name="Content Placeholder 5" descr="Diagram&#10;&#10;Description automatically generated">
            <a:extLst>
              <a:ext uri="{FF2B5EF4-FFF2-40B4-BE49-F238E27FC236}">
                <a16:creationId xmlns:a16="http://schemas.microsoft.com/office/drawing/2014/main" id="{5D23EFBA-FFA5-5641-2990-58A42F55FC9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87846" y="1825625"/>
            <a:ext cx="4950308" cy="4351338"/>
          </a:xfrm>
        </p:spPr>
      </p:pic>
    </p:spTree>
    <p:extLst>
      <p:ext uri="{BB962C8B-B14F-4D97-AF65-F5344CB8AC3E}">
        <p14:creationId xmlns:p14="http://schemas.microsoft.com/office/powerpoint/2010/main" val="90994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2E8F-9036-CC80-750C-C919D9789C3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Price VS Year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D534D3-2F70-A9E8-888F-87B0FA498BD9}"/>
              </a:ext>
            </a:extLst>
          </p:cNvPr>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Among all the years, </a:t>
            </a:r>
            <a:r>
              <a:rPr lang="en-US" dirty="0" err="1">
                <a:latin typeface="Times New Roman" panose="02020603050405020304" pitchFamily="18" charset="0"/>
                <a:cs typeface="Times New Roman" panose="02020603050405020304" pitchFamily="18" charset="0"/>
              </a:rPr>
              <a:t>Andere</a:t>
            </a:r>
            <a:r>
              <a:rPr lang="en-US" dirty="0">
                <a:latin typeface="Times New Roman" panose="02020603050405020304" pitchFamily="18" charset="0"/>
                <a:cs typeface="Times New Roman" panose="02020603050405020304" pitchFamily="18" charset="0"/>
              </a:rPr>
              <a:t> has highest price range in year 1970. </a:t>
            </a:r>
          </a:p>
          <a:p>
            <a:r>
              <a:rPr lang="en-US" dirty="0">
                <a:latin typeface="Times New Roman" panose="02020603050405020304" pitchFamily="18" charset="0"/>
                <a:cs typeface="Times New Roman" panose="02020603050405020304" pitchFamily="18" charset="0"/>
              </a:rPr>
              <a:t>SUV, Ide in Wagen, Cabriolet and Kombi had constant change in their price range from 1920 to 2020.</a:t>
            </a:r>
          </a:p>
          <a:p>
            <a:r>
              <a:rPr lang="en-US" dirty="0">
                <a:latin typeface="Times New Roman" panose="02020603050405020304" pitchFamily="18" charset="0"/>
                <a:cs typeface="Times New Roman" panose="02020603050405020304" pitchFamily="18" charset="0"/>
              </a:rPr>
              <a:t>Coupe and Limousine have their prices changed very few times compared to other vehicle types. </a:t>
            </a:r>
          </a:p>
        </p:txBody>
      </p:sp>
      <p:pic>
        <p:nvPicPr>
          <p:cNvPr id="6" name="Content Placeholder 5" descr="Diagram&#10;&#10;Description automatically generated">
            <a:extLst>
              <a:ext uri="{FF2B5EF4-FFF2-40B4-BE49-F238E27FC236}">
                <a16:creationId xmlns:a16="http://schemas.microsoft.com/office/drawing/2014/main" id="{E238EFE4-68AF-150A-CB33-F1B8A5ED289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0040" y="1331089"/>
            <a:ext cx="5739206" cy="4845874"/>
          </a:xfrm>
        </p:spPr>
      </p:pic>
    </p:spTree>
    <p:extLst>
      <p:ext uri="{BB962C8B-B14F-4D97-AF65-F5344CB8AC3E}">
        <p14:creationId xmlns:p14="http://schemas.microsoft.com/office/powerpoint/2010/main" val="164731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8515-DE4D-08CF-4D7D-7780E080D4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Correlation Matrix</a:t>
            </a:r>
          </a:p>
        </p:txBody>
      </p:sp>
      <p:pic>
        <p:nvPicPr>
          <p:cNvPr id="6" name="Content Placeholder 5" descr="A picture containing graphical user interface&#10;&#10;Description automatically generated">
            <a:extLst>
              <a:ext uri="{FF2B5EF4-FFF2-40B4-BE49-F238E27FC236}">
                <a16:creationId xmlns:a16="http://schemas.microsoft.com/office/drawing/2014/main" id="{71944921-DDBB-32E3-F63C-40D75FF4686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80847" y="1785284"/>
            <a:ext cx="6019800" cy="4351338"/>
          </a:xfrm>
        </p:spPr>
      </p:pic>
      <p:sp>
        <p:nvSpPr>
          <p:cNvPr id="4" name="Content Placeholder 3">
            <a:extLst>
              <a:ext uri="{FF2B5EF4-FFF2-40B4-BE49-F238E27FC236}">
                <a16:creationId xmlns:a16="http://schemas.microsoft.com/office/drawing/2014/main" id="{F4C8A02E-D619-DC37-B45B-D6D92D4CF996}"/>
              </a:ext>
            </a:extLst>
          </p:cNvPr>
          <p:cNvSpPr>
            <a:spLocks noGrp="1"/>
          </p:cNvSpPr>
          <p:nvPr>
            <p:ph sz="half" idx="2"/>
          </p:nvPr>
        </p:nvSpPr>
        <p:spPr>
          <a:xfrm>
            <a:off x="699247" y="1960562"/>
            <a:ext cx="5181600" cy="4351338"/>
          </a:xfrm>
        </p:spPr>
        <p:txBody>
          <a:bodyPr/>
          <a:lstStyle/>
          <a:p>
            <a:r>
              <a:rPr lang="en-US" dirty="0">
                <a:latin typeface="Times New Roman" panose="02020603050405020304" pitchFamily="18" charset="0"/>
                <a:cs typeface="Times New Roman" panose="02020603050405020304" pitchFamily="18" charset="0"/>
              </a:rPr>
              <a:t>Price and Year of Registration have a positive correlation. </a:t>
            </a:r>
          </a:p>
          <a:p>
            <a:r>
              <a:rPr lang="en-US" dirty="0">
                <a:latin typeface="Times New Roman" panose="02020603050405020304" pitchFamily="18" charset="0"/>
                <a:cs typeface="Times New Roman" panose="02020603050405020304" pitchFamily="18" charset="0"/>
              </a:rPr>
              <a:t>Kilometers and Price have a negative correlation. </a:t>
            </a:r>
          </a:p>
          <a:p>
            <a:r>
              <a:rPr lang="en-US" dirty="0">
                <a:latin typeface="Times New Roman" panose="02020603050405020304" pitchFamily="18" charset="0"/>
                <a:cs typeface="Times New Roman" panose="02020603050405020304" pitchFamily="18" charset="0"/>
              </a:rPr>
              <a:t>Overall, there is relatively little correlation among </a:t>
            </a:r>
            <a:r>
              <a:rPr lang="en-US">
                <a:latin typeface="Times New Roman" panose="02020603050405020304" pitchFamily="18" charset="0"/>
                <a:cs typeface="Times New Roman" panose="02020603050405020304" pitchFamily="18" charset="0"/>
              </a:rPr>
              <a:t>the variables.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055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1528</TotalTime>
  <Words>671</Words>
  <Application>Microsoft Macintosh PowerPoint</Application>
  <PresentationFormat>Widescreen</PresentationFormat>
  <Paragraphs>59</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Courier New</vt:lpstr>
      <vt:lpstr>Roboto</vt:lpstr>
      <vt:lpstr>Times New Roman</vt:lpstr>
      <vt:lpstr>var(--colab-code-font-family)</vt:lpstr>
      <vt:lpstr>Office Theme</vt:lpstr>
      <vt:lpstr>PowerPoint Presentation</vt:lpstr>
      <vt:lpstr>PowerPoint Presentation</vt:lpstr>
      <vt:lpstr>PowerPoint Presentation</vt:lpstr>
      <vt:lpstr>PowerPoint Presentation</vt:lpstr>
      <vt:lpstr>PowerPoint Presentation</vt:lpstr>
      <vt:lpstr>Price VS Vehicle Type</vt:lpstr>
      <vt:lpstr>Price VS Month</vt:lpstr>
      <vt:lpstr>Price VS Year</vt:lpstr>
      <vt:lpstr>Correlation Matrix</vt:lpstr>
      <vt:lpstr>PowerPoint Presentation</vt:lpstr>
      <vt:lpstr>Classification Modeling</vt:lpstr>
      <vt:lpstr>Performance comparison -CatBoost VS LightGBM </vt:lpstr>
      <vt:lpstr>Feature importance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nikhil</dc:creator>
  <cp:lastModifiedBy>Tanusha Erpula</cp:lastModifiedBy>
  <cp:revision>210</cp:revision>
  <dcterms:created xsi:type="dcterms:W3CDTF">2023-03-26T17:10:04Z</dcterms:created>
  <dcterms:modified xsi:type="dcterms:W3CDTF">2023-10-25T18:36:56Z</dcterms:modified>
</cp:coreProperties>
</file>