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3" r:id="rId6"/>
    <p:sldId id="264" r:id="rId7"/>
    <p:sldId id="260" r:id="rId8"/>
    <p:sldId id="261" r:id="rId9"/>
    <p:sldId id="262"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72" autoAdjust="0"/>
    <p:restoredTop sz="95260" autoAdjust="0"/>
  </p:normalViewPr>
  <p:slideViewPr>
    <p:cSldViewPr snapToGrid="0" snapToObjects="1">
      <p:cViewPr varScale="1">
        <p:scale>
          <a:sx n="71" d="100"/>
          <a:sy n="71" d="100"/>
        </p:scale>
        <p:origin x="6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918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Shape 1"/>
          <p:cNvSpPr/>
          <p:nvPr/>
        </p:nvSpPr>
        <p:spPr>
          <a:xfrm flipH="1">
            <a:off x="14538959" y="-91440"/>
            <a:ext cx="1632857" cy="8229600"/>
          </a:xfrm>
          <a:prstGeom prst="rect">
            <a:avLst/>
          </a:prstGeom>
          <a:solidFill>
            <a:srgbClr val="F3F3F7"/>
          </a:solidFill>
          <a:ln/>
        </p:spPr>
      </p:sp>
      <p:sp>
        <p:nvSpPr>
          <p:cNvPr id="5" name="Text 2"/>
          <p:cNvSpPr/>
          <p:nvPr/>
        </p:nvSpPr>
        <p:spPr>
          <a:xfrm>
            <a:off x="6215477" y="2476715"/>
            <a:ext cx="7477601" cy="1666399"/>
          </a:xfrm>
          <a:prstGeom prst="rect">
            <a:avLst/>
          </a:prstGeom>
          <a:noFill/>
          <a:ln/>
        </p:spPr>
        <p:txBody>
          <a:bodyPr wrap="square" rtlCol="0" anchor="t"/>
          <a:lstStyle/>
          <a:p>
            <a:pPr marL="0" indent="0">
              <a:lnSpc>
                <a:spcPts val="6561"/>
              </a:lnSpc>
              <a:buNone/>
            </a:pPr>
            <a:r>
              <a:rPr lang="en-US" sz="5249" b="1" dirty="0">
                <a:solidFill>
                  <a:srgbClr val="101014"/>
                </a:solidFill>
                <a:latin typeface="Playfair Display" pitchFamily="34" charset="0"/>
                <a:ea typeface="Playfair Display" pitchFamily="34" charset="-122"/>
                <a:cs typeface="Playfair Display" pitchFamily="34" charset="-120"/>
              </a:rPr>
              <a:t>Introduction to Facebook</a:t>
            </a:r>
            <a:endParaRPr lang="en-US" sz="5249" dirty="0"/>
          </a:p>
        </p:txBody>
      </p:sp>
      <p:sp>
        <p:nvSpPr>
          <p:cNvPr id="6" name="Text 3"/>
          <p:cNvSpPr/>
          <p:nvPr/>
        </p:nvSpPr>
        <p:spPr>
          <a:xfrm>
            <a:off x="6319599" y="4216598"/>
            <a:ext cx="7477601" cy="710803"/>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An expansive social media platform connecting billions of people worldwide.</a:t>
            </a:r>
            <a:endParaRPr lang="en-US" sz="1750" dirty="0"/>
          </a:p>
        </p:txBody>
      </p:sp>
      <p:pic>
        <p:nvPicPr>
          <p:cNvPr id="10"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1" name="Rectangle 10">
            <a:extLst>
              <a:ext uri="{FF2B5EF4-FFF2-40B4-BE49-F238E27FC236}">
                <a16:creationId xmlns:a16="http://schemas.microsoft.com/office/drawing/2014/main" id="{F2B3E14F-3251-6544-62D3-2B4DDB41F036}"/>
              </a:ext>
            </a:extLst>
          </p:cNvPr>
          <p:cNvSpPr/>
          <p:nvPr/>
        </p:nvSpPr>
        <p:spPr>
          <a:xfrm flipV="1">
            <a:off x="12242153" y="8138160"/>
            <a:ext cx="2388247" cy="1071154"/>
          </a:xfrm>
          <a:prstGeom prst="rect">
            <a:avLst/>
          </a:prstGeom>
          <a:solidFill>
            <a:srgbClr val="F3F3F7"/>
          </a:solidFill>
          <a:ln>
            <a:solidFill>
              <a:srgbClr val="F3F3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hape 1">
            <a:extLst>
              <a:ext uri="{FF2B5EF4-FFF2-40B4-BE49-F238E27FC236}">
                <a16:creationId xmlns:a16="http://schemas.microsoft.com/office/drawing/2014/main" id="{2B1BB83A-A645-2A53-BE3F-400DC437376A}"/>
              </a:ext>
            </a:extLst>
          </p:cNvPr>
          <p:cNvSpPr/>
          <p:nvPr/>
        </p:nvSpPr>
        <p:spPr>
          <a:xfrm flipV="1">
            <a:off x="-833200" y="-1384663"/>
            <a:ext cx="14630400" cy="195943"/>
          </a:xfrm>
          <a:prstGeom prst="rect">
            <a:avLst/>
          </a:prstGeom>
          <a:solidFill>
            <a:srgbClr val="F3F3F7"/>
          </a:solidFill>
          <a:ln/>
        </p:spPr>
      </p:sp>
      <p:sp>
        <p:nvSpPr>
          <p:cNvPr id="8" name="AutoShape 2" descr="Log into Facebook">
            <a:extLst>
              <a:ext uri="{FF2B5EF4-FFF2-40B4-BE49-F238E27FC236}">
                <a16:creationId xmlns:a16="http://schemas.microsoft.com/office/drawing/2014/main" id="{0C9E7D86-AE67-DCD8-6113-CF493D475B57}"/>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Log into Facebook">
            <a:extLst>
              <a:ext uri="{FF2B5EF4-FFF2-40B4-BE49-F238E27FC236}">
                <a16:creationId xmlns:a16="http://schemas.microsoft.com/office/drawing/2014/main" id="{DBF6C782-E163-26E4-F5ED-F765008EEE0E}"/>
              </a:ext>
            </a:extLst>
          </p:cNvPr>
          <p:cNvSpPr>
            <a:spLocks noChangeAspect="1" noChangeArrowheads="1"/>
          </p:cNvSpPr>
          <p:nvPr/>
        </p:nvSpPr>
        <p:spPr bwMode="auto">
          <a:xfrm>
            <a:off x="7315200" y="411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6" descr="Log into Facebook">
            <a:extLst>
              <a:ext uri="{FF2B5EF4-FFF2-40B4-BE49-F238E27FC236}">
                <a16:creationId xmlns:a16="http://schemas.microsoft.com/office/drawing/2014/main" id="{A4CEF4CA-6687-1956-7E79-2C92C44A47A9}"/>
              </a:ext>
            </a:extLst>
          </p:cNvPr>
          <p:cNvSpPr>
            <a:spLocks noChangeAspect="1" noChangeArrowheads="1"/>
          </p:cNvSpPr>
          <p:nvPr/>
        </p:nvSpPr>
        <p:spPr bwMode="auto">
          <a:xfrm>
            <a:off x="7467600" y="426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D8BEC1F9-6DB7-9BF1-E990-ED41399E997E}"/>
              </a:ext>
            </a:extLst>
          </p:cNvPr>
          <p:cNvPicPr>
            <a:picLocks noChangeAspect="1"/>
          </p:cNvPicPr>
          <p:nvPr/>
        </p:nvPicPr>
        <p:blipFill>
          <a:blip r:embed="rId5"/>
          <a:stretch>
            <a:fillRect/>
          </a:stretch>
        </p:blipFill>
        <p:spPr>
          <a:xfrm>
            <a:off x="937322" y="1936376"/>
            <a:ext cx="3970853" cy="37651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1A37210-5B61-ABD6-77BB-63289F09A418}"/>
              </a:ext>
            </a:extLst>
          </p:cNvPr>
          <p:cNvSpPr>
            <a:spLocks noChangeArrowheads="1"/>
          </p:cNvSpPr>
          <p:nvPr/>
        </p:nvSpPr>
        <p:spPr bwMode="auto">
          <a:xfrm>
            <a:off x="274321" y="67604"/>
            <a:ext cx="10045336" cy="51552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5171A"/>
                </a:solidFill>
                <a:effectLst/>
                <a:latin typeface="Inter"/>
              </a:rPr>
              <a:t>Facebook - Future Plans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5171A"/>
                </a:solidFill>
                <a:effectLst/>
                <a:latin typeface="Inter"/>
              </a:rPr>
              <a:t>Following the renaming of Facebook as 'Meta,' the firm will be "metaverse first," according to CEO Mark Zuckerberg, which means you won't need a Facebook account to access other Meta products in the future.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“I’ve been thinking a lot about our identity as we begin this next chapter,” he said. “Facebook is an iconic social media brand, but it just doesn’t encompass everything that we 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5171A"/>
                </a:solidFill>
                <a:effectLst/>
                <a:latin typeface="Inter"/>
              </a:rPr>
              <a:t>It also suggests that the company would divide its activities into two segments: one for its future platform efforts (Reality Labs is going to be the tag for that segment) and another for its app family.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5171A"/>
                </a:solidFill>
                <a:effectLst/>
                <a:latin typeface="Inter"/>
              </a:rPr>
              <a:t>Whilst expanding their 2 or others.</a:t>
            </a:r>
            <a:r>
              <a:rPr lang="en-US" altLang="en-US" dirty="0">
                <a:solidFill>
                  <a:srgbClr val="15171A"/>
                </a:solidFill>
                <a:latin typeface="Inter"/>
              </a:rPr>
              <a:t> social networking applications will remain a priority, he believes that the company's identity will become less tied to a single product/ service over time.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p>
          <a:p>
            <a:pPr lvl="0"/>
            <a:r>
              <a:rPr lang="en-US" altLang="en-US" dirty="0">
                <a:solidFill>
                  <a:srgbClr val="15171A"/>
                </a:solidFill>
                <a:latin typeface="Inter"/>
              </a:rPr>
              <a:t>In short, the metaverse will be an embodiment of the internet, according to Zuckerberg, who believes it will be the next integrated virtual media to emerge after video (which evolved from photos and texts).</a:t>
            </a:r>
          </a:p>
          <a:p>
            <a:pPr lvl="0"/>
            <a:endParaRPr lang="en-US" altLang="en-US" sz="1600" dirty="0"/>
          </a:p>
          <a:p>
            <a:pPr lvl="0"/>
            <a:r>
              <a:rPr lang="en-US" altLang="en-US" dirty="0">
                <a:solidFill>
                  <a:srgbClr val="15171A"/>
                </a:solidFill>
                <a:latin typeface="Inter"/>
              </a:rPr>
              <a:t>Rather than staring at a screen, you'll be able to immerse yourself in these activities. That's most probably to be accomplished through instilling a strong sense of presence in a shared environment, which would be the metaverse's distinguishing characteristic. This will demand hardware from the firm, such as the Oculus Quest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182ED88-DE36-D044-610A-080E02AA92AA}"/>
              </a:ext>
            </a:extLst>
          </p:cNvPr>
          <p:cNvSpPr txBox="1"/>
          <p:nvPr/>
        </p:nvSpPr>
        <p:spPr>
          <a:xfrm>
            <a:off x="143692" y="5340426"/>
            <a:ext cx="10306593" cy="3416320"/>
          </a:xfrm>
          <a:prstGeom prst="rect">
            <a:avLst/>
          </a:prstGeom>
          <a:noFill/>
        </p:spPr>
        <p:txBody>
          <a:bodyPr wrap="square">
            <a:spAutoFit/>
          </a:bodyPr>
          <a:lstStyle/>
          <a:p>
            <a:pPr algn="l"/>
            <a:r>
              <a:rPr lang="en-US" b="0" i="0" dirty="0">
                <a:solidFill>
                  <a:srgbClr val="15171A"/>
                </a:solidFill>
                <a:effectLst/>
                <a:latin typeface="Inter"/>
              </a:rPr>
              <a:t>The firm is thinking about offering incentives to developers and new users to join. To boost adoption, these alternatives include cutting costs, subsidizing gadgets, or selling them at a loss.</a:t>
            </a:r>
          </a:p>
          <a:p>
            <a:pPr algn="l"/>
            <a:endParaRPr lang="en-US" b="0" i="0" dirty="0">
              <a:solidFill>
                <a:srgbClr val="15171A"/>
              </a:solidFill>
              <a:effectLst/>
              <a:latin typeface="Inter"/>
            </a:endParaRPr>
          </a:p>
          <a:p>
            <a:pPr algn="l"/>
            <a:r>
              <a:rPr lang="en-US" b="0" i="0" dirty="0">
                <a:solidFill>
                  <a:srgbClr val="15171A"/>
                </a:solidFill>
                <a:effectLst/>
                <a:latin typeface="Inter"/>
              </a:rPr>
              <a:t>It's crucial to stress, though, that the metaverse of Zuckerberg's visions is far from complete. Currently, just the fundamental building pieces work, according to Zuckerberg. In the end, technological obstacles remain—compressing augmented reality technology and sophisticated computers into a pair of spectacles, for example, is a difficult task.</a:t>
            </a:r>
          </a:p>
          <a:p>
            <a:pPr algn="l"/>
            <a:endParaRPr lang="en-US" b="0" i="0" dirty="0">
              <a:solidFill>
                <a:srgbClr val="15171A"/>
              </a:solidFill>
              <a:effectLst/>
              <a:latin typeface="Inter"/>
            </a:endParaRPr>
          </a:p>
          <a:p>
            <a:pPr algn="l"/>
            <a:r>
              <a:rPr lang="en-US" b="0" i="0" dirty="0">
                <a:solidFill>
                  <a:srgbClr val="15171A"/>
                </a:solidFill>
                <a:effectLst/>
                <a:latin typeface="Inter"/>
              </a:rPr>
              <a:t>Although Zuckerberg vows to encourage security and privacy on this new "social technology" network in a founder's letter, it remains to be seen if he can persuade people to use it, particularly younger generations who have been abandoning Facebook. Many people question if a new interface would simply reintroduce the same old issues.</a:t>
            </a:r>
          </a:p>
        </p:txBody>
      </p:sp>
    </p:spTree>
    <p:extLst>
      <p:ext uri="{BB962C8B-B14F-4D97-AF65-F5344CB8AC3E}">
        <p14:creationId xmlns:p14="http://schemas.microsoft.com/office/powerpoint/2010/main" val="206564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458516"/>
            <a:ext cx="512826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History of Facebook</a:t>
            </a:r>
            <a:endParaRPr lang="en-US" sz="4374" dirty="0"/>
          </a:p>
        </p:txBody>
      </p:sp>
      <p:sp>
        <p:nvSpPr>
          <p:cNvPr id="6" name="Shape 3"/>
          <p:cNvSpPr/>
          <p:nvPr/>
        </p:nvSpPr>
        <p:spPr>
          <a:xfrm>
            <a:off x="4801910" y="2486144"/>
            <a:ext cx="44410" cy="4284821"/>
          </a:xfrm>
          <a:prstGeom prst="rect">
            <a:avLst/>
          </a:prstGeom>
          <a:solidFill>
            <a:srgbClr val="DEDEE9"/>
          </a:solidFill>
          <a:ln/>
        </p:spPr>
      </p:sp>
      <p:sp>
        <p:nvSpPr>
          <p:cNvPr id="7" name="Shape 4"/>
          <p:cNvSpPr/>
          <p:nvPr/>
        </p:nvSpPr>
        <p:spPr>
          <a:xfrm>
            <a:off x="5074027" y="2887444"/>
            <a:ext cx="777597" cy="44410"/>
          </a:xfrm>
          <a:prstGeom prst="rect">
            <a:avLst/>
          </a:prstGeom>
          <a:solidFill>
            <a:srgbClr val="DEDEE9"/>
          </a:solidFill>
          <a:ln/>
        </p:spPr>
      </p:sp>
      <p:sp>
        <p:nvSpPr>
          <p:cNvPr id="8" name="Shape 5"/>
          <p:cNvSpPr/>
          <p:nvPr/>
        </p:nvSpPr>
        <p:spPr>
          <a:xfrm>
            <a:off x="4574084" y="2659737"/>
            <a:ext cx="499943" cy="499943"/>
          </a:xfrm>
          <a:prstGeom prst="roundRect">
            <a:avLst>
              <a:gd name="adj" fmla="val 26667"/>
            </a:avLst>
          </a:prstGeom>
          <a:solidFill>
            <a:srgbClr val="DEDEE9"/>
          </a:solidFill>
          <a:ln/>
        </p:spPr>
      </p:sp>
      <p:sp>
        <p:nvSpPr>
          <p:cNvPr id="9" name="Text 6"/>
          <p:cNvSpPr/>
          <p:nvPr/>
        </p:nvSpPr>
        <p:spPr>
          <a:xfrm>
            <a:off x="4759226" y="2701409"/>
            <a:ext cx="12954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10" name="Text 7"/>
          <p:cNvSpPr/>
          <p:nvPr/>
        </p:nvSpPr>
        <p:spPr>
          <a:xfrm>
            <a:off x="6046113" y="2708315"/>
            <a:ext cx="2221944"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Founding</a:t>
            </a:r>
            <a:endParaRPr lang="en-US" sz="2187" dirty="0"/>
          </a:p>
        </p:txBody>
      </p:sp>
      <p:sp>
        <p:nvSpPr>
          <p:cNvPr id="11" name="Text 8"/>
          <p:cNvSpPr/>
          <p:nvPr/>
        </p:nvSpPr>
        <p:spPr>
          <a:xfrm>
            <a:off x="6046113" y="3188732"/>
            <a:ext cx="7751088" cy="355402"/>
          </a:xfrm>
          <a:prstGeom prst="rect">
            <a:avLst/>
          </a:prstGeom>
          <a:noFill/>
          <a:ln/>
        </p:spPr>
        <p:txBody>
          <a:bodyPr wrap="non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Founded by Mark Zuckerberg and others in a college dormitory.</a:t>
            </a:r>
            <a:endParaRPr lang="en-US" sz="1750" dirty="0"/>
          </a:p>
        </p:txBody>
      </p:sp>
      <p:sp>
        <p:nvSpPr>
          <p:cNvPr id="12" name="Shape 9"/>
          <p:cNvSpPr/>
          <p:nvPr/>
        </p:nvSpPr>
        <p:spPr>
          <a:xfrm>
            <a:off x="5074027" y="4389775"/>
            <a:ext cx="777597" cy="44410"/>
          </a:xfrm>
          <a:prstGeom prst="rect">
            <a:avLst/>
          </a:prstGeom>
          <a:solidFill>
            <a:srgbClr val="DEDEE9"/>
          </a:solidFill>
          <a:ln/>
        </p:spPr>
      </p:sp>
      <p:sp>
        <p:nvSpPr>
          <p:cNvPr id="13" name="Shape 10"/>
          <p:cNvSpPr/>
          <p:nvPr/>
        </p:nvSpPr>
        <p:spPr>
          <a:xfrm>
            <a:off x="4574084" y="4162068"/>
            <a:ext cx="499943" cy="499943"/>
          </a:xfrm>
          <a:prstGeom prst="roundRect">
            <a:avLst>
              <a:gd name="adj" fmla="val 26667"/>
            </a:avLst>
          </a:prstGeom>
          <a:solidFill>
            <a:srgbClr val="DEDEE9"/>
          </a:solidFill>
          <a:ln/>
        </p:spPr>
      </p:sp>
      <p:sp>
        <p:nvSpPr>
          <p:cNvPr id="14" name="Text 11"/>
          <p:cNvSpPr/>
          <p:nvPr/>
        </p:nvSpPr>
        <p:spPr>
          <a:xfrm>
            <a:off x="4736366" y="4203740"/>
            <a:ext cx="17526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5" name="Text 12"/>
          <p:cNvSpPr/>
          <p:nvPr/>
        </p:nvSpPr>
        <p:spPr>
          <a:xfrm>
            <a:off x="6046113" y="4210645"/>
            <a:ext cx="2221944"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Rapid Growth</a:t>
            </a:r>
            <a:endParaRPr lang="en-US" sz="2187" dirty="0"/>
          </a:p>
        </p:txBody>
      </p:sp>
      <p:sp>
        <p:nvSpPr>
          <p:cNvPr id="16" name="Text 13"/>
          <p:cNvSpPr/>
          <p:nvPr/>
        </p:nvSpPr>
        <p:spPr>
          <a:xfrm>
            <a:off x="6046113" y="4691063"/>
            <a:ext cx="7751088" cy="355402"/>
          </a:xfrm>
          <a:prstGeom prst="rect">
            <a:avLst/>
          </a:prstGeom>
          <a:noFill/>
          <a:ln/>
        </p:spPr>
        <p:txBody>
          <a:bodyPr wrap="non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Expanded from a dorm room project into a global phenomenon.</a:t>
            </a:r>
            <a:endParaRPr lang="en-US" sz="1750" dirty="0"/>
          </a:p>
        </p:txBody>
      </p:sp>
      <p:sp>
        <p:nvSpPr>
          <p:cNvPr id="17" name="Shape 14"/>
          <p:cNvSpPr/>
          <p:nvPr/>
        </p:nvSpPr>
        <p:spPr>
          <a:xfrm>
            <a:off x="5074027" y="5892105"/>
            <a:ext cx="777597" cy="44410"/>
          </a:xfrm>
          <a:prstGeom prst="rect">
            <a:avLst/>
          </a:prstGeom>
          <a:solidFill>
            <a:srgbClr val="DEDEE9"/>
          </a:solidFill>
          <a:ln/>
        </p:spPr>
      </p:sp>
      <p:sp>
        <p:nvSpPr>
          <p:cNvPr id="18" name="Shape 15"/>
          <p:cNvSpPr/>
          <p:nvPr/>
        </p:nvSpPr>
        <p:spPr>
          <a:xfrm>
            <a:off x="4574084" y="5664398"/>
            <a:ext cx="499943" cy="499943"/>
          </a:xfrm>
          <a:prstGeom prst="roundRect">
            <a:avLst>
              <a:gd name="adj" fmla="val 26667"/>
            </a:avLst>
          </a:prstGeom>
          <a:solidFill>
            <a:srgbClr val="DEDEE9"/>
          </a:solidFill>
          <a:ln/>
        </p:spPr>
      </p:sp>
      <p:sp>
        <p:nvSpPr>
          <p:cNvPr id="19" name="Text 16"/>
          <p:cNvSpPr/>
          <p:nvPr/>
        </p:nvSpPr>
        <p:spPr>
          <a:xfrm>
            <a:off x="4743986" y="5706070"/>
            <a:ext cx="16002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20" name="Text 17"/>
          <p:cNvSpPr/>
          <p:nvPr/>
        </p:nvSpPr>
        <p:spPr>
          <a:xfrm>
            <a:off x="6046113" y="5712976"/>
            <a:ext cx="2221944"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Milestones</a:t>
            </a:r>
            <a:endParaRPr lang="en-US" sz="2187" dirty="0"/>
          </a:p>
        </p:txBody>
      </p:sp>
      <p:sp>
        <p:nvSpPr>
          <p:cNvPr id="21" name="Text 18"/>
          <p:cNvSpPr/>
          <p:nvPr/>
        </p:nvSpPr>
        <p:spPr>
          <a:xfrm>
            <a:off x="6046113" y="6193393"/>
            <a:ext cx="7751088" cy="355402"/>
          </a:xfrm>
          <a:prstGeom prst="rect">
            <a:avLst/>
          </a:prstGeom>
          <a:noFill/>
          <a:ln/>
        </p:spPr>
        <p:txBody>
          <a:bodyPr wrap="non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Acquisitions of Instagram and WhatsApp among other key developments.</a:t>
            </a:r>
            <a:endParaRPr lang="en-US" sz="1750" dirty="0"/>
          </a:p>
        </p:txBody>
      </p:sp>
      <p:pic>
        <p:nvPicPr>
          <p:cNvPr id="2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23" name="Rectangle 22">
            <a:extLst>
              <a:ext uri="{FF2B5EF4-FFF2-40B4-BE49-F238E27FC236}">
                <a16:creationId xmlns:a16="http://schemas.microsoft.com/office/drawing/2014/main" id="{3CCE5004-3895-545B-AC4A-0EC8607EC8C2}"/>
              </a:ext>
            </a:extLst>
          </p:cNvPr>
          <p:cNvSpPr/>
          <p:nvPr/>
        </p:nvSpPr>
        <p:spPr>
          <a:xfrm>
            <a:off x="12242153" y="7490012"/>
            <a:ext cx="2388247" cy="648148"/>
          </a:xfrm>
          <a:prstGeom prst="rect">
            <a:avLst/>
          </a:prstGeom>
          <a:solidFill>
            <a:srgbClr val="F3F3F7"/>
          </a:solidFill>
          <a:ln>
            <a:solidFill>
              <a:srgbClr val="F3F3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2469475"/>
            <a:ext cx="785622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Facebook's Mission and Values</a:t>
            </a:r>
            <a:endParaRPr lang="en-US" sz="4374" dirty="0"/>
          </a:p>
        </p:txBody>
      </p:sp>
      <p:sp>
        <p:nvSpPr>
          <p:cNvPr id="5" name="Shape 3"/>
          <p:cNvSpPr/>
          <p:nvPr/>
        </p:nvSpPr>
        <p:spPr>
          <a:xfrm>
            <a:off x="2037993" y="3781782"/>
            <a:ext cx="499943" cy="499943"/>
          </a:xfrm>
          <a:prstGeom prst="roundRect">
            <a:avLst>
              <a:gd name="adj" fmla="val 26667"/>
            </a:avLst>
          </a:prstGeom>
          <a:solidFill>
            <a:srgbClr val="DEDEE9"/>
          </a:solidFill>
          <a:ln/>
        </p:spPr>
      </p:sp>
      <p:sp>
        <p:nvSpPr>
          <p:cNvPr id="6" name="Text 4"/>
          <p:cNvSpPr/>
          <p:nvPr/>
        </p:nvSpPr>
        <p:spPr>
          <a:xfrm>
            <a:off x="2223135" y="3823454"/>
            <a:ext cx="12954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7" name="Text 5"/>
          <p:cNvSpPr/>
          <p:nvPr/>
        </p:nvSpPr>
        <p:spPr>
          <a:xfrm>
            <a:off x="2760107" y="3858101"/>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Connectivity</a:t>
            </a:r>
            <a:endParaRPr lang="en-US" sz="2187" dirty="0"/>
          </a:p>
        </p:txBody>
      </p:sp>
      <p:sp>
        <p:nvSpPr>
          <p:cNvPr id="8" name="Text 6"/>
          <p:cNvSpPr/>
          <p:nvPr/>
        </p:nvSpPr>
        <p:spPr>
          <a:xfrm>
            <a:off x="2760107" y="4338518"/>
            <a:ext cx="2647950" cy="1421606"/>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Empowering people to build communities and bring the world closer together.</a:t>
            </a:r>
            <a:endParaRPr lang="en-US" sz="1750" dirty="0"/>
          </a:p>
        </p:txBody>
      </p:sp>
      <p:sp>
        <p:nvSpPr>
          <p:cNvPr id="9" name="Shape 7"/>
          <p:cNvSpPr/>
          <p:nvPr/>
        </p:nvSpPr>
        <p:spPr>
          <a:xfrm>
            <a:off x="5630228" y="3781782"/>
            <a:ext cx="499943" cy="499943"/>
          </a:xfrm>
          <a:prstGeom prst="roundRect">
            <a:avLst>
              <a:gd name="adj" fmla="val 26667"/>
            </a:avLst>
          </a:prstGeom>
          <a:solidFill>
            <a:srgbClr val="DEDEE9"/>
          </a:solidFill>
          <a:ln/>
        </p:spPr>
      </p:sp>
      <p:sp>
        <p:nvSpPr>
          <p:cNvPr id="10" name="Text 8"/>
          <p:cNvSpPr/>
          <p:nvPr/>
        </p:nvSpPr>
        <p:spPr>
          <a:xfrm>
            <a:off x="5792510" y="3823454"/>
            <a:ext cx="17526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1" name="Text 9"/>
          <p:cNvSpPr/>
          <p:nvPr/>
        </p:nvSpPr>
        <p:spPr>
          <a:xfrm>
            <a:off x="6352342" y="3858101"/>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Transparency</a:t>
            </a:r>
            <a:endParaRPr lang="en-US" sz="2187" dirty="0"/>
          </a:p>
        </p:txBody>
      </p:sp>
      <p:sp>
        <p:nvSpPr>
          <p:cNvPr id="12" name="Text 10"/>
          <p:cNvSpPr/>
          <p:nvPr/>
        </p:nvSpPr>
        <p:spPr>
          <a:xfrm>
            <a:off x="6352342" y="4338518"/>
            <a:ext cx="2647950" cy="1066205"/>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Commitment to openness, honesty, and privacy for users.</a:t>
            </a:r>
            <a:endParaRPr lang="en-US" sz="1750" dirty="0"/>
          </a:p>
        </p:txBody>
      </p:sp>
      <p:sp>
        <p:nvSpPr>
          <p:cNvPr id="13" name="Shape 11"/>
          <p:cNvSpPr/>
          <p:nvPr/>
        </p:nvSpPr>
        <p:spPr>
          <a:xfrm>
            <a:off x="9222462" y="3781782"/>
            <a:ext cx="499943" cy="499943"/>
          </a:xfrm>
          <a:prstGeom prst="roundRect">
            <a:avLst>
              <a:gd name="adj" fmla="val 26667"/>
            </a:avLst>
          </a:prstGeom>
          <a:solidFill>
            <a:srgbClr val="DEDEE9"/>
          </a:solidFill>
          <a:ln/>
        </p:spPr>
      </p:sp>
      <p:sp>
        <p:nvSpPr>
          <p:cNvPr id="14" name="Text 12"/>
          <p:cNvSpPr/>
          <p:nvPr/>
        </p:nvSpPr>
        <p:spPr>
          <a:xfrm>
            <a:off x="9392364" y="3823454"/>
            <a:ext cx="160020"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5" name="Text 13"/>
          <p:cNvSpPr/>
          <p:nvPr/>
        </p:nvSpPr>
        <p:spPr>
          <a:xfrm>
            <a:off x="9944576" y="3858101"/>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Innovation</a:t>
            </a:r>
            <a:endParaRPr lang="en-US" sz="2187" dirty="0"/>
          </a:p>
        </p:txBody>
      </p:sp>
      <p:sp>
        <p:nvSpPr>
          <p:cNvPr id="16" name="Text 14"/>
          <p:cNvSpPr/>
          <p:nvPr/>
        </p:nvSpPr>
        <p:spPr>
          <a:xfrm>
            <a:off x="9944576" y="4338518"/>
            <a:ext cx="2647950" cy="1066205"/>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Constantly evolving to improve user experience and stay ahead of trends.</a:t>
            </a:r>
            <a:endParaRPr lang="en-US" sz="1750"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8" name="Rectangle 17">
            <a:extLst>
              <a:ext uri="{FF2B5EF4-FFF2-40B4-BE49-F238E27FC236}">
                <a16:creationId xmlns:a16="http://schemas.microsoft.com/office/drawing/2014/main" id="{8D737B93-062D-D10D-43E8-D888FE748922}"/>
              </a:ext>
            </a:extLst>
          </p:cNvPr>
          <p:cNvSpPr/>
          <p:nvPr/>
        </p:nvSpPr>
        <p:spPr>
          <a:xfrm>
            <a:off x="12242153" y="7490012"/>
            <a:ext cx="2388247" cy="648148"/>
          </a:xfrm>
          <a:prstGeom prst="rect">
            <a:avLst/>
          </a:prstGeom>
          <a:solidFill>
            <a:srgbClr val="F3F3F7"/>
          </a:solidFill>
          <a:ln>
            <a:solidFill>
              <a:srgbClr val="F3F3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2749868"/>
            <a:ext cx="1040892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Facebook's User Base and Demographics</a:t>
            </a:r>
            <a:endParaRPr lang="en-US" sz="4374" dirty="0"/>
          </a:p>
        </p:txBody>
      </p:sp>
      <p:sp>
        <p:nvSpPr>
          <p:cNvPr id="5" name="Text 3"/>
          <p:cNvSpPr/>
          <p:nvPr/>
        </p:nvSpPr>
        <p:spPr>
          <a:xfrm>
            <a:off x="2037993" y="3999667"/>
            <a:ext cx="309372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Diverse Global Audience</a:t>
            </a:r>
            <a:endParaRPr lang="en-US" sz="2187" dirty="0"/>
          </a:p>
        </p:txBody>
      </p:sp>
      <p:sp>
        <p:nvSpPr>
          <p:cNvPr id="6" name="Text 4"/>
          <p:cNvSpPr/>
          <p:nvPr/>
        </p:nvSpPr>
        <p:spPr>
          <a:xfrm>
            <a:off x="2037993" y="4569023"/>
            <a:ext cx="5006221" cy="710803"/>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Users from all age groups, backgrounds, and regions, making it a truly global platform.</a:t>
            </a:r>
            <a:endParaRPr lang="en-US" sz="1750" dirty="0"/>
          </a:p>
        </p:txBody>
      </p:sp>
      <p:sp>
        <p:nvSpPr>
          <p:cNvPr id="7" name="Text 5"/>
          <p:cNvSpPr/>
          <p:nvPr/>
        </p:nvSpPr>
        <p:spPr>
          <a:xfrm>
            <a:off x="7593806" y="3999667"/>
            <a:ext cx="284226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Demographic Insights</a:t>
            </a:r>
            <a:endParaRPr lang="en-US" sz="2187" dirty="0"/>
          </a:p>
        </p:txBody>
      </p:sp>
      <p:sp>
        <p:nvSpPr>
          <p:cNvPr id="8" name="Text 6"/>
          <p:cNvSpPr/>
          <p:nvPr/>
        </p:nvSpPr>
        <p:spPr>
          <a:xfrm>
            <a:off x="7593806" y="4569023"/>
            <a:ext cx="5006221" cy="710803"/>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Detailed demographic data enabling targeted marketing and content delivery.</a:t>
            </a: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0" name="Rectangle 9">
            <a:extLst>
              <a:ext uri="{FF2B5EF4-FFF2-40B4-BE49-F238E27FC236}">
                <a16:creationId xmlns:a16="http://schemas.microsoft.com/office/drawing/2014/main" id="{B6E0723B-A137-C63D-4522-BE648E09468C}"/>
              </a:ext>
            </a:extLst>
          </p:cNvPr>
          <p:cNvSpPr/>
          <p:nvPr/>
        </p:nvSpPr>
        <p:spPr>
          <a:xfrm>
            <a:off x="12242153" y="7490012"/>
            <a:ext cx="2388247" cy="648148"/>
          </a:xfrm>
          <a:prstGeom prst="rect">
            <a:avLst/>
          </a:prstGeom>
          <a:solidFill>
            <a:srgbClr val="F3F3F7"/>
          </a:solidFill>
          <a:ln>
            <a:solidFill>
              <a:srgbClr val="F3F3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38B0B-9A20-4EA3-D7F4-68C503D51834}"/>
              </a:ext>
            </a:extLst>
          </p:cNvPr>
          <p:cNvSpPr txBox="1"/>
          <p:nvPr/>
        </p:nvSpPr>
        <p:spPr>
          <a:xfrm>
            <a:off x="287385" y="1583680"/>
            <a:ext cx="6884126" cy="3416320"/>
          </a:xfrm>
          <a:prstGeom prst="rect">
            <a:avLst/>
          </a:prstGeom>
          <a:noFill/>
        </p:spPr>
        <p:txBody>
          <a:bodyPr wrap="square">
            <a:spAutoFit/>
          </a:bodyPr>
          <a:lstStyle/>
          <a:p>
            <a:pPr algn="l"/>
            <a:r>
              <a:rPr lang="en-US" sz="3600" b="1" i="0" dirty="0">
                <a:solidFill>
                  <a:srgbClr val="15171A"/>
                </a:solidFill>
                <a:effectLst/>
                <a:latin typeface="Inter"/>
              </a:rPr>
              <a:t>Facebook - Mission and Vision</a:t>
            </a:r>
          </a:p>
          <a:p>
            <a:pPr algn="l"/>
            <a:r>
              <a:rPr lang="en-US" b="0" i="0" dirty="0">
                <a:solidFill>
                  <a:srgbClr val="15171A"/>
                </a:solidFill>
                <a:effectLst/>
                <a:latin typeface="Inter"/>
              </a:rPr>
              <a:t>Facebook's mission is </a:t>
            </a:r>
            <a:r>
              <a:rPr lang="en-US" b="1" i="0" dirty="0">
                <a:solidFill>
                  <a:srgbClr val="15171A"/>
                </a:solidFill>
                <a:effectLst/>
                <a:latin typeface="Inter"/>
              </a:rPr>
              <a:t>to give people the power to build community and bring the world closer together</a:t>
            </a:r>
            <a:r>
              <a:rPr lang="en-US" b="0" i="0" dirty="0">
                <a:solidFill>
                  <a:srgbClr val="15171A"/>
                </a:solidFill>
                <a:effectLst/>
                <a:latin typeface="Inter"/>
              </a:rPr>
              <a:t>.</a:t>
            </a:r>
          </a:p>
          <a:p>
            <a:pPr algn="l"/>
            <a:r>
              <a:rPr lang="en-US" b="0" i="0" dirty="0">
                <a:solidFill>
                  <a:srgbClr val="15171A"/>
                </a:solidFill>
                <a:effectLst/>
                <a:latin typeface="Inter"/>
              </a:rPr>
              <a:t>Based on the company’s social media service offerings, Facebook's corporate vision statement is “People use Facebook to stay connected with friends and family, discover what’s going on in the world, and </a:t>
            </a:r>
            <a:r>
              <a:rPr lang="en-US" b="1" i="0" dirty="0">
                <a:solidFill>
                  <a:srgbClr val="15171A"/>
                </a:solidFill>
                <a:effectLst/>
                <a:latin typeface="Inter"/>
              </a:rPr>
              <a:t>share and express what matters to them.”</a:t>
            </a:r>
            <a:endParaRPr lang="en-US" b="0" i="0" dirty="0">
              <a:solidFill>
                <a:srgbClr val="15171A"/>
              </a:solidFill>
              <a:effectLst/>
              <a:latin typeface="Inter"/>
            </a:endParaRPr>
          </a:p>
          <a:p>
            <a:pPr algn="l"/>
            <a:r>
              <a:rPr lang="en-US" b="0" i="0" dirty="0">
                <a:solidFill>
                  <a:srgbClr val="15171A"/>
                </a:solidFill>
                <a:effectLst/>
                <a:latin typeface="Inter"/>
              </a:rPr>
              <a:t>This corporate vision demonstrates that the company is more than just an online social networking service. Rather, the firm aids in the gathering of information and meaningful dialogue among individual customers.</a:t>
            </a:r>
          </a:p>
        </p:txBody>
      </p:sp>
      <p:pic>
        <p:nvPicPr>
          <p:cNvPr id="1026" name="Picture 2" descr="Facebook Logo">
            <a:extLst>
              <a:ext uri="{FF2B5EF4-FFF2-40B4-BE49-F238E27FC236}">
                <a16:creationId xmlns:a16="http://schemas.microsoft.com/office/drawing/2014/main" id="{1B8455CE-10C1-7AC1-51D3-F192B7FDE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511" y="1020298"/>
            <a:ext cx="7432381" cy="4180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04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0200F0-0333-A21E-60F3-56014E20BACC}"/>
              </a:ext>
            </a:extLst>
          </p:cNvPr>
          <p:cNvSpPr txBox="1"/>
          <p:nvPr/>
        </p:nvSpPr>
        <p:spPr>
          <a:xfrm>
            <a:off x="188258" y="337100"/>
            <a:ext cx="7315200" cy="1631216"/>
          </a:xfrm>
          <a:prstGeom prst="rect">
            <a:avLst/>
          </a:prstGeom>
          <a:noFill/>
        </p:spPr>
        <p:txBody>
          <a:bodyPr wrap="square">
            <a:spAutoFit/>
          </a:bodyPr>
          <a:lstStyle/>
          <a:p>
            <a:pPr algn="l"/>
            <a:r>
              <a:rPr lang="en-US" sz="2800" b="1" i="0" dirty="0">
                <a:solidFill>
                  <a:srgbClr val="15171A"/>
                </a:solidFill>
                <a:effectLst/>
                <a:latin typeface="Inter"/>
              </a:rPr>
              <a:t>Facebook - Growth</a:t>
            </a:r>
          </a:p>
          <a:p>
            <a:pPr algn="l"/>
            <a:r>
              <a:rPr lang="en-US" b="1" i="0" dirty="0">
                <a:solidFill>
                  <a:srgbClr val="15171A"/>
                </a:solidFill>
                <a:effectLst/>
                <a:latin typeface="Inter"/>
              </a:rPr>
              <a:t>Facebook is the most popular social media network in the world, with 2.91 billion active monthly users as of the fourth quarter of 2021, which went up to become 2.93 bn in Q1 of FY22</a:t>
            </a:r>
            <a:r>
              <a:rPr lang="en-US" b="0" i="0" dirty="0">
                <a:solidFill>
                  <a:srgbClr val="15171A"/>
                </a:solidFill>
                <a:effectLst/>
                <a:latin typeface="Inter"/>
              </a:rPr>
              <a:t>. Here's a look at the rise of Facebook's monthly active users.</a:t>
            </a:r>
          </a:p>
        </p:txBody>
      </p:sp>
      <p:pic>
        <p:nvPicPr>
          <p:cNvPr id="2050" name="Picture 2" descr="Growth of Monthly Active Users in Facebook">
            <a:extLst>
              <a:ext uri="{FF2B5EF4-FFF2-40B4-BE49-F238E27FC236}">
                <a16:creationId xmlns:a16="http://schemas.microsoft.com/office/drawing/2014/main" id="{6850D334-094E-0EFD-6B35-00DB43DB3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823" y="2048998"/>
            <a:ext cx="9923929" cy="5575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56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032040"/>
            <a:ext cx="734568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Facebook's Revenue Streams</a:t>
            </a:r>
            <a:endParaRPr lang="en-US" sz="4374" dirty="0"/>
          </a:p>
        </p:txBody>
      </p:sp>
      <p:sp>
        <p:nvSpPr>
          <p:cNvPr id="6" name="Shape 3"/>
          <p:cNvSpPr/>
          <p:nvPr/>
        </p:nvSpPr>
        <p:spPr>
          <a:xfrm>
            <a:off x="4490799" y="3059668"/>
            <a:ext cx="4542115" cy="1635562"/>
          </a:xfrm>
          <a:prstGeom prst="roundRect">
            <a:avLst>
              <a:gd name="adj" fmla="val 8151"/>
            </a:avLst>
          </a:prstGeom>
          <a:solidFill>
            <a:srgbClr val="DEDEE9"/>
          </a:solidFill>
          <a:ln/>
        </p:spPr>
      </p:sp>
      <p:sp>
        <p:nvSpPr>
          <p:cNvPr id="7" name="Text 4"/>
          <p:cNvSpPr/>
          <p:nvPr/>
        </p:nvSpPr>
        <p:spPr>
          <a:xfrm>
            <a:off x="4712970" y="3281839"/>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Advertising</a:t>
            </a:r>
            <a:endParaRPr lang="en-US" sz="2187" dirty="0"/>
          </a:p>
        </p:txBody>
      </p:sp>
      <p:sp>
        <p:nvSpPr>
          <p:cNvPr id="8" name="Text 5"/>
          <p:cNvSpPr/>
          <p:nvPr/>
        </p:nvSpPr>
        <p:spPr>
          <a:xfrm>
            <a:off x="4712970" y="3762256"/>
            <a:ext cx="4097774" cy="710803"/>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Main source of revenue, leveraging user data for targeted ads.</a:t>
            </a:r>
            <a:endParaRPr lang="en-US" sz="1750" dirty="0"/>
          </a:p>
        </p:txBody>
      </p:sp>
      <p:sp>
        <p:nvSpPr>
          <p:cNvPr id="9" name="Shape 6"/>
          <p:cNvSpPr/>
          <p:nvPr/>
        </p:nvSpPr>
        <p:spPr>
          <a:xfrm>
            <a:off x="9255085" y="3059668"/>
            <a:ext cx="4542115" cy="1635562"/>
          </a:xfrm>
          <a:prstGeom prst="roundRect">
            <a:avLst>
              <a:gd name="adj" fmla="val 8151"/>
            </a:avLst>
          </a:prstGeom>
          <a:solidFill>
            <a:srgbClr val="DEDEE9"/>
          </a:solidFill>
          <a:ln/>
        </p:spPr>
      </p:sp>
      <p:sp>
        <p:nvSpPr>
          <p:cNvPr id="10" name="Text 7"/>
          <p:cNvSpPr/>
          <p:nvPr/>
        </p:nvSpPr>
        <p:spPr>
          <a:xfrm>
            <a:off x="9477256" y="3281839"/>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Virtual Goods</a:t>
            </a:r>
            <a:endParaRPr lang="en-US" sz="2187" dirty="0"/>
          </a:p>
        </p:txBody>
      </p:sp>
      <p:sp>
        <p:nvSpPr>
          <p:cNvPr id="11" name="Text 8"/>
          <p:cNvSpPr/>
          <p:nvPr/>
        </p:nvSpPr>
        <p:spPr>
          <a:xfrm>
            <a:off x="9477256" y="3762256"/>
            <a:ext cx="4097774" cy="710803"/>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Sale of virtual items for games and other applications on the platform.</a:t>
            </a:r>
            <a:endParaRPr lang="en-US" sz="1750" dirty="0"/>
          </a:p>
        </p:txBody>
      </p:sp>
      <p:sp>
        <p:nvSpPr>
          <p:cNvPr id="12" name="Shape 9"/>
          <p:cNvSpPr/>
          <p:nvPr/>
        </p:nvSpPr>
        <p:spPr>
          <a:xfrm>
            <a:off x="4490799" y="4917400"/>
            <a:ext cx="9306401" cy="1280160"/>
          </a:xfrm>
          <a:prstGeom prst="roundRect">
            <a:avLst>
              <a:gd name="adj" fmla="val 10414"/>
            </a:avLst>
          </a:prstGeom>
          <a:solidFill>
            <a:srgbClr val="DEDEE9"/>
          </a:solidFill>
          <a:ln/>
        </p:spPr>
      </p:sp>
      <p:sp>
        <p:nvSpPr>
          <p:cNvPr id="13" name="Text 10"/>
          <p:cNvSpPr/>
          <p:nvPr/>
        </p:nvSpPr>
        <p:spPr>
          <a:xfrm>
            <a:off x="4712970" y="5139571"/>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Payment Fees</a:t>
            </a:r>
            <a:endParaRPr lang="en-US" sz="2187" dirty="0"/>
          </a:p>
        </p:txBody>
      </p:sp>
      <p:sp>
        <p:nvSpPr>
          <p:cNvPr id="14" name="Text 11"/>
          <p:cNvSpPr/>
          <p:nvPr/>
        </p:nvSpPr>
        <p:spPr>
          <a:xfrm>
            <a:off x="4712970" y="5619988"/>
            <a:ext cx="8862060" cy="355402"/>
          </a:xfrm>
          <a:prstGeom prst="rect">
            <a:avLst/>
          </a:prstGeom>
          <a:noFill/>
          <a:ln/>
        </p:spPr>
        <p:txBody>
          <a:bodyPr wrap="non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Fee from developers utilizing the platform for payment processing.</a:t>
            </a:r>
            <a:endParaRPr lang="en-US" sz="1750" dirty="0"/>
          </a:p>
        </p:txBody>
      </p:sp>
      <p:pic>
        <p:nvPicPr>
          <p:cNvPr id="1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6" name="Rectangle 15">
            <a:extLst>
              <a:ext uri="{FF2B5EF4-FFF2-40B4-BE49-F238E27FC236}">
                <a16:creationId xmlns:a16="http://schemas.microsoft.com/office/drawing/2014/main" id="{FBCB9786-7D9C-4552-ACD0-7046B92D8594}"/>
              </a:ext>
            </a:extLst>
          </p:cNvPr>
          <p:cNvSpPr/>
          <p:nvPr/>
        </p:nvSpPr>
        <p:spPr>
          <a:xfrm>
            <a:off x="12242153" y="7490012"/>
            <a:ext cx="2388247" cy="648148"/>
          </a:xfrm>
          <a:prstGeom prst="rect">
            <a:avLst/>
          </a:prstGeom>
          <a:solidFill>
            <a:srgbClr val="F3F3F7"/>
          </a:solidFill>
          <a:ln>
            <a:solidFill>
              <a:srgbClr val="F3F3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3F3F7">
              <a:alpha val="85000"/>
            </a:srgbClr>
          </a:solidFill>
          <a:ln/>
        </p:spPr>
      </p:sp>
      <p:sp>
        <p:nvSpPr>
          <p:cNvPr id="6" name="Text 3"/>
          <p:cNvSpPr/>
          <p:nvPr/>
        </p:nvSpPr>
        <p:spPr>
          <a:xfrm>
            <a:off x="2037993" y="1927860"/>
            <a:ext cx="750570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Facebook's Impact on Society</a:t>
            </a:r>
            <a:endParaRPr lang="en-US" sz="4374" dirty="0"/>
          </a:p>
        </p:txBody>
      </p:sp>
      <p:pic>
        <p:nvPicPr>
          <p:cNvPr id="7" name="Image 1" descr="preencoded.png"/>
          <p:cNvPicPr>
            <a:picLocks noChangeAspect="1"/>
          </p:cNvPicPr>
          <p:nvPr/>
        </p:nvPicPr>
        <p:blipFill>
          <a:blip r:embed="rId4"/>
          <a:stretch>
            <a:fillRect/>
          </a:stretch>
        </p:blipFill>
        <p:spPr>
          <a:xfrm>
            <a:off x="2037993" y="2955488"/>
            <a:ext cx="3518059" cy="888682"/>
          </a:xfrm>
          <a:prstGeom prst="rect">
            <a:avLst/>
          </a:prstGeom>
        </p:spPr>
      </p:pic>
      <p:sp>
        <p:nvSpPr>
          <p:cNvPr id="8" name="Text 4"/>
          <p:cNvSpPr/>
          <p:nvPr/>
        </p:nvSpPr>
        <p:spPr>
          <a:xfrm>
            <a:off x="2260163" y="4177427"/>
            <a:ext cx="252222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Global Connectivity</a:t>
            </a:r>
            <a:endParaRPr lang="en-US" sz="2187" dirty="0"/>
          </a:p>
        </p:txBody>
      </p:sp>
      <p:sp>
        <p:nvSpPr>
          <p:cNvPr id="9" name="Text 5"/>
          <p:cNvSpPr/>
          <p:nvPr/>
        </p:nvSpPr>
        <p:spPr>
          <a:xfrm>
            <a:off x="2260163" y="4657844"/>
            <a:ext cx="3073718" cy="1421606"/>
          </a:xfrm>
          <a:prstGeom prst="rect">
            <a:avLst/>
          </a:prstGeom>
          <a:noFill/>
          <a:ln/>
        </p:spPr>
        <p:txBody>
          <a:bodyPr wrap="squar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Connecting people worldwide, fostering communication and understanding.</a:t>
            </a:r>
            <a:endParaRPr lang="en-US" sz="1750" dirty="0"/>
          </a:p>
        </p:txBody>
      </p:sp>
      <p:pic>
        <p:nvPicPr>
          <p:cNvPr id="10" name="Image 2" descr="preencoded.png"/>
          <p:cNvPicPr>
            <a:picLocks noChangeAspect="1"/>
          </p:cNvPicPr>
          <p:nvPr/>
        </p:nvPicPr>
        <p:blipFill>
          <a:blip r:embed="rId5"/>
          <a:stretch>
            <a:fillRect/>
          </a:stretch>
        </p:blipFill>
        <p:spPr>
          <a:xfrm>
            <a:off x="5556052" y="2955488"/>
            <a:ext cx="3518178" cy="888682"/>
          </a:xfrm>
          <a:prstGeom prst="rect">
            <a:avLst/>
          </a:prstGeom>
        </p:spPr>
      </p:pic>
      <p:sp>
        <p:nvSpPr>
          <p:cNvPr id="11" name="Text 6"/>
          <p:cNvSpPr/>
          <p:nvPr/>
        </p:nvSpPr>
        <p:spPr>
          <a:xfrm>
            <a:off x="5778222" y="4177427"/>
            <a:ext cx="3073837" cy="694373"/>
          </a:xfrm>
          <a:prstGeom prst="rect">
            <a:avLst/>
          </a:prstGeom>
          <a:noFill/>
          <a:ln/>
        </p:spPr>
        <p:txBody>
          <a:bodyPr wrap="squar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Dissemination of Information</a:t>
            </a:r>
            <a:endParaRPr lang="en-US" sz="2187" dirty="0"/>
          </a:p>
        </p:txBody>
      </p:sp>
      <p:sp>
        <p:nvSpPr>
          <p:cNvPr id="12" name="Text 7"/>
          <p:cNvSpPr/>
          <p:nvPr/>
        </p:nvSpPr>
        <p:spPr>
          <a:xfrm>
            <a:off x="5778222" y="5005030"/>
            <a:ext cx="3073837" cy="1066205"/>
          </a:xfrm>
          <a:prstGeom prst="rect">
            <a:avLst/>
          </a:prstGeom>
          <a:noFill/>
          <a:ln/>
        </p:spPr>
        <p:txBody>
          <a:bodyPr wrap="squar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Enabling the rapid spread of news, knowledge, and social causes.</a:t>
            </a:r>
            <a:endParaRPr lang="en-US" sz="1750" dirty="0"/>
          </a:p>
        </p:txBody>
      </p:sp>
      <p:pic>
        <p:nvPicPr>
          <p:cNvPr id="13" name="Image 3" descr="preencoded.png"/>
          <p:cNvPicPr>
            <a:picLocks noChangeAspect="1"/>
          </p:cNvPicPr>
          <p:nvPr/>
        </p:nvPicPr>
        <p:blipFill>
          <a:blip r:embed="rId6"/>
          <a:stretch>
            <a:fillRect/>
          </a:stretch>
        </p:blipFill>
        <p:spPr>
          <a:xfrm>
            <a:off x="9074229" y="2955488"/>
            <a:ext cx="3518178" cy="888682"/>
          </a:xfrm>
          <a:prstGeom prst="rect">
            <a:avLst/>
          </a:prstGeom>
        </p:spPr>
      </p:pic>
      <p:sp>
        <p:nvSpPr>
          <p:cNvPr id="14" name="Text 8"/>
          <p:cNvSpPr/>
          <p:nvPr/>
        </p:nvSpPr>
        <p:spPr>
          <a:xfrm>
            <a:off x="9296400" y="4177427"/>
            <a:ext cx="3073837" cy="694373"/>
          </a:xfrm>
          <a:prstGeom prst="rect">
            <a:avLst/>
          </a:prstGeom>
          <a:noFill/>
          <a:ln/>
        </p:spPr>
        <p:txBody>
          <a:bodyPr wrap="squar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Socio-Political Influence</a:t>
            </a:r>
            <a:endParaRPr lang="en-US" sz="2187" dirty="0"/>
          </a:p>
        </p:txBody>
      </p:sp>
      <p:sp>
        <p:nvSpPr>
          <p:cNvPr id="15" name="Text 9"/>
          <p:cNvSpPr/>
          <p:nvPr/>
        </p:nvSpPr>
        <p:spPr>
          <a:xfrm>
            <a:off x="9296400" y="5005030"/>
            <a:ext cx="3073837" cy="1066205"/>
          </a:xfrm>
          <a:prstGeom prst="rect">
            <a:avLst/>
          </a:prstGeom>
          <a:noFill/>
          <a:ln/>
        </p:spPr>
        <p:txBody>
          <a:bodyPr wrap="square" rtlCol="0" anchor="t"/>
          <a:lstStyle/>
          <a:p>
            <a:pPr marL="0" indent="0" algn="l">
              <a:lnSpc>
                <a:spcPts val="2799"/>
              </a:lnSpc>
              <a:buNone/>
            </a:pPr>
            <a:r>
              <a:rPr lang="en-US" sz="1750" dirty="0">
                <a:solidFill>
                  <a:srgbClr val="39393C"/>
                </a:solidFill>
                <a:latin typeface="Open Sans" pitchFamily="34" charset="0"/>
                <a:ea typeface="Open Sans" pitchFamily="34" charset="-122"/>
                <a:cs typeface="Open Sans" pitchFamily="34" charset="-120"/>
              </a:rPr>
              <a:t>Shaping public opinion and activism, playing a role in social movements.</a:t>
            </a:r>
            <a:endParaRPr lang="en-US" sz="1750" dirty="0"/>
          </a:p>
        </p:txBody>
      </p:sp>
      <p:pic>
        <p:nvPicPr>
          <p:cNvPr id="16"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
        <p:nvSpPr>
          <p:cNvPr id="17" name="Rectangle 16">
            <a:extLst>
              <a:ext uri="{FF2B5EF4-FFF2-40B4-BE49-F238E27FC236}">
                <a16:creationId xmlns:a16="http://schemas.microsoft.com/office/drawing/2014/main" id="{92538D40-11C4-8668-BADA-59DFE2C48966}"/>
              </a:ext>
            </a:extLst>
          </p:cNvPr>
          <p:cNvSpPr/>
          <p:nvPr/>
        </p:nvSpPr>
        <p:spPr>
          <a:xfrm>
            <a:off x="12242153" y="7490012"/>
            <a:ext cx="2388247" cy="648148"/>
          </a:xfrm>
          <a:prstGeom prst="rect">
            <a:avLst/>
          </a:prstGeom>
          <a:solidFill>
            <a:srgbClr val="F3F3F7"/>
          </a:solidFill>
          <a:ln>
            <a:solidFill>
              <a:srgbClr val="F3F3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2077760"/>
            <a:ext cx="773430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Challenges Faced by Facebook</a:t>
            </a:r>
            <a:endParaRPr lang="en-US" sz="4374" dirty="0"/>
          </a:p>
        </p:txBody>
      </p:sp>
      <p:sp>
        <p:nvSpPr>
          <p:cNvPr id="5" name="Text 3"/>
          <p:cNvSpPr/>
          <p:nvPr/>
        </p:nvSpPr>
        <p:spPr>
          <a:xfrm>
            <a:off x="2037993" y="3327559"/>
            <a:ext cx="3295888" cy="999887"/>
          </a:xfrm>
          <a:prstGeom prst="rect">
            <a:avLst/>
          </a:prstGeom>
          <a:noFill/>
          <a:ln/>
        </p:spPr>
        <p:txBody>
          <a:bodyPr wrap="none" rtlCol="0" anchor="t"/>
          <a:lstStyle/>
          <a:p>
            <a:pPr marL="0" indent="0" algn="ctr">
              <a:lnSpc>
                <a:spcPts val="7873"/>
              </a:lnSpc>
              <a:buNone/>
            </a:pPr>
            <a:r>
              <a:rPr lang="en-US" sz="7873" b="1" dirty="0">
                <a:solidFill>
                  <a:srgbClr val="101014"/>
                </a:solidFill>
                <a:latin typeface="Playfair Display" pitchFamily="34" charset="0"/>
              </a:rPr>
              <a:t>1</a:t>
            </a:r>
            <a:endParaRPr lang="en-US" sz="7873" dirty="0"/>
          </a:p>
        </p:txBody>
      </p:sp>
      <p:sp>
        <p:nvSpPr>
          <p:cNvPr id="6" name="Text 4"/>
          <p:cNvSpPr/>
          <p:nvPr/>
        </p:nvSpPr>
        <p:spPr>
          <a:xfrm>
            <a:off x="2574965" y="4605099"/>
            <a:ext cx="2221944" cy="347186"/>
          </a:xfrm>
          <a:prstGeom prst="rect">
            <a:avLst/>
          </a:prstGeom>
          <a:noFill/>
          <a:ln/>
        </p:spPr>
        <p:txBody>
          <a:bodyPr wrap="none" rtlCol="0" anchor="t"/>
          <a:lstStyle/>
          <a:p>
            <a:pPr marL="0" indent="0" algn="ctr">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Data Privacy</a:t>
            </a:r>
            <a:endParaRPr lang="en-US" sz="2187" dirty="0"/>
          </a:p>
        </p:txBody>
      </p:sp>
      <p:sp>
        <p:nvSpPr>
          <p:cNvPr id="7" name="Text 5"/>
          <p:cNvSpPr/>
          <p:nvPr/>
        </p:nvSpPr>
        <p:spPr>
          <a:xfrm>
            <a:off x="2037993" y="5085517"/>
            <a:ext cx="3295888" cy="1066205"/>
          </a:xfrm>
          <a:prstGeom prst="rect">
            <a:avLst/>
          </a:prstGeom>
          <a:noFill/>
          <a:ln/>
        </p:spPr>
        <p:txBody>
          <a:bodyPr wrap="square" rtlCol="0" anchor="t"/>
          <a:lstStyle/>
          <a:p>
            <a:pPr marL="0" indent="0" algn="ctr">
              <a:lnSpc>
                <a:spcPts val="2799"/>
              </a:lnSpc>
              <a:buNone/>
            </a:pPr>
            <a:r>
              <a:rPr lang="en-US" sz="1750" dirty="0">
                <a:solidFill>
                  <a:srgbClr val="39393C"/>
                </a:solidFill>
                <a:latin typeface="Open Sans" pitchFamily="34" charset="0"/>
                <a:ea typeface="Open Sans" pitchFamily="34" charset="-122"/>
                <a:cs typeface="Open Sans" pitchFamily="34" charset="-120"/>
              </a:rPr>
              <a:t>Addressing concerns about user data privacy and protection.</a:t>
            </a:r>
            <a:endParaRPr lang="en-US" sz="1750" dirty="0"/>
          </a:p>
        </p:txBody>
      </p:sp>
      <p:sp>
        <p:nvSpPr>
          <p:cNvPr id="8" name="Text 6"/>
          <p:cNvSpPr/>
          <p:nvPr/>
        </p:nvSpPr>
        <p:spPr>
          <a:xfrm>
            <a:off x="5667137" y="3327559"/>
            <a:ext cx="3296007" cy="999887"/>
          </a:xfrm>
          <a:prstGeom prst="rect">
            <a:avLst/>
          </a:prstGeom>
          <a:noFill/>
          <a:ln/>
        </p:spPr>
        <p:txBody>
          <a:bodyPr wrap="none" rtlCol="0" anchor="t"/>
          <a:lstStyle/>
          <a:p>
            <a:pPr marL="0" indent="0" algn="ctr">
              <a:lnSpc>
                <a:spcPts val="7873"/>
              </a:lnSpc>
              <a:buNone/>
            </a:pPr>
            <a:r>
              <a:rPr lang="en-US" sz="7873" b="1" dirty="0">
                <a:solidFill>
                  <a:srgbClr val="101014"/>
                </a:solidFill>
                <a:latin typeface="Playfair Display" pitchFamily="34" charset="0"/>
              </a:rPr>
              <a:t>2</a:t>
            </a:r>
            <a:endParaRPr lang="en-US" sz="7873" dirty="0"/>
          </a:p>
        </p:txBody>
      </p:sp>
      <p:sp>
        <p:nvSpPr>
          <p:cNvPr id="9" name="Text 7"/>
          <p:cNvSpPr/>
          <p:nvPr/>
        </p:nvSpPr>
        <p:spPr>
          <a:xfrm>
            <a:off x="6204109" y="4605099"/>
            <a:ext cx="2221944" cy="347186"/>
          </a:xfrm>
          <a:prstGeom prst="rect">
            <a:avLst/>
          </a:prstGeom>
          <a:noFill/>
          <a:ln/>
        </p:spPr>
        <p:txBody>
          <a:bodyPr wrap="none" rtlCol="0" anchor="t"/>
          <a:lstStyle/>
          <a:p>
            <a:pPr marL="0" indent="0" algn="ctr">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Misinformation</a:t>
            </a:r>
            <a:endParaRPr lang="en-US" sz="2187" dirty="0"/>
          </a:p>
        </p:txBody>
      </p:sp>
      <p:sp>
        <p:nvSpPr>
          <p:cNvPr id="10" name="Text 8"/>
          <p:cNvSpPr/>
          <p:nvPr/>
        </p:nvSpPr>
        <p:spPr>
          <a:xfrm>
            <a:off x="5667137" y="5085517"/>
            <a:ext cx="3296007" cy="710803"/>
          </a:xfrm>
          <a:prstGeom prst="rect">
            <a:avLst/>
          </a:prstGeom>
          <a:noFill/>
          <a:ln/>
        </p:spPr>
        <p:txBody>
          <a:bodyPr wrap="square" rtlCol="0" anchor="t"/>
          <a:lstStyle/>
          <a:p>
            <a:pPr marL="0" indent="0" algn="ctr">
              <a:lnSpc>
                <a:spcPts val="2799"/>
              </a:lnSpc>
              <a:buNone/>
            </a:pPr>
            <a:r>
              <a:rPr lang="en-US" sz="1750" dirty="0">
                <a:solidFill>
                  <a:srgbClr val="39393C"/>
                </a:solidFill>
                <a:latin typeface="Open Sans" pitchFamily="34" charset="0"/>
                <a:ea typeface="Open Sans" pitchFamily="34" charset="-122"/>
                <a:cs typeface="Open Sans" pitchFamily="34" charset="-120"/>
              </a:rPr>
              <a:t>Combatting the spread of fake news and harmful content.</a:t>
            </a:r>
            <a:endParaRPr lang="en-US" sz="1750" dirty="0"/>
          </a:p>
        </p:txBody>
      </p:sp>
      <p:sp>
        <p:nvSpPr>
          <p:cNvPr id="11" name="Text 9"/>
          <p:cNvSpPr/>
          <p:nvPr/>
        </p:nvSpPr>
        <p:spPr>
          <a:xfrm>
            <a:off x="9296400" y="3327559"/>
            <a:ext cx="3296007" cy="999887"/>
          </a:xfrm>
          <a:prstGeom prst="rect">
            <a:avLst/>
          </a:prstGeom>
          <a:noFill/>
          <a:ln/>
        </p:spPr>
        <p:txBody>
          <a:bodyPr wrap="none" rtlCol="0" anchor="t"/>
          <a:lstStyle/>
          <a:p>
            <a:pPr marL="0" indent="0" algn="ctr">
              <a:lnSpc>
                <a:spcPts val="7873"/>
              </a:lnSpc>
              <a:buNone/>
            </a:pPr>
            <a:r>
              <a:rPr lang="en-US" sz="7873" b="1" dirty="0">
                <a:solidFill>
                  <a:srgbClr val="101014"/>
                </a:solidFill>
                <a:latin typeface="Playfair Display" pitchFamily="34" charset="0"/>
              </a:rPr>
              <a:t>3</a:t>
            </a:r>
            <a:endParaRPr lang="en-US" sz="7873" dirty="0"/>
          </a:p>
        </p:txBody>
      </p:sp>
      <p:sp>
        <p:nvSpPr>
          <p:cNvPr id="12" name="Text 10"/>
          <p:cNvSpPr/>
          <p:nvPr/>
        </p:nvSpPr>
        <p:spPr>
          <a:xfrm>
            <a:off x="9667994" y="4605099"/>
            <a:ext cx="2552700" cy="347186"/>
          </a:xfrm>
          <a:prstGeom prst="rect">
            <a:avLst/>
          </a:prstGeom>
          <a:noFill/>
          <a:ln/>
        </p:spPr>
        <p:txBody>
          <a:bodyPr wrap="none" rtlCol="0" anchor="t"/>
          <a:lstStyle/>
          <a:p>
            <a:pPr marL="0" indent="0" algn="ctr">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Regulatory Scrutiny</a:t>
            </a:r>
            <a:endParaRPr lang="en-US" sz="2187" dirty="0"/>
          </a:p>
        </p:txBody>
      </p:sp>
      <p:sp>
        <p:nvSpPr>
          <p:cNvPr id="13" name="Text 11"/>
          <p:cNvSpPr/>
          <p:nvPr/>
        </p:nvSpPr>
        <p:spPr>
          <a:xfrm>
            <a:off x="9296400" y="5085517"/>
            <a:ext cx="3296007" cy="1066205"/>
          </a:xfrm>
          <a:prstGeom prst="rect">
            <a:avLst/>
          </a:prstGeom>
          <a:noFill/>
          <a:ln/>
        </p:spPr>
        <p:txBody>
          <a:bodyPr wrap="square" rtlCol="0" anchor="t"/>
          <a:lstStyle/>
          <a:p>
            <a:pPr marL="0" indent="0" algn="ctr">
              <a:lnSpc>
                <a:spcPts val="2799"/>
              </a:lnSpc>
              <a:buNone/>
            </a:pPr>
            <a:r>
              <a:rPr lang="en-US" sz="1750" dirty="0">
                <a:solidFill>
                  <a:srgbClr val="39393C"/>
                </a:solidFill>
                <a:latin typeface="Open Sans" pitchFamily="34" charset="0"/>
                <a:ea typeface="Open Sans" pitchFamily="34" charset="-122"/>
                <a:cs typeface="Open Sans" pitchFamily="34" charset="-120"/>
              </a:rPr>
              <a:t>Dealing with increased oversight and regulatory challenges.</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5" name="Rectangle 14">
            <a:extLst>
              <a:ext uri="{FF2B5EF4-FFF2-40B4-BE49-F238E27FC236}">
                <a16:creationId xmlns:a16="http://schemas.microsoft.com/office/drawing/2014/main" id="{8C9C8EE3-C724-1177-F439-23837995C59A}"/>
              </a:ext>
            </a:extLst>
          </p:cNvPr>
          <p:cNvSpPr/>
          <p:nvPr/>
        </p:nvSpPr>
        <p:spPr>
          <a:xfrm>
            <a:off x="12242153" y="7490012"/>
            <a:ext cx="2388247" cy="648148"/>
          </a:xfrm>
          <a:prstGeom prst="rect">
            <a:avLst/>
          </a:prstGeom>
          <a:solidFill>
            <a:srgbClr val="F3F3F7"/>
          </a:solidFill>
          <a:ln>
            <a:solidFill>
              <a:srgbClr val="F3F3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831</Words>
  <Application>Microsoft Office PowerPoint</Application>
  <PresentationFormat>Custom</PresentationFormat>
  <Paragraphs>81</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Inter</vt:lpstr>
      <vt:lpstr>Open Sans</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CS-04</cp:lastModifiedBy>
  <cp:revision>6</cp:revision>
  <dcterms:created xsi:type="dcterms:W3CDTF">2024-01-30T06:12:49Z</dcterms:created>
  <dcterms:modified xsi:type="dcterms:W3CDTF">2024-02-06T05:19:45Z</dcterms:modified>
</cp:coreProperties>
</file>