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sldIdLst>
    <p:sldId id="271" r:id="rId3"/>
    <p:sldId id="259" r:id="rId4"/>
    <p:sldId id="281" r:id="rId5"/>
    <p:sldId id="272" r:id="rId6"/>
    <p:sldId id="273" r:id="rId7"/>
    <p:sldId id="274" r:id="rId8"/>
    <p:sldId id="280" r:id="rId9"/>
    <p:sldId id="282" r:id="rId10"/>
    <p:sldId id="275" r:id="rId11"/>
    <p:sldId id="261"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65C5C"/>
    <a:srgbClr val="5B9BD5"/>
    <a:srgbClr val="000000"/>
    <a:srgbClr val="419B99"/>
    <a:srgbClr val="B0DEA2"/>
    <a:srgbClr val="0C376A"/>
    <a:srgbClr val="4497A5"/>
    <a:srgbClr val="154468"/>
    <a:srgbClr val="D4B0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2" autoAdjust="0"/>
    <p:restoredTop sz="94660"/>
  </p:normalViewPr>
  <p:slideViewPr>
    <p:cSldViewPr snapToGrid="0">
      <p:cViewPr varScale="1">
        <p:scale>
          <a:sx n="78" d="100"/>
          <a:sy n="78" d="100"/>
        </p:scale>
        <p:origin x="821" y="72"/>
      </p:cViewPr>
      <p:guideLst>
        <p:guide orient="horz" pos="2158"/>
        <p:guide pos="38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4977A2-024B-4FE2-8C27-D1BDB2C7871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1AA31-9F5E-4761-975D-2DDD4C02FCA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8" name="Picture 7" descr="A picture containing sky, outdoor, real estate, architecture&#10;&#10;Description automatically generated"/>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56674" y="250189"/>
            <a:ext cx="11678651" cy="6357622"/>
          </a:xfrm>
          <a:prstGeom prst="rect">
            <a:avLst/>
          </a:prstGeom>
        </p:spPr>
      </p:pic>
      <p:sp>
        <p:nvSpPr>
          <p:cNvPr id="2" name="Title 1"/>
          <p:cNvSpPr>
            <a:spLocks noGrp="1"/>
          </p:cNvSpPr>
          <p:nvPr>
            <p:ph type="ctrTitle" hasCustomPrompt="1"/>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dirty="0"/>
              <a:t>TITLE</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Details </a:t>
            </a:r>
            <a:endParaRPr lang="en-US" dirty="0"/>
          </a:p>
        </p:txBody>
      </p:sp>
      <p:sp>
        <p:nvSpPr>
          <p:cNvPr id="4" name="Date Placeholder 3"/>
          <p:cNvSpPr>
            <a:spLocks noGrp="1"/>
          </p:cNvSpPr>
          <p:nvPr>
            <p:ph type="dt" sz="half" idx="10"/>
          </p:nvPr>
        </p:nvSpPr>
        <p:spPr/>
        <p:txBody>
          <a:bodyPr/>
          <a:lstStyle/>
          <a:p>
            <a:fld id="{AAB2C8AA-310C-496F-B644-CE23AE5F416B}"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fld>
            <a:endParaRPr lang="en-US"/>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5813" y="500378"/>
            <a:ext cx="5644907" cy="138684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C4BE1443-E92C-405E-8E0A-A42CF97AC57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DC0B9-C475-4FDF-8DD2-FF30D3C761E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8553FFE9-BDC9-4E86-8FD1-CE1AA5EC81D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DC0B9-C475-4FDF-8DD2-FF30D3C761E7}" type="slidenum">
              <a:rPr lang="en-US" smtClean="0"/>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01" y="466512"/>
            <a:ext cx="2125133" cy="52210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lvl1pPr>
              <a:defRPr>
                <a:latin typeface="Century Gothic" panose="020B0502020202020204" pitchFamily="34" charset="0"/>
              </a:defRPr>
            </a:lvl1pPr>
          </a:lstStyle>
          <a:p>
            <a:fld id="{105D508E-5B7F-450A-92D8-D8BC2BDB3CF1}" type="datetime1">
              <a:rPr lang="en-US" smtClean="0"/>
            </a:fld>
            <a:endParaRPr lang="en-US" dirty="0"/>
          </a:p>
        </p:txBody>
      </p:sp>
      <p:sp>
        <p:nvSpPr>
          <p:cNvPr id="5" name="Footer Placeholder 4"/>
          <p:cNvSpPr>
            <a:spLocks noGrp="1"/>
          </p:cNvSpPr>
          <p:nvPr>
            <p:ph type="ftr" sz="quarter" idx="11"/>
          </p:nvPr>
        </p:nvSpPr>
        <p:spPr/>
        <p:txBody>
          <a:bodyPr/>
          <a:lstStyle>
            <a:lvl1pPr>
              <a:defRPr lang="en-US" sz="1200" kern="1200">
                <a:solidFill>
                  <a:schemeClr val="tx1">
                    <a:tint val="75000"/>
                  </a:schemeClr>
                </a:solidFill>
                <a:latin typeface="Century Gothic" panose="020B0502020202020204" pitchFamily="34" charset="0"/>
                <a:ea typeface="+mn-ea"/>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lang="en-US" sz="1200" kern="1200" smtClean="0">
                <a:solidFill>
                  <a:schemeClr val="tx1">
                    <a:tint val="75000"/>
                  </a:schemeClr>
                </a:solidFill>
                <a:latin typeface="Century Gothic" panose="020B0502020202020204" pitchFamily="34" charset="0"/>
                <a:ea typeface="+mn-ea"/>
                <a:cs typeface="Arial" panose="020B0604020202020204" pitchFamily="34" charset="0"/>
              </a:defRPr>
            </a:lvl1pPr>
          </a:lstStyle>
          <a:p>
            <a:fld id="{D38DC0B9-C475-4FDF-8DD2-FF30D3C761E7}"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
        <p:nvSpPr>
          <p:cNvPr id="4" name="Date Placeholder 3"/>
          <p:cNvSpPr>
            <a:spLocks noGrp="1"/>
          </p:cNvSpPr>
          <p:nvPr>
            <p:ph type="dt" sz="half" idx="10"/>
          </p:nvPr>
        </p:nvSpPr>
        <p:spPr/>
        <p:txBody>
          <a:bodyPr/>
          <a:lstStyle/>
          <a:p>
            <a:fld id="{935E5C14-7081-4918-BCAD-95FC7F23352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DC0B9-C475-4FDF-8DD2-FF30D3C761E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1B6EF36B-74E1-4C53-8A1A-66B2FB3A4882}"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DC0B9-C475-4FDF-8DD2-FF30D3C761E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325563"/>
          </a:xfr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endParaRPr lang="en-US" dirty="0"/>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endParaRPr lang="en-US" dirty="0"/>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867DF237-1100-41A5-83BA-A3C2A0223246}"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8DC0B9-C475-4FDF-8DD2-FF30D3C761E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F039F708-B376-4753-A730-0CD0FCF9F8BB}"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8DC0B9-C475-4FDF-8DD2-FF30D3C761E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6340E-EFD4-46CE-A9BA-3983515DAC66}"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8DC0B9-C475-4FDF-8DD2-FF30D3C761E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25510D37-382C-4AFD-8456-512F5DD0210A}"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DC0B9-C475-4FDF-8DD2-FF30D3C761E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endParaRPr lang="en-US" dirty="0"/>
          </a:p>
        </p:txBody>
      </p:sp>
      <p:sp>
        <p:nvSpPr>
          <p:cNvPr id="5" name="Date Placeholder 4"/>
          <p:cNvSpPr>
            <a:spLocks noGrp="1"/>
          </p:cNvSpPr>
          <p:nvPr>
            <p:ph type="dt" sz="half" idx="10"/>
          </p:nvPr>
        </p:nvSpPr>
        <p:spPr/>
        <p:txBody>
          <a:bodyPr/>
          <a:lstStyle/>
          <a:p>
            <a:fld id="{1761ED21-EFCB-4073-8794-BB04DF074542}"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DC0B9-C475-4FDF-8DD2-FF30D3C761E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anose="020B0502020202020204" pitchFamily="34" charset="0"/>
                <a:cs typeface="Arial" panose="020B0604020202020204" pitchFamily="34" charset="0"/>
              </a:defRPr>
            </a:lvl1pPr>
          </a:lstStyle>
          <a:p>
            <a:fld id="{658236E5-883E-4D58-BA3E-8BEB259B3270}" type="datetime1">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anose="020B0502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anose="020B0502020202020204" pitchFamily="34" charset="0"/>
                <a:cs typeface="Arial" panose="020B0604020202020204" pitchFamily="34" charset="0"/>
              </a:defRPr>
            </a:lvl1pPr>
          </a:lstStyle>
          <a:p>
            <a:fld id="{D38DC0B9-C475-4FDF-8DD2-FF30D3C761E7}"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
            <a:lum/>
          </a:blip>
          <a:srcRect/>
          <a:stretch>
            <a:fillRect t="-6000" b="-6000"/>
          </a:stretch>
        </a:blipFill>
        <a:effectLst/>
      </p:bgPr>
    </p:bg>
    <p:spTree>
      <p:nvGrpSpPr>
        <p:cNvPr id="1" name=""/>
        <p:cNvGrpSpPr/>
        <p:nvPr/>
      </p:nvGrpSpPr>
      <p:grpSpPr>
        <a:xfrm>
          <a:off x="0" y="0"/>
          <a:ext cx="0" cy="0"/>
          <a:chOff x="0" y="0"/>
          <a:chExt cx="0" cy="0"/>
        </a:xfrm>
      </p:grpSpPr>
      <p:sp>
        <p:nvSpPr>
          <p:cNvPr id="10" name="Rectangle: Rounded Corners 9"/>
          <p:cNvSpPr/>
          <p:nvPr/>
        </p:nvSpPr>
        <p:spPr>
          <a:xfrm>
            <a:off x="6407176" y="4243960"/>
            <a:ext cx="5331065" cy="1070246"/>
          </a:xfrm>
          <a:prstGeom prst="roundRect">
            <a:avLst/>
          </a:prstGeom>
          <a:solidFill>
            <a:srgbClr val="000000">
              <a:alpha val="48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48986" y="1900051"/>
            <a:ext cx="10232571" cy="12864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Rounded Corners 5"/>
          <p:cNvSpPr/>
          <p:nvPr/>
        </p:nvSpPr>
        <p:spPr>
          <a:xfrm>
            <a:off x="588267" y="3818429"/>
            <a:ext cx="3223197" cy="1852036"/>
          </a:xfrm>
          <a:prstGeom prst="roundRect">
            <a:avLst/>
          </a:prstGeom>
          <a:solidFill>
            <a:srgbClr val="000000">
              <a:alpha val="48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5" y="16145"/>
            <a:ext cx="12192000" cy="6858000"/>
          </a:xfrm>
          <a:prstGeom prst="rect">
            <a:avLst/>
          </a:prstGeom>
        </p:spPr>
      </p:pic>
      <p:sp>
        <p:nvSpPr>
          <p:cNvPr id="5" name="TextBox 4"/>
          <p:cNvSpPr txBox="1"/>
          <p:nvPr/>
        </p:nvSpPr>
        <p:spPr>
          <a:xfrm>
            <a:off x="1519646" y="1900844"/>
            <a:ext cx="9290750" cy="1323439"/>
          </a:xfrm>
          <a:prstGeom prst="rect">
            <a:avLst/>
          </a:prstGeom>
          <a:noFill/>
        </p:spPr>
        <p:txBody>
          <a:bodyPr wrap="square" lIns="91440" tIns="45720" rIns="91440" bIns="45720" rtlCol="0" anchor="t">
            <a:spAutoFit/>
          </a:bodyPr>
          <a:lstStyle/>
          <a:p>
            <a:r>
              <a:rPr lang="en-GB" sz="4000" dirty="0">
                <a:latin typeface="Arial" panose="020B0604020202020204"/>
                <a:cs typeface="Arial" panose="020B0604020202020204"/>
              </a:rPr>
              <a:t>Social Media Content </a:t>
            </a:r>
            <a:r>
              <a:rPr lang="en-GB" sz="4000" dirty="0">
                <a:solidFill>
                  <a:srgbClr val="000000"/>
                </a:solidFill>
                <a:latin typeface="Arial" panose="020B0604020202020204"/>
                <a:ea typeface="+mn-lt"/>
                <a:cs typeface="Arial" panose="020B0604020202020204"/>
              </a:rPr>
              <a:t>Genuineness </a:t>
            </a:r>
            <a:r>
              <a:rPr lang="en-GB" sz="4000" dirty="0">
                <a:latin typeface="Arial" panose="020B0604020202020204"/>
                <a:cs typeface="Arial" panose="020B0604020202020204"/>
              </a:rPr>
              <a:t>and </a:t>
            </a:r>
            <a:endParaRPr lang="en-GB" sz="4000" dirty="0" err="1">
              <a:latin typeface="Arial" panose="020B0604020202020204" pitchFamily="34" charset="0"/>
              <a:cs typeface="Arial" panose="020B0604020202020204" pitchFamily="34" charset="0"/>
            </a:endParaRPr>
          </a:p>
          <a:p>
            <a:r>
              <a:rPr lang="en-GB" sz="4000" dirty="0">
                <a:latin typeface="Arial" panose="020B0604020202020204"/>
                <a:cs typeface="Arial" panose="020B0604020202020204"/>
              </a:rPr>
              <a:t>       Identification of abusive content</a:t>
            </a:r>
            <a:endParaRPr lang="en-GB" sz="4000" dirty="0" err="1">
              <a:latin typeface="Arial" panose="020B0604020202020204" pitchFamily="34" charset="0"/>
              <a:cs typeface="Arial" panose="020B0604020202020204" pitchFamily="34" charset="0"/>
            </a:endParaRPr>
          </a:p>
        </p:txBody>
      </p:sp>
      <p:sp>
        <p:nvSpPr>
          <p:cNvPr id="7" name="TextBox 6"/>
          <p:cNvSpPr txBox="1"/>
          <p:nvPr/>
        </p:nvSpPr>
        <p:spPr>
          <a:xfrm>
            <a:off x="806982" y="4037004"/>
            <a:ext cx="3014667" cy="1630045"/>
          </a:xfrm>
          <a:prstGeom prst="rect">
            <a:avLst/>
          </a:prstGeom>
          <a:noFill/>
        </p:spPr>
        <p:txBody>
          <a:bodyPr wrap="square" lIns="91440" tIns="45720" rIns="91440" bIns="45720" rtlCol="0" anchor="t">
            <a:spAutoFit/>
          </a:bodyPr>
          <a:lstStyle/>
          <a:p>
            <a:r>
              <a:rPr lang="en-GB" sz="2000" dirty="0" err="1">
                <a:solidFill>
                  <a:srgbClr val="FFFFFF"/>
                </a:solidFill>
                <a:latin typeface="Arial" panose="020B0604020202020204"/>
                <a:cs typeface="Arial" panose="020B0604020202020204"/>
                <a:sym typeface="+mn-ea"/>
              </a:rPr>
              <a:t>Jishnu.B</a:t>
            </a:r>
            <a:r>
              <a:rPr lang="en-GB" sz="2000" dirty="0">
                <a:solidFill>
                  <a:srgbClr val="FFFFFF"/>
                </a:solidFill>
                <a:latin typeface="Arial" panose="020B0604020202020204"/>
                <a:cs typeface="Arial" panose="020B0604020202020204"/>
                <a:sym typeface="+mn-ea"/>
              </a:rPr>
              <a:t> 20P122</a:t>
            </a:r>
            <a:endParaRPr lang="en-GB" sz="2000" dirty="0">
              <a:solidFill>
                <a:srgbClr val="FFFFFF"/>
              </a:solidFill>
              <a:latin typeface="Arial" panose="020B0604020202020204"/>
              <a:cs typeface="Arial" panose="020B0604020202020204"/>
              <a:sym typeface="+mn-ea"/>
            </a:endParaRPr>
          </a:p>
          <a:p>
            <a:r>
              <a:rPr lang="en-GB" sz="2000" dirty="0" err="1">
                <a:solidFill>
                  <a:srgbClr val="FFFFFF"/>
                </a:solidFill>
                <a:latin typeface="Arial" panose="020B0604020202020204"/>
                <a:cs typeface="Arial" panose="020B0604020202020204"/>
                <a:sym typeface="+mn-ea"/>
              </a:rPr>
              <a:t>Suwinkumar</a:t>
            </a:r>
            <a:r>
              <a:rPr lang="en-US" altLang="en-GB" sz="2000" dirty="0" err="1">
                <a:solidFill>
                  <a:srgbClr val="FFFFFF"/>
                </a:solidFill>
                <a:latin typeface="Arial" panose="020B0604020202020204"/>
                <a:cs typeface="Arial" panose="020B0604020202020204"/>
                <a:sym typeface="+mn-ea"/>
              </a:rPr>
              <a:t>.T</a:t>
            </a:r>
            <a:r>
              <a:rPr lang="en-GB" sz="2000" dirty="0">
                <a:solidFill>
                  <a:srgbClr val="FFFFFF"/>
                </a:solidFill>
                <a:latin typeface="Arial" panose="020B0604020202020204"/>
                <a:cs typeface="Arial" panose="020B0604020202020204"/>
                <a:sym typeface="+mn-ea"/>
              </a:rPr>
              <a:t> 20P156</a:t>
            </a:r>
            <a:endParaRPr lang="en-GB" sz="2000" dirty="0">
              <a:solidFill>
                <a:srgbClr val="FFFFFF"/>
              </a:solidFill>
              <a:latin typeface="Arial" panose="020B0604020202020204"/>
              <a:cs typeface="Arial" panose="020B0604020202020204"/>
            </a:endParaRPr>
          </a:p>
          <a:p>
            <a:r>
              <a:rPr lang="en-GB" sz="2000" dirty="0">
                <a:solidFill>
                  <a:srgbClr val="FFFFFF"/>
                </a:solidFill>
                <a:latin typeface="Arial" panose="020B0604020202020204"/>
                <a:cs typeface="Arial" panose="020B0604020202020204"/>
              </a:rPr>
              <a:t>Tanush</a:t>
            </a:r>
            <a:r>
              <a:rPr lang="en-US" altLang="en-GB" sz="2000" dirty="0">
                <a:solidFill>
                  <a:srgbClr val="FFFFFF"/>
                </a:solidFill>
                <a:latin typeface="Arial" panose="020B0604020202020204"/>
                <a:cs typeface="Arial" panose="020B0604020202020204"/>
              </a:rPr>
              <a:t>.K </a:t>
            </a:r>
            <a:r>
              <a:rPr lang="en-GB" sz="2000" dirty="0">
                <a:solidFill>
                  <a:srgbClr val="FFFFFF"/>
                </a:solidFill>
                <a:latin typeface="Arial" panose="020B0604020202020204"/>
                <a:cs typeface="Arial" panose="020B0604020202020204"/>
              </a:rPr>
              <a:t>20P157</a:t>
            </a:r>
            <a:endParaRPr lang="en-US">
              <a:solidFill>
                <a:srgbClr val="FFFFFF"/>
              </a:solidFill>
              <a:latin typeface="Calibri" panose="020F0502020204030204"/>
              <a:ea typeface="Calibri" panose="020F0502020204030204"/>
              <a:cs typeface="Calibri" panose="020F0502020204030204"/>
            </a:endParaRPr>
          </a:p>
          <a:p>
            <a:r>
              <a:rPr lang="en-GB" sz="2000" dirty="0" err="1">
                <a:solidFill>
                  <a:srgbClr val="FFFFFF"/>
                </a:solidFill>
                <a:latin typeface="Arial" panose="020B0604020202020204"/>
                <a:cs typeface="Arial" panose="020B0604020202020204"/>
              </a:rPr>
              <a:t>Udhayarajan.M</a:t>
            </a:r>
            <a:r>
              <a:rPr lang="en-GB" sz="2000" dirty="0">
                <a:solidFill>
                  <a:srgbClr val="FFFFFF"/>
                </a:solidFill>
                <a:latin typeface="Arial" panose="020B0604020202020204"/>
                <a:cs typeface="Arial" panose="020B0604020202020204"/>
              </a:rPr>
              <a:t> 20P158</a:t>
            </a:r>
            <a:endParaRPr lang="en-GB" sz="2000" dirty="0">
              <a:solidFill>
                <a:srgbClr val="FFFFFF"/>
              </a:solidFill>
              <a:latin typeface="Arial" panose="020B0604020202020204"/>
              <a:cs typeface="Arial" panose="020B0604020202020204"/>
            </a:endParaRPr>
          </a:p>
          <a:p>
            <a:endParaRPr lang="en-GB" sz="2000" dirty="0">
              <a:solidFill>
                <a:srgbClr val="FFFFFF"/>
              </a:solidFill>
              <a:latin typeface="Arial" panose="020B0604020202020204"/>
              <a:cs typeface="Arial" panose="020B0604020202020204"/>
            </a:endParaRPr>
          </a:p>
        </p:txBody>
      </p:sp>
      <p:sp>
        <p:nvSpPr>
          <p:cNvPr id="8" name="TextBox 7"/>
          <p:cNvSpPr txBox="1"/>
          <p:nvPr/>
        </p:nvSpPr>
        <p:spPr>
          <a:xfrm>
            <a:off x="6513195" y="4365625"/>
            <a:ext cx="4768215" cy="829945"/>
          </a:xfrm>
          <a:prstGeom prst="rect">
            <a:avLst/>
          </a:prstGeom>
          <a:noFill/>
        </p:spPr>
        <p:txBody>
          <a:bodyPr wrap="square" lIns="91440" tIns="45720" rIns="91440" bIns="45720" rtlCol="0" anchor="t">
            <a:spAutoFit/>
          </a:bodyPr>
          <a:lstStyle/>
          <a:p>
            <a:r>
              <a:rPr lang="en-GB" sz="2400" dirty="0">
                <a:solidFill>
                  <a:schemeClr val="bg1"/>
                </a:solidFill>
                <a:latin typeface="Arial" panose="020B0604020202020204"/>
                <a:cs typeface="Arial" panose="020B0604020202020204"/>
              </a:rPr>
              <a:t>Mentor:</a:t>
            </a:r>
            <a:endParaRPr lang="en-GB" sz="2400" dirty="0">
              <a:solidFill>
                <a:schemeClr val="bg1"/>
              </a:solidFill>
              <a:latin typeface="Arial" panose="020B0604020202020204"/>
              <a:cs typeface="Arial" panose="020B0604020202020204"/>
            </a:endParaRPr>
          </a:p>
          <a:p>
            <a:r>
              <a:rPr lang="en-GB" sz="2400" dirty="0" err="1">
                <a:solidFill>
                  <a:schemeClr val="bg1"/>
                </a:solidFill>
                <a:latin typeface="Arial" panose="020B0604020202020204"/>
                <a:cs typeface="Arial" panose="020B0604020202020204"/>
              </a:rPr>
              <a:t>Dr.S.Arul</a:t>
            </a:r>
            <a:r>
              <a:rPr lang="en-GB" sz="2400" dirty="0">
                <a:solidFill>
                  <a:schemeClr val="bg1"/>
                </a:solidFill>
                <a:latin typeface="Arial" panose="020B0604020202020204"/>
                <a:cs typeface="Arial" panose="020B0604020202020204"/>
              </a:rPr>
              <a:t> </a:t>
            </a:r>
            <a:r>
              <a:rPr lang="en-GB" sz="2400" dirty="0" err="1">
                <a:solidFill>
                  <a:schemeClr val="bg1"/>
                </a:solidFill>
                <a:latin typeface="Arial" panose="020B0604020202020204"/>
                <a:cs typeface="Arial" panose="020B0604020202020204"/>
              </a:rPr>
              <a:t>Antran</a:t>
            </a:r>
            <a:r>
              <a:rPr lang="en-GB" sz="2400" dirty="0">
                <a:solidFill>
                  <a:schemeClr val="bg1"/>
                </a:solidFill>
                <a:latin typeface="Arial" panose="020B0604020202020204"/>
                <a:cs typeface="Arial" panose="020B0604020202020204"/>
              </a:rPr>
              <a:t> Vijay</a:t>
            </a:r>
            <a:r>
              <a:rPr lang="en-US" altLang="en-GB" sz="2400" dirty="0">
                <a:solidFill>
                  <a:schemeClr val="bg1"/>
                </a:solidFill>
                <a:latin typeface="Arial" panose="020B0604020202020204"/>
                <a:cs typeface="Arial" panose="020B0604020202020204"/>
              </a:rPr>
              <a:t> </a:t>
            </a:r>
            <a:r>
              <a:rPr lang="en-US" altLang="en-GB" sz="2400">
                <a:solidFill>
                  <a:schemeClr val="bg1"/>
                </a:solidFill>
                <a:latin typeface="Arial" panose="020B0604020202020204" pitchFamily="34" charset="0"/>
                <a:cs typeface="Arial" panose="020B0604020202020204" pitchFamily="34" charset="0"/>
              </a:rPr>
              <a:t>ASP/CSE</a:t>
            </a:r>
            <a:endParaRPr lang="en-US" altLang="en-GB" sz="240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5632" y="194209"/>
            <a:ext cx="10515600" cy="1325563"/>
          </a:xfrm>
        </p:spPr>
        <p:txBody>
          <a:bodyPr>
            <a:normAutofit/>
          </a:bodyPr>
          <a:lstStyle/>
          <a:p>
            <a:r>
              <a:rPr lang="en-GB" sz="4000" dirty="0"/>
              <a:t>Base paper and reference (Contd.,)</a:t>
            </a:r>
            <a:endParaRPr lang="en-US" sz="4000" dirty="0">
              <a:latin typeface="Century Gothic" panose="020B0502020202020204" pitchFamily="34" charset="0"/>
            </a:endParaRPr>
          </a:p>
        </p:txBody>
      </p:sp>
      <p:sp>
        <p:nvSpPr>
          <p:cNvPr id="4" name="Date Placeholder 3"/>
          <p:cNvSpPr>
            <a:spLocks noGrp="1"/>
          </p:cNvSpPr>
          <p:nvPr>
            <p:ph type="dt" sz="half" idx="10"/>
          </p:nvPr>
        </p:nvSpPr>
        <p:spPr/>
        <p:txBody>
          <a:bodyPr/>
          <a:lstStyle/>
          <a:p>
            <a:fld id="{ED3E7482-D674-4A7E-91A2-F3D1FB57D8F7}" type="datetime1">
              <a:rPr lang="en-US" smtClean="0"/>
            </a:fld>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fld>
            <a:endParaRPr lang="en-US"/>
          </a:p>
        </p:txBody>
      </p:sp>
      <p:graphicFrame>
        <p:nvGraphicFramePr>
          <p:cNvPr id="10" name="Content Placeholder 9"/>
          <p:cNvGraphicFramePr>
            <a:graphicFrameLocks noGrp="1"/>
          </p:cNvGraphicFramePr>
          <p:nvPr>
            <p:ph idx="1"/>
          </p:nvPr>
        </p:nvGraphicFramePr>
        <p:xfrm>
          <a:off x="838200" y="1519772"/>
          <a:ext cx="10515600" cy="4700734"/>
        </p:xfrm>
        <a:graphic>
          <a:graphicData uri="http://schemas.openxmlformats.org/drawingml/2006/table">
            <a:tbl>
              <a:tblPr firstRow="1" bandRow="1">
                <a:tableStyleId>{7E9639D4-E3E2-4D34-9284-5A2195B3D0D7}</a:tableStyleId>
              </a:tblPr>
              <a:tblGrid>
                <a:gridCol w="963304"/>
                <a:gridCol w="7884665"/>
                <a:gridCol w="1667631"/>
              </a:tblGrid>
              <a:tr h="494494">
                <a:tc>
                  <a:txBody>
                    <a:bodyPr/>
                    <a:lstStyle/>
                    <a:p>
                      <a:pPr algn="just"/>
                      <a:r>
                        <a:rPr lang="en-US" sz="2000" dirty="0"/>
                        <a:t>SL.NO</a:t>
                      </a:r>
                      <a:endParaRPr lang="en-US" sz="2000" b="0" dirty="0">
                        <a:solidFill>
                          <a:schemeClr val="tx1"/>
                        </a:solidFill>
                        <a:latin typeface="Arial" panose="020B0604020202020204" pitchFamily="34" charset="0"/>
                        <a:cs typeface="Arial" panose="020B0604020202020204" pitchFamily="34" charset="0"/>
                      </a:endParaRPr>
                    </a:p>
                  </a:txBody>
                  <a:tcPr anchor="ctr">
                    <a:solidFill>
                      <a:srgbClr val="0C376A"/>
                    </a:solidFill>
                  </a:tcPr>
                </a:tc>
                <a:tc>
                  <a:txBody>
                    <a:bodyPr/>
                    <a:lstStyle/>
                    <a:p>
                      <a:pPr algn="just"/>
                      <a:endParaRPr lang="en-US" sz="2000" b="0" dirty="0">
                        <a:latin typeface="Arial" panose="020B0604020202020204" pitchFamily="34" charset="0"/>
                        <a:cs typeface="Arial" panose="020B0604020202020204" pitchFamily="34" charset="0"/>
                      </a:endParaRPr>
                    </a:p>
                  </a:txBody>
                  <a:tcPr anchor="ctr">
                    <a:solidFill>
                      <a:srgbClr val="0C376A"/>
                    </a:solidFill>
                  </a:tcPr>
                </a:tc>
                <a:tc>
                  <a:txBody>
                    <a:bodyPr/>
                    <a:lstStyle/>
                    <a:p>
                      <a:pPr algn="just"/>
                      <a:endParaRPr lang="en-US" sz="2000" b="0" dirty="0">
                        <a:latin typeface="Arial" panose="020B0604020202020204" pitchFamily="34" charset="0"/>
                        <a:cs typeface="Arial" panose="020B0604020202020204" pitchFamily="34" charset="0"/>
                      </a:endParaRPr>
                    </a:p>
                  </a:txBody>
                  <a:tcPr anchor="ctr">
                    <a:solidFill>
                      <a:srgbClr val="0C376A"/>
                    </a:solidFill>
                  </a:tcPr>
                </a:tc>
              </a:tr>
              <a:tr h="370840">
                <a:tc>
                  <a:txBody>
                    <a:bodyPr/>
                    <a:lstStyle/>
                    <a:p>
                      <a:pPr algn="just"/>
                      <a:r>
                        <a:rPr lang="en-GB" b="0" dirty="0">
                          <a:latin typeface="Arial" panose="020B0604020202020204" pitchFamily="34" charset="0"/>
                          <a:cs typeface="Arial" panose="020B0604020202020204" pitchFamily="34" charset="0"/>
                        </a:rPr>
                        <a:t>5</a:t>
                      </a:r>
                      <a:endParaRPr lang="en-US" b="0" dirty="0">
                        <a:latin typeface="Arial" panose="020B0604020202020204" pitchFamily="34" charset="0"/>
                        <a:cs typeface="Arial" panose="020B0604020202020204" pitchFamily="34" charset="0"/>
                      </a:endParaRPr>
                    </a:p>
                  </a:txBody>
                  <a:tcPr anchor="ctr"/>
                </a:tc>
                <a:tc>
                  <a:txBody>
                    <a:bodyPr/>
                    <a:lstStyle/>
                    <a:p>
                      <a:pPr algn="just"/>
                      <a:r>
                        <a:rPr lang="en-IN" sz="1800" b="0" i="0" kern="1200" dirty="0">
                          <a:solidFill>
                            <a:schemeClr val="tx1"/>
                          </a:solidFill>
                          <a:effectLst/>
                          <a:latin typeface="+mn-lt"/>
                          <a:ea typeface="+mn-ea"/>
                          <a:cs typeface="+mn-cs"/>
                        </a:rPr>
                        <a:t>Prabhu </a:t>
                      </a:r>
                      <a:r>
                        <a:rPr lang="en-IN" sz="1800" b="0" i="0" kern="1200" dirty="0" err="1">
                          <a:solidFill>
                            <a:schemeClr val="tx1"/>
                          </a:solidFill>
                          <a:effectLst/>
                          <a:latin typeface="+mn-lt"/>
                          <a:ea typeface="+mn-ea"/>
                          <a:cs typeface="+mn-cs"/>
                        </a:rPr>
                        <a:t>Kavin</a:t>
                      </a:r>
                      <a:r>
                        <a:rPr lang="en-IN" sz="1800" b="0" i="0" kern="1200" dirty="0">
                          <a:solidFill>
                            <a:schemeClr val="tx1"/>
                          </a:solidFill>
                          <a:effectLst/>
                          <a:latin typeface="+mn-lt"/>
                          <a:ea typeface="+mn-ea"/>
                          <a:cs typeface="+mn-cs"/>
                        </a:rPr>
                        <a:t>, B., Karki, S., </a:t>
                      </a:r>
                      <a:r>
                        <a:rPr lang="en-IN" sz="1800" b="0" i="0" kern="1200" dirty="0" err="1">
                          <a:solidFill>
                            <a:schemeClr val="tx1"/>
                          </a:solidFill>
                          <a:effectLst/>
                          <a:latin typeface="+mn-lt"/>
                          <a:ea typeface="+mn-ea"/>
                          <a:cs typeface="+mn-cs"/>
                        </a:rPr>
                        <a:t>Hemalatha</a:t>
                      </a:r>
                      <a:r>
                        <a:rPr lang="en-IN" sz="1800" b="0" i="0" kern="1200" dirty="0">
                          <a:solidFill>
                            <a:schemeClr val="tx1"/>
                          </a:solidFill>
                          <a:effectLst/>
                          <a:latin typeface="+mn-lt"/>
                          <a:ea typeface="+mn-ea"/>
                          <a:cs typeface="+mn-cs"/>
                        </a:rPr>
                        <a:t>, S., Singh, D., Vijayalakshmi, R., </a:t>
                      </a:r>
                      <a:r>
                        <a:rPr lang="en-IN" sz="1800" b="0" i="0" kern="1200" dirty="0" err="1">
                          <a:solidFill>
                            <a:schemeClr val="tx1"/>
                          </a:solidFill>
                          <a:effectLst/>
                          <a:latin typeface="+mn-lt"/>
                          <a:ea typeface="+mn-ea"/>
                          <a:cs typeface="+mn-cs"/>
                        </a:rPr>
                        <a:t>Thangamani</a:t>
                      </a:r>
                      <a:r>
                        <a:rPr lang="en-IN" sz="1800" b="0" i="0" kern="1200" dirty="0">
                          <a:solidFill>
                            <a:schemeClr val="tx1"/>
                          </a:solidFill>
                          <a:effectLst/>
                          <a:latin typeface="+mn-lt"/>
                          <a:ea typeface="+mn-ea"/>
                          <a:cs typeface="+mn-cs"/>
                        </a:rPr>
                        <a:t>, M., Haleem, S.L.A., Jose, D., Tirth, V., </a:t>
                      </a:r>
                      <a:r>
                        <a:rPr lang="en-IN" sz="1800" b="0" i="0" kern="1200" dirty="0" err="1">
                          <a:solidFill>
                            <a:schemeClr val="tx1"/>
                          </a:solidFill>
                          <a:effectLst/>
                          <a:latin typeface="+mn-lt"/>
                          <a:ea typeface="+mn-ea"/>
                          <a:cs typeface="+mn-cs"/>
                        </a:rPr>
                        <a:t>Kshirsagar</a:t>
                      </a:r>
                      <a:r>
                        <a:rPr lang="en-IN" sz="1800" b="0" i="0" kern="1200" dirty="0">
                          <a:solidFill>
                            <a:schemeClr val="tx1"/>
                          </a:solidFill>
                          <a:effectLst/>
                          <a:latin typeface="+mn-lt"/>
                          <a:ea typeface="+mn-ea"/>
                          <a:cs typeface="+mn-cs"/>
                        </a:rPr>
                        <a:t>, P.R. and </a:t>
                      </a:r>
                      <a:r>
                        <a:rPr lang="en-IN" sz="1800" b="0" i="0" kern="1200" dirty="0" err="1">
                          <a:solidFill>
                            <a:schemeClr val="tx1"/>
                          </a:solidFill>
                          <a:effectLst/>
                          <a:latin typeface="+mn-lt"/>
                          <a:ea typeface="+mn-ea"/>
                          <a:cs typeface="+mn-cs"/>
                        </a:rPr>
                        <a:t>Adigo</a:t>
                      </a:r>
                      <a:r>
                        <a:rPr lang="en-IN" sz="1800" b="0" i="0" kern="1200" dirty="0">
                          <a:solidFill>
                            <a:schemeClr val="tx1"/>
                          </a:solidFill>
                          <a:effectLst/>
                          <a:latin typeface="+mn-lt"/>
                          <a:ea typeface="+mn-ea"/>
                          <a:cs typeface="+mn-cs"/>
                        </a:rPr>
                        <a:t>, A.G., 2022. Machine learning-based secure data acquisition for fake accounts detection in future mobile communication networks. </a:t>
                      </a:r>
                      <a:r>
                        <a:rPr lang="en-IN" sz="1800" b="0" i="1" kern="1200" dirty="0">
                          <a:solidFill>
                            <a:schemeClr val="tx1"/>
                          </a:solidFill>
                          <a:effectLst/>
                          <a:latin typeface="+mn-lt"/>
                          <a:ea typeface="+mn-ea"/>
                          <a:cs typeface="+mn-cs"/>
                        </a:rPr>
                        <a:t>Wireless Communications and Mobile Computing</a:t>
                      </a:r>
                      <a:r>
                        <a:rPr lang="en-IN" sz="1800" b="0" i="0" kern="1200" dirty="0">
                          <a:solidFill>
                            <a:schemeClr val="tx1"/>
                          </a:solidFill>
                          <a:effectLst/>
                          <a:latin typeface="+mn-lt"/>
                          <a:ea typeface="+mn-ea"/>
                          <a:cs typeface="+mn-cs"/>
                        </a:rPr>
                        <a:t>, </a:t>
                      </a:r>
                      <a:r>
                        <a:rPr lang="en-IN" sz="1800" b="0" i="1" kern="1200" dirty="0">
                          <a:solidFill>
                            <a:schemeClr val="tx1"/>
                          </a:solidFill>
                          <a:effectLst/>
                          <a:latin typeface="+mn-lt"/>
                          <a:ea typeface="+mn-ea"/>
                          <a:cs typeface="+mn-cs"/>
                        </a:rPr>
                        <a:t>2022</a:t>
                      </a:r>
                      <a:r>
                        <a:rPr lang="en-IN" sz="1800" b="0" i="0" kern="1200" dirty="0">
                          <a:solidFill>
                            <a:schemeClr val="tx1"/>
                          </a:solidFill>
                          <a:effectLst/>
                          <a:latin typeface="+mn-lt"/>
                          <a:ea typeface="+mn-ea"/>
                          <a:cs typeface="+mn-cs"/>
                        </a:rPr>
                        <a:t>, pp.1-10.</a:t>
                      </a:r>
                      <a:endParaRPr lang="en-US" b="0" dirty="0">
                        <a:solidFill>
                          <a:srgbClr val="FF0000"/>
                        </a:solidFill>
                        <a:latin typeface="Arial" panose="020B0604020202020204" pitchFamily="34" charset="0"/>
                        <a:cs typeface="Arial" panose="020B0604020202020204" pitchFamily="34" charset="0"/>
                      </a:endParaRPr>
                    </a:p>
                  </a:txBody>
                  <a:tcPr anchor="ctr"/>
                </a:tc>
                <a:tc>
                  <a:txBody>
                    <a:bodyPr/>
                    <a:lstStyle/>
                    <a:p>
                      <a:pPr algn="just"/>
                      <a:r>
                        <a:rPr lang="en-US" b="0" dirty="0">
                          <a:latin typeface="Arial" panose="020B0604020202020204" pitchFamily="34" charset="0"/>
                          <a:cs typeface="Arial" panose="020B0604020202020204" pitchFamily="34" charset="0"/>
                        </a:rPr>
                        <a:t>Reference 4</a:t>
                      </a:r>
                      <a:endParaRPr lang="en-US" b="0" dirty="0">
                        <a:latin typeface="Arial" panose="020B0604020202020204" pitchFamily="34" charset="0"/>
                        <a:cs typeface="Arial" panose="020B0604020202020204" pitchFamily="34" charset="0"/>
                      </a:endParaRPr>
                    </a:p>
                  </a:txBody>
                  <a:tcPr anchor="ctr"/>
                </a:tc>
              </a:tr>
              <a:tr h="370840">
                <a:tc>
                  <a:txBody>
                    <a:bodyPr/>
                    <a:lstStyle/>
                    <a:p>
                      <a:pPr algn="just"/>
                      <a:r>
                        <a:rPr lang="en-GB" b="0" dirty="0">
                          <a:latin typeface="Arial" panose="020B0604020202020204" pitchFamily="34" charset="0"/>
                          <a:cs typeface="Arial" panose="020B0604020202020204" pitchFamily="34" charset="0"/>
                        </a:rPr>
                        <a:t>6</a:t>
                      </a:r>
                      <a:endParaRPr lang="en-US" b="0" dirty="0">
                        <a:latin typeface="Arial" panose="020B0604020202020204" pitchFamily="34" charset="0"/>
                        <a:cs typeface="Arial" panose="020B0604020202020204" pitchFamily="34"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800" b="0" i="0" kern="1200" dirty="0">
                          <a:solidFill>
                            <a:schemeClr val="tx1"/>
                          </a:solidFill>
                          <a:effectLst/>
                          <a:latin typeface="+mn-lt"/>
                          <a:ea typeface="+mn-ea"/>
                          <a:cs typeface="+mn-cs"/>
                        </a:rPr>
                        <a:t>Kumar, R. and Bhat, A., 2022. A study of machine learning-based models for detection, control, and mitigation of cyberbullying in online social media. </a:t>
                      </a:r>
                      <a:r>
                        <a:rPr lang="en-US" sz="1800" b="0" i="1" kern="1200" dirty="0">
                          <a:solidFill>
                            <a:schemeClr val="tx1"/>
                          </a:solidFill>
                          <a:effectLst/>
                          <a:latin typeface="+mn-lt"/>
                          <a:ea typeface="+mn-ea"/>
                          <a:cs typeface="+mn-cs"/>
                        </a:rPr>
                        <a:t>International Journal of Information Security</a:t>
                      </a:r>
                      <a:r>
                        <a:rPr lang="en-US" sz="1800" b="0" i="0" kern="1200" dirty="0">
                          <a:solidFill>
                            <a:schemeClr val="tx1"/>
                          </a:solidFill>
                          <a:effectLst/>
                          <a:latin typeface="+mn-lt"/>
                          <a:ea typeface="+mn-ea"/>
                          <a:cs typeface="+mn-cs"/>
                        </a:rPr>
                        <a:t>, </a:t>
                      </a:r>
                      <a:r>
                        <a:rPr lang="en-US" sz="1800" b="0" i="1" kern="1200" dirty="0">
                          <a:solidFill>
                            <a:schemeClr val="tx1"/>
                          </a:solidFill>
                          <a:effectLst/>
                          <a:latin typeface="+mn-lt"/>
                          <a:ea typeface="+mn-ea"/>
                          <a:cs typeface="+mn-cs"/>
                        </a:rPr>
                        <a:t>21</a:t>
                      </a:r>
                      <a:r>
                        <a:rPr lang="en-US" sz="1800" b="0" i="0" kern="1200" dirty="0">
                          <a:solidFill>
                            <a:schemeClr val="tx1"/>
                          </a:solidFill>
                          <a:effectLst/>
                          <a:latin typeface="+mn-lt"/>
                          <a:ea typeface="+mn-ea"/>
                          <a:cs typeface="+mn-cs"/>
                        </a:rPr>
                        <a:t>(6), pp.1409-1431.</a:t>
                      </a:r>
                      <a:endParaRPr lang="en-US" b="0" dirty="0">
                        <a:solidFill>
                          <a:srgbClr val="FF0000"/>
                        </a:solidFill>
                        <a:latin typeface="Arial" panose="020B0604020202020204" pitchFamily="34" charset="0"/>
                        <a:cs typeface="Arial" panose="020B0604020202020204" pitchFamily="34" charset="0"/>
                      </a:endParaRPr>
                    </a:p>
                  </a:txBody>
                  <a:tcPr anchor="ctr"/>
                </a:tc>
                <a:tc>
                  <a:txBody>
                    <a:bodyPr/>
                    <a:lstStyle/>
                    <a:p>
                      <a:pPr algn="just"/>
                      <a:r>
                        <a:rPr lang="en-GB" b="0" dirty="0">
                          <a:latin typeface="Arial" panose="020B0604020202020204" pitchFamily="34" charset="0"/>
                          <a:cs typeface="Arial" panose="020B0604020202020204" pitchFamily="34" charset="0"/>
                        </a:rPr>
                        <a:t>Reference 5</a:t>
                      </a:r>
                      <a:endParaRPr lang="en-US" b="0" dirty="0">
                        <a:latin typeface="Arial" panose="020B0604020202020204" pitchFamily="34" charset="0"/>
                        <a:cs typeface="Arial" panose="020B0604020202020204" pitchFamily="34" charset="0"/>
                      </a:endParaRPr>
                    </a:p>
                  </a:txBody>
                  <a:tcPr anchor="ctr"/>
                </a:tc>
              </a:tr>
              <a:tr h="370840">
                <a:tc>
                  <a:txBody>
                    <a:bodyPr/>
                    <a:lstStyle/>
                    <a:p>
                      <a:pPr algn="just"/>
                      <a:r>
                        <a:rPr lang="en-US" b="0" dirty="0">
                          <a:latin typeface="Arial" panose="020B0604020202020204" pitchFamily="34" charset="0"/>
                          <a:cs typeface="Arial" panose="020B0604020202020204" pitchFamily="34" charset="0"/>
                        </a:rPr>
                        <a:t>7</a:t>
                      </a:r>
                      <a:endParaRPr lang="en-US" b="0" dirty="0">
                        <a:latin typeface="Arial" panose="020B0604020202020204" pitchFamily="34" charset="0"/>
                        <a:cs typeface="Arial" panose="020B0604020202020204" pitchFamily="34" charset="0"/>
                      </a:endParaRPr>
                    </a:p>
                  </a:txBody>
                  <a:tcPr anchor="ctr"/>
                </a:tc>
                <a:tc>
                  <a:txBody>
                    <a:bodyPr/>
                    <a:lstStyle/>
                    <a:p>
                      <a:pPr algn="just"/>
                      <a:r>
                        <a:rPr lang="en-US" sz="1800" b="0" i="0" kern="1200" dirty="0" err="1">
                          <a:solidFill>
                            <a:schemeClr val="tx1"/>
                          </a:solidFill>
                          <a:effectLst/>
                          <a:latin typeface="+mn-lt"/>
                          <a:ea typeface="+mn-ea"/>
                          <a:cs typeface="+mn-cs"/>
                        </a:rPr>
                        <a:t>Koggalahewa</a:t>
                      </a:r>
                      <a:r>
                        <a:rPr lang="en-US" sz="1800" b="0" i="0" kern="1200" dirty="0">
                          <a:solidFill>
                            <a:schemeClr val="tx1"/>
                          </a:solidFill>
                          <a:effectLst/>
                          <a:latin typeface="+mn-lt"/>
                          <a:ea typeface="+mn-ea"/>
                          <a:cs typeface="+mn-cs"/>
                        </a:rPr>
                        <a:t>, D., Xu, Y. and Foo, E., 2022. An unsupervised method for social network spammer detection based on user information interests. </a:t>
                      </a:r>
                      <a:r>
                        <a:rPr lang="en-US" sz="1800" b="0" i="1" kern="1200" dirty="0">
                          <a:solidFill>
                            <a:schemeClr val="tx1"/>
                          </a:solidFill>
                          <a:effectLst/>
                          <a:latin typeface="+mn-lt"/>
                          <a:ea typeface="+mn-ea"/>
                          <a:cs typeface="+mn-cs"/>
                        </a:rPr>
                        <a:t>Journal of Big Data</a:t>
                      </a:r>
                      <a:r>
                        <a:rPr lang="en-US" sz="1800" b="0" i="0" kern="1200" dirty="0">
                          <a:solidFill>
                            <a:schemeClr val="tx1"/>
                          </a:solidFill>
                          <a:effectLst/>
                          <a:latin typeface="+mn-lt"/>
                          <a:ea typeface="+mn-ea"/>
                          <a:cs typeface="+mn-cs"/>
                        </a:rPr>
                        <a:t>, </a:t>
                      </a:r>
                      <a:r>
                        <a:rPr lang="en-US" sz="1800" b="0" i="1" kern="1200" dirty="0">
                          <a:solidFill>
                            <a:schemeClr val="tx1"/>
                          </a:solidFill>
                          <a:effectLst/>
                          <a:latin typeface="+mn-lt"/>
                          <a:ea typeface="+mn-ea"/>
                          <a:cs typeface="+mn-cs"/>
                        </a:rPr>
                        <a:t>9</a:t>
                      </a:r>
                      <a:r>
                        <a:rPr lang="en-US" sz="1800" b="0" i="0" kern="1200" dirty="0">
                          <a:solidFill>
                            <a:schemeClr val="tx1"/>
                          </a:solidFill>
                          <a:effectLst/>
                          <a:latin typeface="+mn-lt"/>
                          <a:ea typeface="+mn-ea"/>
                          <a:cs typeface="+mn-cs"/>
                        </a:rPr>
                        <a:t>(1), pp.1-35.</a:t>
                      </a:r>
                      <a:endParaRPr lang="en-US" b="0" dirty="0">
                        <a:latin typeface="Arial" panose="020B0604020202020204" pitchFamily="34" charset="0"/>
                        <a:cs typeface="Arial" panose="020B0604020202020204" pitchFamily="34" charset="0"/>
                      </a:endParaRPr>
                    </a:p>
                  </a:txBody>
                  <a:tcPr anchor="ctr"/>
                </a:tc>
                <a:tc>
                  <a:txBody>
                    <a:bodyPr/>
                    <a:lstStyle/>
                    <a:p>
                      <a:pPr algn="just"/>
                      <a:r>
                        <a:rPr lang="en-GB" b="0" dirty="0">
                          <a:latin typeface="Arial" panose="020B0604020202020204" pitchFamily="34" charset="0"/>
                          <a:cs typeface="Arial" panose="020B0604020202020204" pitchFamily="34" charset="0"/>
                        </a:rPr>
                        <a:t>Reference 6</a:t>
                      </a:r>
                      <a:endParaRPr lang="en-US" b="0" dirty="0">
                        <a:latin typeface="Arial" panose="020B0604020202020204" pitchFamily="34" charset="0"/>
                        <a:cs typeface="Arial" panose="020B0604020202020204" pitchFamily="34" charset="0"/>
                      </a:endParaRPr>
                    </a:p>
                  </a:txBody>
                  <a:tcPr anchor="ctr"/>
                </a:tc>
              </a:tr>
              <a:tr h="370840">
                <a:tc>
                  <a:txBody>
                    <a:bodyPr/>
                    <a:lstStyle/>
                    <a:p>
                      <a:pPr algn="just"/>
                      <a:r>
                        <a:rPr lang="en-US" b="0" dirty="0">
                          <a:latin typeface="Arial" panose="020B0604020202020204" pitchFamily="34" charset="0"/>
                          <a:cs typeface="Arial" panose="020B0604020202020204" pitchFamily="34" charset="0"/>
                        </a:rPr>
                        <a:t>8</a:t>
                      </a:r>
                      <a:endParaRPr lang="en-US" b="0" dirty="0">
                        <a:latin typeface="Arial" panose="020B0604020202020204" pitchFamily="34" charset="0"/>
                        <a:cs typeface="Arial" panose="020B0604020202020204" pitchFamily="34" charset="0"/>
                      </a:endParaRPr>
                    </a:p>
                  </a:txBody>
                  <a:tcPr anchor="ctr"/>
                </a:tc>
                <a:tc>
                  <a:txBody>
                    <a:bodyPr/>
                    <a:lstStyle/>
                    <a:p>
                      <a:pPr algn="just"/>
                      <a:r>
                        <a:rPr lang="en-US" sz="1800" b="0" i="0" kern="1200" dirty="0" err="1">
                          <a:solidFill>
                            <a:schemeClr val="tx1"/>
                          </a:solidFill>
                          <a:effectLst/>
                          <a:latin typeface="+mn-lt"/>
                          <a:ea typeface="+mn-ea"/>
                          <a:cs typeface="+mn-cs"/>
                        </a:rPr>
                        <a:t>Biradar</a:t>
                      </a:r>
                      <a:r>
                        <a:rPr lang="en-US" sz="1800" b="0" i="0" kern="1200" dirty="0">
                          <a:solidFill>
                            <a:schemeClr val="tx1"/>
                          </a:solidFill>
                          <a:effectLst/>
                          <a:latin typeface="+mn-lt"/>
                          <a:ea typeface="+mn-ea"/>
                          <a:cs typeface="+mn-cs"/>
                        </a:rPr>
                        <a:t>, S., Saumya, S. and Chauhan, A., 2022. Fighting hate speech from bilingual </a:t>
                      </a:r>
                      <a:r>
                        <a:rPr lang="en-US" sz="1800" b="0" i="0" kern="1200" dirty="0" err="1">
                          <a:solidFill>
                            <a:schemeClr val="tx1"/>
                          </a:solidFill>
                          <a:effectLst/>
                          <a:latin typeface="+mn-lt"/>
                          <a:ea typeface="+mn-ea"/>
                          <a:cs typeface="+mn-cs"/>
                        </a:rPr>
                        <a:t>hinglish</a:t>
                      </a:r>
                      <a:r>
                        <a:rPr lang="en-US" sz="1800" b="0" i="0" kern="1200" dirty="0">
                          <a:solidFill>
                            <a:schemeClr val="tx1"/>
                          </a:solidFill>
                          <a:effectLst/>
                          <a:latin typeface="+mn-lt"/>
                          <a:ea typeface="+mn-ea"/>
                          <a:cs typeface="+mn-cs"/>
                        </a:rPr>
                        <a:t> speaker’s perspective, a transformer-and translation-based approach. </a:t>
                      </a:r>
                      <a:r>
                        <a:rPr lang="en-US" sz="1800" b="0" i="1" kern="1200" dirty="0">
                          <a:solidFill>
                            <a:schemeClr val="tx1"/>
                          </a:solidFill>
                          <a:effectLst/>
                          <a:latin typeface="+mn-lt"/>
                          <a:ea typeface="+mn-ea"/>
                          <a:cs typeface="+mn-cs"/>
                        </a:rPr>
                        <a:t>Social Network Analysis and Mining</a:t>
                      </a:r>
                      <a:r>
                        <a:rPr lang="en-US" sz="1800" b="0" i="0" kern="1200" dirty="0">
                          <a:solidFill>
                            <a:schemeClr val="tx1"/>
                          </a:solidFill>
                          <a:effectLst/>
                          <a:latin typeface="+mn-lt"/>
                          <a:ea typeface="+mn-ea"/>
                          <a:cs typeface="+mn-cs"/>
                        </a:rPr>
                        <a:t>, </a:t>
                      </a:r>
                      <a:r>
                        <a:rPr lang="en-US" sz="1800" b="0" i="1" kern="1200" dirty="0">
                          <a:solidFill>
                            <a:schemeClr val="tx1"/>
                          </a:solidFill>
                          <a:effectLst/>
                          <a:latin typeface="+mn-lt"/>
                          <a:ea typeface="+mn-ea"/>
                          <a:cs typeface="+mn-cs"/>
                        </a:rPr>
                        <a:t>12</a:t>
                      </a:r>
                      <a:r>
                        <a:rPr lang="en-US" sz="1800" b="0" i="0" kern="1200" dirty="0">
                          <a:solidFill>
                            <a:schemeClr val="tx1"/>
                          </a:solidFill>
                          <a:effectLst/>
                          <a:latin typeface="+mn-lt"/>
                          <a:ea typeface="+mn-ea"/>
                          <a:cs typeface="+mn-cs"/>
                        </a:rPr>
                        <a:t>(1), p.87.</a:t>
                      </a:r>
                      <a:endParaRPr lang="en-US" b="0" dirty="0">
                        <a:latin typeface="Arial" panose="020B0604020202020204" pitchFamily="34" charset="0"/>
                        <a:cs typeface="Arial" panose="020B0604020202020204" pitchFamily="34" charset="0"/>
                      </a:endParaRPr>
                    </a:p>
                  </a:txBody>
                  <a:tcPr anchor="ctr"/>
                </a:tc>
                <a:tc>
                  <a:txBody>
                    <a:bodyPr/>
                    <a:lstStyle/>
                    <a:p>
                      <a:pPr algn="just"/>
                      <a:r>
                        <a:rPr lang="en-US" b="0" dirty="0">
                          <a:latin typeface="Arial" panose="020B0604020202020204" pitchFamily="34" charset="0"/>
                          <a:cs typeface="Arial" panose="020B0604020202020204" pitchFamily="34" charset="0"/>
                        </a:rPr>
                        <a:t>Reference 7</a:t>
                      </a:r>
                      <a:endParaRPr lang="en-US" b="0" dirty="0">
                        <a:latin typeface="Arial" panose="020B0604020202020204" pitchFamily="34" charset="0"/>
                        <a:cs typeface="Arial" panose="020B0604020202020204" pitchFamily="34" charset="0"/>
                      </a:endParaRPr>
                    </a:p>
                  </a:txBody>
                  <a:tcPr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5632" y="194209"/>
            <a:ext cx="10515600" cy="1325563"/>
          </a:xfrm>
        </p:spPr>
        <p:txBody>
          <a:bodyPr>
            <a:normAutofit/>
          </a:bodyPr>
          <a:lstStyle/>
          <a:p>
            <a:r>
              <a:rPr lang="en-GB" sz="4000" dirty="0"/>
              <a:t>Base paper and reference (Contd.,)</a:t>
            </a:r>
            <a:endParaRPr lang="en-US" sz="4000" dirty="0">
              <a:latin typeface="Century Gothic" panose="020B0502020202020204" pitchFamily="34" charset="0"/>
            </a:endParaRPr>
          </a:p>
        </p:txBody>
      </p:sp>
      <p:sp>
        <p:nvSpPr>
          <p:cNvPr id="4" name="Date Placeholder 3"/>
          <p:cNvSpPr>
            <a:spLocks noGrp="1"/>
          </p:cNvSpPr>
          <p:nvPr>
            <p:ph type="dt" sz="half" idx="10"/>
          </p:nvPr>
        </p:nvSpPr>
        <p:spPr/>
        <p:txBody>
          <a:bodyPr/>
          <a:lstStyle/>
          <a:p>
            <a:fld id="{ED3E7482-D674-4A7E-91A2-F3D1FB57D8F7}" type="datetime1">
              <a:rPr lang="en-US" smtClean="0"/>
            </a:fld>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fld>
            <a:endParaRPr lang="en-US"/>
          </a:p>
        </p:txBody>
      </p:sp>
      <p:graphicFrame>
        <p:nvGraphicFramePr>
          <p:cNvPr id="10" name="Content Placeholder 9"/>
          <p:cNvGraphicFramePr>
            <a:graphicFrameLocks noGrp="1"/>
          </p:cNvGraphicFramePr>
          <p:nvPr>
            <p:ph idx="1"/>
          </p:nvPr>
        </p:nvGraphicFramePr>
        <p:xfrm>
          <a:off x="838200" y="1519772"/>
          <a:ext cx="10515600" cy="1134574"/>
        </p:xfrm>
        <a:graphic>
          <a:graphicData uri="http://schemas.openxmlformats.org/drawingml/2006/table">
            <a:tbl>
              <a:tblPr firstRow="1" bandRow="1">
                <a:tableStyleId>{7E9639D4-E3E2-4D34-9284-5A2195B3D0D7}</a:tableStyleId>
              </a:tblPr>
              <a:tblGrid>
                <a:gridCol w="963304"/>
                <a:gridCol w="7884665"/>
                <a:gridCol w="1667631"/>
              </a:tblGrid>
              <a:tr h="494494">
                <a:tc>
                  <a:txBody>
                    <a:bodyPr/>
                    <a:lstStyle/>
                    <a:p>
                      <a:pPr algn="just"/>
                      <a:r>
                        <a:rPr lang="en-US" sz="2000" dirty="0"/>
                        <a:t>SL.NO</a:t>
                      </a:r>
                      <a:endParaRPr lang="en-US" sz="2000" b="0" dirty="0">
                        <a:solidFill>
                          <a:schemeClr val="tx1"/>
                        </a:solidFill>
                        <a:latin typeface="Arial" panose="020B0604020202020204" pitchFamily="34" charset="0"/>
                        <a:cs typeface="Arial" panose="020B0604020202020204" pitchFamily="34" charset="0"/>
                      </a:endParaRPr>
                    </a:p>
                  </a:txBody>
                  <a:tcPr anchor="ctr">
                    <a:solidFill>
                      <a:srgbClr val="0C376A"/>
                    </a:solidFill>
                  </a:tcPr>
                </a:tc>
                <a:tc>
                  <a:txBody>
                    <a:bodyPr/>
                    <a:lstStyle/>
                    <a:p>
                      <a:pPr algn="just"/>
                      <a:endParaRPr lang="en-US" sz="2000" b="0" dirty="0">
                        <a:latin typeface="Arial" panose="020B0604020202020204" pitchFamily="34" charset="0"/>
                        <a:cs typeface="Arial" panose="020B0604020202020204" pitchFamily="34" charset="0"/>
                      </a:endParaRPr>
                    </a:p>
                  </a:txBody>
                  <a:tcPr anchor="ctr">
                    <a:solidFill>
                      <a:srgbClr val="0C376A"/>
                    </a:solidFill>
                  </a:tcPr>
                </a:tc>
                <a:tc>
                  <a:txBody>
                    <a:bodyPr/>
                    <a:lstStyle/>
                    <a:p>
                      <a:pPr algn="just"/>
                      <a:endParaRPr lang="en-US" sz="2000" b="0" dirty="0">
                        <a:latin typeface="Arial" panose="020B0604020202020204" pitchFamily="34" charset="0"/>
                        <a:cs typeface="Arial" panose="020B0604020202020204" pitchFamily="34" charset="0"/>
                      </a:endParaRPr>
                    </a:p>
                  </a:txBody>
                  <a:tcPr anchor="ctr">
                    <a:solidFill>
                      <a:srgbClr val="0C376A"/>
                    </a:solidFill>
                  </a:tcPr>
                </a:tc>
              </a:tr>
              <a:tr h="370840">
                <a:tc>
                  <a:txBody>
                    <a:bodyPr/>
                    <a:lstStyle/>
                    <a:p>
                      <a:pPr algn="just"/>
                      <a:r>
                        <a:rPr lang="en-GB" b="0" dirty="0">
                          <a:latin typeface="Arial" panose="020B0604020202020204" pitchFamily="34" charset="0"/>
                          <a:cs typeface="Arial" panose="020B0604020202020204" pitchFamily="34" charset="0"/>
                        </a:rPr>
                        <a:t>9</a:t>
                      </a:r>
                      <a:endParaRPr lang="en-US" b="0" dirty="0">
                        <a:latin typeface="Arial" panose="020B0604020202020204" pitchFamily="34" charset="0"/>
                        <a:cs typeface="Arial" panose="020B0604020202020204" pitchFamily="34" charset="0"/>
                      </a:endParaRPr>
                    </a:p>
                  </a:txBody>
                  <a:tcPr anchor="ctr"/>
                </a:tc>
                <a:tc>
                  <a:txBody>
                    <a:bodyPr/>
                    <a:lstStyle/>
                    <a:p>
                      <a:pPr algn="just"/>
                      <a:r>
                        <a:rPr lang="en-US" sz="1800" b="0" i="0" kern="1200" dirty="0">
                          <a:solidFill>
                            <a:schemeClr val="tx1"/>
                          </a:solidFill>
                          <a:effectLst/>
                          <a:latin typeface="+mn-lt"/>
                          <a:ea typeface="+mn-ea"/>
                          <a:cs typeface="+mn-cs"/>
                        </a:rPr>
                        <a:t>Rastogi, S. and Bansal, D., 2022. Disinformation detection on social media: An integrated approach. </a:t>
                      </a:r>
                      <a:r>
                        <a:rPr lang="en-US" sz="1800" b="0" i="1" kern="1200">
                          <a:solidFill>
                            <a:schemeClr val="tx1"/>
                          </a:solidFill>
                          <a:effectLst/>
                          <a:latin typeface="+mn-lt"/>
                          <a:ea typeface="+mn-ea"/>
                          <a:cs typeface="+mn-cs"/>
                        </a:rPr>
                        <a:t>Multimedia Tools and Applications</a:t>
                      </a:r>
                      <a:r>
                        <a:rPr lang="en-US" sz="1800" b="0" i="0" kern="1200">
                          <a:solidFill>
                            <a:schemeClr val="tx1"/>
                          </a:solidFill>
                          <a:effectLst/>
                          <a:latin typeface="+mn-lt"/>
                          <a:ea typeface="+mn-ea"/>
                          <a:cs typeface="+mn-cs"/>
                        </a:rPr>
                        <a:t>, </a:t>
                      </a:r>
                      <a:r>
                        <a:rPr lang="en-US" sz="1800" b="0" i="1" kern="1200">
                          <a:solidFill>
                            <a:schemeClr val="tx1"/>
                          </a:solidFill>
                          <a:effectLst/>
                          <a:latin typeface="+mn-lt"/>
                          <a:ea typeface="+mn-ea"/>
                          <a:cs typeface="+mn-cs"/>
                        </a:rPr>
                        <a:t>81</a:t>
                      </a:r>
                      <a:r>
                        <a:rPr lang="en-US" sz="1800" b="0" i="0" kern="1200">
                          <a:solidFill>
                            <a:schemeClr val="tx1"/>
                          </a:solidFill>
                          <a:effectLst/>
                          <a:latin typeface="+mn-lt"/>
                          <a:ea typeface="+mn-ea"/>
                          <a:cs typeface="+mn-cs"/>
                        </a:rPr>
                        <a:t>(28), pp.40675-40707</a:t>
                      </a:r>
                      <a:r>
                        <a:rPr lang="en-IN" sz="1800" b="0" i="0" kern="1200">
                          <a:solidFill>
                            <a:schemeClr val="tx1"/>
                          </a:solidFill>
                          <a:effectLst/>
                          <a:latin typeface="+mn-lt"/>
                          <a:ea typeface="+mn-ea"/>
                          <a:cs typeface="+mn-cs"/>
                        </a:rPr>
                        <a:t>.</a:t>
                      </a:r>
                      <a:endParaRPr lang="en-US" b="0" dirty="0">
                        <a:solidFill>
                          <a:srgbClr val="FF0000"/>
                        </a:solidFill>
                        <a:latin typeface="Arial" panose="020B0604020202020204" pitchFamily="34" charset="0"/>
                        <a:cs typeface="Arial" panose="020B0604020202020204" pitchFamily="34" charset="0"/>
                      </a:endParaRPr>
                    </a:p>
                  </a:txBody>
                  <a:tcPr anchor="ctr"/>
                </a:tc>
                <a:tc>
                  <a:txBody>
                    <a:bodyPr/>
                    <a:lstStyle/>
                    <a:p>
                      <a:pPr algn="just"/>
                      <a:r>
                        <a:rPr lang="en-US" b="0" dirty="0">
                          <a:latin typeface="Arial" panose="020B0604020202020204" pitchFamily="34" charset="0"/>
                          <a:cs typeface="Arial" panose="020B0604020202020204" pitchFamily="34" charset="0"/>
                        </a:rPr>
                        <a:t>Reference 8</a:t>
                      </a:r>
                      <a:endParaRPr lang="en-US" b="0" dirty="0">
                        <a:latin typeface="Arial" panose="020B0604020202020204" pitchFamily="34" charset="0"/>
                        <a:cs typeface="Arial" panose="020B0604020202020204" pitchFamily="34" charset="0"/>
                      </a:endParaRPr>
                    </a:p>
                  </a:txBody>
                  <a:tcPr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a:xfrm>
            <a:off x="299815" y="151480"/>
            <a:ext cx="10515600" cy="1325563"/>
          </a:xfrm>
        </p:spPr>
        <p:txBody>
          <a:bodyPr>
            <a:normAutofit/>
          </a:bodyPr>
          <a:lstStyle/>
          <a:p>
            <a:r>
              <a:rPr lang="en-US" dirty="0"/>
              <a:t>Problem Statement</a:t>
            </a:r>
            <a:endParaRPr lang="en-US" dirty="0"/>
          </a:p>
        </p:txBody>
      </p:sp>
      <p:sp>
        <p:nvSpPr>
          <p:cNvPr id="8" name="Content Placeholder 7"/>
          <p:cNvSpPr>
            <a:spLocks noGrp="1"/>
          </p:cNvSpPr>
          <p:nvPr>
            <p:ph idx="1"/>
          </p:nvPr>
        </p:nvSpPr>
        <p:spPr>
          <a:xfrm>
            <a:off x="744196" y="1629072"/>
            <a:ext cx="10515600" cy="4351338"/>
          </a:xfrm>
        </p:spPr>
        <p:txBody>
          <a:bodyPr vert="horz" lIns="91440" tIns="45720" rIns="91440" bIns="45720" rtlCol="0" anchor="t">
            <a:normAutofit/>
          </a:bodyPr>
          <a:lstStyle/>
          <a:p>
            <a:pPr algn="just">
              <a:lnSpc>
                <a:spcPct val="100000"/>
              </a:lnSpc>
            </a:pPr>
            <a:r>
              <a:rPr lang="en-GB" sz="3200" dirty="0">
                <a:solidFill>
                  <a:srgbClr val="374151"/>
                </a:solidFill>
                <a:latin typeface="Arial" panose="020B0604020202020204"/>
                <a:cs typeface="Arial" panose="020B0604020202020204"/>
              </a:rPr>
              <a:t>The goal of this project is to develop a system that can assess the genuineness of social media content and identify abusive and violent content.</a:t>
            </a:r>
            <a:endParaRPr lang="en-GB" sz="3200" dirty="0">
              <a:solidFill>
                <a:srgbClr val="374151"/>
              </a:solidFill>
              <a:latin typeface="Arial" panose="020B0604020202020204"/>
              <a:cs typeface="Arial" panose="020B0604020202020204"/>
            </a:endParaRPr>
          </a:p>
          <a:p>
            <a:pPr algn="just">
              <a:lnSpc>
                <a:spcPct val="100000"/>
              </a:lnSpc>
            </a:pPr>
            <a:r>
              <a:rPr lang="en-GB" sz="3200" dirty="0">
                <a:solidFill>
                  <a:srgbClr val="374151"/>
                </a:solidFill>
                <a:latin typeface="Arial" panose="020B0604020202020204"/>
                <a:cs typeface="Arial" panose="020B0604020202020204"/>
              </a:rPr>
              <a:t>To identify and flag the explicit content over social media.</a:t>
            </a:r>
            <a:endParaRPr lang="en-GB" sz="3200" dirty="0">
              <a:solidFill>
                <a:srgbClr val="374151"/>
              </a:solidFill>
              <a:latin typeface="Arial" panose="020B0604020202020204"/>
              <a:cs typeface="Arial" panose="020B0604020202020204"/>
            </a:endParaRPr>
          </a:p>
          <a:p>
            <a:pPr algn="just">
              <a:lnSpc>
                <a:spcPct val="100000"/>
              </a:lnSpc>
            </a:pPr>
            <a:endParaRPr lang="en-GB" sz="3200" dirty="0">
              <a:solidFill>
                <a:srgbClr val="374151"/>
              </a:solidFill>
              <a:latin typeface="Arial" panose="020B0604020202020204"/>
              <a:cs typeface="Arial" panose="020B0604020202020204"/>
            </a:endParaRPr>
          </a:p>
          <a:p>
            <a:pPr algn="just">
              <a:lnSpc>
                <a:spcPct val="100000"/>
              </a:lnSpc>
            </a:pPr>
            <a:endParaRPr lang="en-GB" sz="3200" dirty="0">
              <a:solidFill>
                <a:srgbClr val="000000"/>
              </a:solidFill>
              <a:latin typeface="Century Gothic" panose="020B0502020202020204" pitchFamily="34" charset="0"/>
              <a:cs typeface="Arial" panose="020B0604020202020204"/>
            </a:endParaRPr>
          </a:p>
          <a:p>
            <a:pPr algn="just">
              <a:lnSpc>
                <a:spcPct val="100000"/>
              </a:lnSpc>
            </a:pPr>
            <a:endParaRPr lang="en-GB" sz="3200" dirty="0">
              <a:solidFill>
                <a:srgbClr val="000000"/>
              </a:solidFill>
              <a:latin typeface="Century Gothic" panose="020B0502020202020204" pitchFamily="34" charset="0"/>
              <a:cs typeface="Arial" panose="020B0604020202020204"/>
            </a:endParaRPr>
          </a:p>
        </p:txBody>
      </p:sp>
      <p:sp>
        <p:nvSpPr>
          <p:cNvPr id="4" name="Date Placeholder 3"/>
          <p:cNvSpPr>
            <a:spLocks noGrp="1"/>
          </p:cNvSpPr>
          <p:nvPr>
            <p:ph type="dt" sz="half" idx="10"/>
          </p:nvPr>
        </p:nvSpPr>
        <p:spPr/>
        <p:txBody>
          <a:bodyPr/>
          <a:lstStyle/>
          <a:p>
            <a:fld id="{FC443290-6B17-4E08-8D01-88C0EE50CA5B}" type="datetime1">
              <a:rPr lang="en-US" smtClean="0"/>
            </a:fld>
            <a:endParaRPr lang="en-US"/>
          </a:p>
        </p:txBody>
      </p:sp>
      <p:sp>
        <p:nvSpPr>
          <p:cNvPr id="6" name="Slide Number Placeholder 5"/>
          <p:cNvSpPr>
            <a:spLocks noGrp="1"/>
          </p:cNvSpPr>
          <p:nvPr>
            <p:ph type="sldNum" sz="quarter" idx="12"/>
          </p:nvPr>
        </p:nvSpPr>
        <p:spPr/>
        <p:txBody>
          <a:bodyPr/>
          <a:lstStyle/>
          <a:p>
            <a:fld id="{D38DC0B9-C475-4FDF-8DD2-FF30D3C761E7}"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0995" y="233680"/>
            <a:ext cx="10515600" cy="1325563"/>
          </a:xfrm>
        </p:spPr>
        <p:txBody>
          <a:bodyPr/>
          <a:p>
            <a:r>
              <a:rPr lang="en-US"/>
              <a:t>Demerits</a:t>
            </a:r>
            <a:endParaRPr lang="en-US"/>
          </a:p>
        </p:txBody>
      </p:sp>
      <p:sp>
        <p:nvSpPr>
          <p:cNvPr id="3" name="Content Placeholder 2"/>
          <p:cNvSpPr>
            <a:spLocks noGrp="1"/>
          </p:cNvSpPr>
          <p:nvPr>
            <p:ph idx="1"/>
          </p:nvPr>
        </p:nvSpPr>
        <p:spPr>
          <a:xfrm>
            <a:off x="838200" y="1559560"/>
            <a:ext cx="10515600" cy="4351338"/>
          </a:xfrm>
        </p:spPr>
        <p:txBody>
          <a:bodyPr/>
          <a:p>
            <a:pPr algn="just"/>
            <a:r>
              <a:rPr lang="en-US" sz="3200"/>
              <a:t>Spread of misinformation</a:t>
            </a:r>
            <a:endParaRPr lang="en-US" sz="3200"/>
          </a:p>
          <a:p>
            <a:pPr algn="just"/>
            <a:r>
              <a:rPr lang="en-US" sz="3200"/>
              <a:t>Trust issues</a:t>
            </a:r>
            <a:endParaRPr lang="en-US" sz="3200"/>
          </a:p>
          <a:p>
            <a:pPr algn="just"/>
            <a:r>
              <a:rPr lang="en-US" sz="3200"/>
              <a:t>Online harassment and abuse</a:t>
            </a:r>
            <a:endParaRPr lang="en-US" sz="3200"/>
          </a:p>
          <a:p>
            <a:pPr algn="just"/>
            <a:r>
              <a:rPr lang="en-US" sz="3200"/>
              <a:t>Negative impact on mental health</a:t>
            </a:r>
            <a:endParaRPr lang="en-US" sz="3200"/>
          </a:p>
        </p:txBody>
      </p:sp>
      <p:sp>
        <p:nvSpPr>
          <p:cNvPr id="4" name="Date Placeholder 3"/>
          <p:cNvSpPr>
            <a:spLocks noGrp="1"/>
          </p:cNvSpPr>
          <p:nvPr>
            <p:ph type="dt" sz="half" idx="10"/>
          </p:nvPr>
        </p:nvSpPr>
        <p:spPr/>
        <p:txBody>
          <a:bodyPr/>
          <a:p>
            <a:fld id="{105D508E-5B7F-450A-92D8-D8BC2BDB3CF1}" type="datetime1">
              <a:rPr lang="en-US" smtClean="0"/>
            </a:fld>
            <a:endParaRPr lang="en-US" dirty="0"/>
          </a:p>
        </p:txBody>
      </p:sp>
      <p:sp>
        <p:nvSpPr>
          <p:cNvPr id="6" name="Slide Number Placeholder 5"/>
          <p:cNvSpPr>
            <a:spLocks noGrp="1"/>
          </p:cNvSpPr>
          <p:nvPr>
            <p:ph type="sldNum" sz="quarter" idx="12"/>
          </p:nvPr>
        </p:nvSpPr>
        <p:spPr/>
        <p:txBody>
          <a:bodyPr/>
          <a:p>
            <a:fld id="{D38DC0B9-C475-4FDF-8DD2-FF30D3C761E7}"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58" y="255943"/>
            <a:ext cx="10515600" cy="1325563"/>
          </a:xfrm>
        </p:spPr>
        <p:txBody>
          <a:bodyPr/>
          <a:lstStyle/>
          <a:p>
            <a:r>
              <a:rPr lang="en-GB" dirty="0"/>
              <a:t>Objective</a:t>
            </a:r>
            <a:endParaRPr lang="en-US" dirty="0"/>
          </a:p>
        </p:txBody>
      </p:sp>
      <p:sp>
        <p:nvSpPr>
          <p:cNvPr id="3" name="Content Placeholder 2"/>
          <p:cNvSpPr>
            <a:spLocks noGrp="1"/>
          </p:cNvSpPr>
          <p:nvPr>
            <p:ph idx="1"/>
          </p:nvPr>
        </p:nvSpPr>
        <p:spPr>
          <a:xfrm>
            <a:off x="699655" y="1637599"/>
            <a:ext cx="10515600" cy="4351338"/>
          </a:xfrm>
        </p:spPr>
        <p:txBody>
          <a:bodyPr vert="horz" lIns="91440" tIns="45720" rIns="91440" bIns="45720" rtlCol="0" anchor="t">
            <a:normAutofit/>
          </a:bodyPr>
          <a:lstStyle/>
          <a:p>
            <a:pPr algn="just"/>
            <a:r>
              <a:rPr lang="en-GB" sz="3200" dirty="0">
                <a:solidFill>
                  <a:srgbClr val="374151"/>
                </a:solidFill>
                <a:latin typeface="Arial" panose="020B0604020202020204"/>
                <a:cs typeface="Arial" panose="020B0604020202020204"/>
              </a:rPr>
              <a:t>The project will involve using ML and AI techniques to classify social media posts into genuine or potentially misleading categories.</a:t>
            </a:r>
            <a:endParaRPr lang="en-GB" sz="3200" dirty="0">
              <a:solidFill>
                <a:srgbClr val="374151"/>
              </a:solidFill>
              <a:latin typeface="Arial" panose="020B0604020202020204"/>
              <a:cs typeface="Arial" panose="020B0604020202020204"/>
            </a:endParaRPr>
          </a:p>
          <a:p>
            <a:pPr algn="just"/>
            <a:r>
              <a:rPr lang="en-GB" sz="3200" dirty="0">
                <a:solidFill>
                  <a:srgbClr val="374151"/>
                </a:solidFill>
                <a:latin typeface="Arial" panose="020B0604020202020204"/>
                <a:cs typeface="Arial" panose="020B0604020202020204"/>
              </a:rPr>
              <a:t>Image / Video Analysis using CNN models to analyse visual content for identification of explicit content</a:t>
            </a:r>
            <a:endParaRPr lang="en-GB" sz="3200" dirty="0">
              <a:solidFill>
                <a:srgbClr val="374151"/>
              </a:solidFill>
            </a:endParaRPr>
          </a:p>
          <a:p>
            <a:pPr algn="just"/>
            <a:r>
              <a:rPr lang="en-GB" sz="3200" dirty="0">
                <a:solidFill>
                  <a:srgbClr val="374151"/>
                </a:solidFill>
                <a:latin typeface="Arial" panose="020B0604020202020204"/>
                <a:cs typeface="Arial" panose="020B0604020202020204"/>
              </a:rPr>
              <a:t>Also analyse the User reported content data with AI and ML model for faster and lesser human intervention and to remove and flag the explicit content.</a:t>
            </a:r>
            <a:endParaRPr lang="en-GB" sz="3200" dirty="0">
              <a:solidFill>
                <a:srgbClr val="374151"/>
              </a:solidFill>
            </a:endParaRPr>
          </a:p>
        </p:txBody>
      </p:sp>
      <p:sp>
        <p:nvSpPr>
          <p:cNvPr id="4" name="Date Placeholder 3"/>
          <p:cNvSpPr>
            <a:spLocks noGrp="1"/>
          </p:cNvSpPr>
          <p:nvPr>
            <p:ph type="dt" sz="half" idx="10"/>
          </p:nvPr>
        </p:nvSpPr>
        <p:spPr/>
        <p:txBody>
          <a:bodyPr/>
          <a:lstStyle/>
          <a:p>
            <a:fld id="{105D508E-5B7F-450A-92D8-D8BC2BDB3CF1}" type="datetime1">
              <a:rPr lang="en-US" smtClean="0"/>
            </a:fld>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58" y="255943"/>
            <a:ext cx="10515600" cy="1325563"/>
          </a:xfrm>
        </p:spPr>
        <p:txBody>
          <a:bodyPr/>
          <a:lstStyle/>
          <a:p>
            <a:r>
              <a:rPr lang="en-GB" dirty="0">
                <a:latin typeface="Arial" panose="020B0604020202020204"/>
                <a:cs typeface="Arial" panose="020B0604020202020204"/>
              </a:rPr>
              <a:t>Existing System</a:t>
            </a:r>
            <a:endParaRPr lang="en-US" dirty="0"/>
          </a:p>
        </p:txBody>
      </p:sp>
      <p:sp>
        <p:nvSpPr>
          <p:cNvPr id="3" name="Content Placeholder 2"/>
          <p:cNvSpPr>
            <a:spLocks noGrp="1"/>
          </p:cNvSpPr>
          <p:nvPr>
            <p:ph idx="1"/>
          </p:nvPr>
        </p:nvSpPr>
        <p:spPr>
          <a:xfrm>
            <a:off x="903515" y="1590494"/>
            <a:ext cx="10515600" cy="4351338"/>
          </a:xfrm>
        </p:spPr>
        <p:txBody>
          <a:bodyPr vert="horz" lIns="91440" tIns="45720" rIns="91440" bIns="45720" rtlCol="0" anchor="t">
            <a:normAutofit/>
          </a:bodyPr>
          <a:lstStyle/>
          <a:p>
            <a:pPr algn="just"/>
            <a:r>
              <a:rPr lang="en-GB" sz="3200" dirty="0">
                <a:solidFill>
                  <a:srgbClr val="374151"/>
                </a:solidFill>
                <a:latin typeface="Arial" panose="020B0604020202020204"/>
                <a:cs typeface="Arial" panose="020B0604020202020204"/>
              </a:rPr>
              <a:t>Social media application uses a combination of human moderation, community reports to identification of the contents.</a:t>
            </a:r>
            <a:endParaRPr lang="en-GB" sz="3200" dirty="0">
              <a:solidFill>
                <a:srgbClr val="374151"/>
              </a:solidFill>
            </a:endParaRPr>
          </a:p>
          <a:p>
            <a:pPr algn="just"/>
            <a:r>
              <a:rPr lang="en-GB" sz="3200" dirty="0">
                <a:solidFill>
                  <a:srgbClr val="374151"/>
                </a:solidFill>
                <a:latin typeface="Arial" panose="020B0604020202020204"/>
                <a:cs typeface="Arial" panose="020B0604020202020204"/>
              </a:rPr>
              <a:t>Teams of human moderators who manually review reported content</a:t>
            </a:r>
            <a:endParaRPr lang="en-GB" sz="3200" dirty="0">
              <a:solidFill>
                <a:srgbClr val="374151"/>
              </a:solidFill>
              <a:latin typeface="Arial" panose="020B0604020202020204"/>
              <a:cs typeface="Arial" panose="020B0604020202020204"/>
            </a:endParaRPr>
          </a:p>
          <a:p>
            <a:pPr algn="just"/>
            <a:r>
              <a:rPr lang="en-GB" sz="3200" dirty="0">
                <a:solidFill>
                  <a:srgbClr val="374151"/>
                </a:solidFill>
                <a:latin typeface="Arial" panose="020B0604020202020204"/>
                <a:cs typeface="Arial" panose="020B0604020202020204"/>
              </a:rPr>
              <a:t>NLP to find the tags for keyword matching and flagging the explicit content on social medias slower and human intervention is needed.</a:t>
            </a:r>
            <a:endParaRPr lang="en-GB" sz="3200" dirty="0">
              <a:solidFill>
                <a:srgbClr val="374151"/>
              </a:solidFill>
            </a:endParaRPr>
          </a:p>
        </p:txBody>
      </p:sp>
      <p:sp>
        <p:nvSpPr>
          <p:cNvPr id="4" name="Date Placeholder 3"/>
          <p:cNvSpPr>
            <a:spLocks noGrp="1"/>
          </p:cNvSpPr>
          <p:nvPr>
            <p:ph type="dt" sz="half" idx="10"/>
          </p:nvPr>
        </p:nvSpPr>
        <p:spPr/>
        <p:txBody>
          <a:bodyPr/>
          <a:lstStyle/>
          <a:p>
            <a:fld id="{105D508E-5B7F-450A-92D8-D8BC2BDB3CF1}" type="datetime1">
              <a:rPr lang="en-US" smtClean="0"/>
            </a:fld>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58" y="255943"/>
            <a:ext cx="10515600" cy="1325563"/>
          </a:xfrm>
        </p:spPr>
        <p:txBody>
          <a:bodyPr/>
          <a:lstStyle/>
          <a:p>
            <a:r>
              <a:rPr lang="en-GB" dirty="0">
                <a:latin typeface="Arial" panose="020B0604020202020204"/>
                <a:cs typeface="Arial" panose="020B0604020202020204"/>
              </a:rPr>
              <a:t>Proposed </a:t>
            </a:r>
            <a:r>
              <a:rPr lang="en-GB" dirty="0" err="1">
                <a:latin typeface="Arial" panose="020B0604020202020204"/>
                <a:cs typeface="Arial" panose="020B0604020202020204"/>
              </a:rPr>
              <a:t>Sytem</a:t>
            </a:r>
            <a:endParaRPr lang="en-US" dirty="0" err="1"/>
          </a:p>
        </p:txBody>
      </p:sp>
      <p:sp>
        <p:nvSpPr>
          <p:cNvPr id="3" name="Content Placeholder 2"/>
          <p:cNvSpPr>
            <a:spLocks noGrp="1"/>
          </p:cNvSpPr>
          <p:nvPr>
            <p:ph idx="1"/>
          </p:nvPr>
        </p:nvSpPr>
        <p:spPr/>
        <p:txBody>
          <a:bodyPr vert="horz" lIns="91440" tIns="45720" rIns="91440" bIns="45720" rtlCol="0" anchor="t">
            <a:normAutofit/>
          </a:bodyPr>
          <a:lstStyle/>
          <a:p>
            <a:pPr algn="just"/>
            <a:r>
              <a:rPr lang="en-GB" sz="2000" b="1" dirty="0">
                <a:solidFill>
                  <a:srgbClr val="374151"/>
                </a:solidFill>
                <a:latin typeface="Arial" panose="020B0604020202020204"/>
                <a:cs typeface="Arial" panose="020B0604020202020204"/>
              </a:rPr>
              <a:t>Deep Learning Architectures</a:t>
            </a:r>
            <a:r>
              <a:rPr lang="en-GB" sz="2000" dirty="0">
                <a:solidFill>
                  <a:srgbClr val="374151"/>
                </a:solidFill>
                <a:latin typeface="Arial" panose="020B0604020202020204"/>
                <a:cs typeface="Arial" panose="020B0604020202020204"/>
              </a:rPr>
              <a:t>: Models like BERT (Bidirectional Encoder Representations from Transformers) can be fine-tuned for content moderation, enabling more accurate identification of genuine and explicit content.</a:t>
            </a:r>
            <a:endParaRPr lang="en-GB" sz="2000" dirty="0">
              <a:solidFill>
                <a:srgbClr val="374151"/>
              </a:solidFill>
              <a:latin typeface="Arial" panose="020B0604020202020204"/>
              <a:cs typeface="Arial" panose="020B0604020202020204"/>
            </a:endParaRPr>
          </a:p>
          <a:p>
            <a:pPr algn="just"/>
            <a:r>
              <a:rPr lang="en-GB" sz="2000" b="1" dirty="0">
                <a:solidFill>
                  <a:srgbClr val="374151"/>
                </a:solidFill>
                <a:latin typeface="Arial" panose="020B0604020202020204"/>
                <a:cs typeface="Arial" panose="020B0604020202020204"/>
              </a:rPr>
              <a:t>Multimodal Fusion and Attention Mechanisms</a:t>
            </a:r>
            <a:r>
              <a:rPr lang="en-GB" sz="2000" dirty="0">
                <a:solidFill>
                  <a:srgbClr val="374151"/>
                </a:solidFill>
                <a:latin typeface="Arial" panose="020B0604020202020204"/>
                <a:cs typeface="Arial" panose="020B0604020202020204"/>
              </a:rPr>
              <a:t>: Leveraging multiple modalities (text, images, video) and employing attention mechanisms can enhance content analysis and reduce reliance on human intervention</a:t>
            </a:r>
            <a:endParaRPr lang="en-GB" sz="2000" dirty="0">
              <a:solidFill>
                <a:srgbClr val="374151"/>
              </a:solidFill>
              <a:latin typeface="Arial" panose="020B0604020202020204"/>
              <a:cs typeface="Arial" panose="020B0604020202020204"/>
            </a:endParaRPr>
          </a:p>
          <a:p>
            <a:pPr algn="just"/>
            <a:r>
              <a:rPr lang="en-GB" sz="2000" b="1" dirty="0">
                <a:solidFill>
                  <a:srgbClr val="374151"/>
                </a:solidFill>
                <a:latin typeface="Arial" panose="020B0604020202020204"/>
                <a:cs typeface="Arial" panose="020B0604020202020204"/>
              </a:rPr>
              <a:t>Advanced Filtering Techniques</a:t>
            </a:r>
            <a:r>
              <a:rPr lang="en-GB" sz="2000" dirty="0">
                <a:solidFill>
                  <a:srgbClr val="374151"/>
                </a:solidFill>
                <a:latin typeface="Arial" panose="020B0604020202020204"/>
                <a:cs typeface="Arial" panose="020B0604020202020204"/>
              </a:rPr>
              <a:t>: Use efficient search algorithms to identify abusive hashtags and description and analyse them remove it while the content is uploaded in the social media to stop it from the getting into the internet. </a:t>
            </a:r>
            <a:endParaRPr lang="en-GB" sz="2000" dirty="0">
              <a:solidFill>
                <a:srgbClr val="374151"/>
              </a:solidFill>
              <a:latin typeface="Arial" panose="020B0604020202020204"/>
              <a:cs typeface="Arial" panose="020B0604020202020204"/>
            </a:endParaRPr>
          </a:p>
          <a:p>
            <a:pPr algn="just"/>
            <a:r>
              <a:rPr lang="en-GB" sz="2000" b="1" dirty="0">
                <a:solidFill>
                  <a:srgbClr val="374151"/>
                </a:solidFill>
                <a:latin typeface="Arial" panose="020B0604020202020204"/>
                <a:cs typeface="Arial" panose="020B0604020202020204"/>
              </a:rPr>
              <a:t>Action Recognition</a:t>
            </a:r>
            <a:r>
              <a:rPr lang="en-GB" sz="2000" dirty="0">
                <a:solidFill>
                  <a:srgbClr val="374151"/>
                </a:solidFill>
                <a:latin typeface="Arial" panose="020B0604020202020204"/>
                <a:cs typeface="Arial" panose="020B0604020202020204"/>
              </a:rPr>
              <a:t>: Action recognition algorithms aim to identify and classify human actions or activities within videos. By training models on labelled video datasets, they can detect violent or explicit actions within social media videos.</a:t>
            </a:r>
            <a:endParaRPr lang="en-GB" sz="2000" dirty="0">
              <a:solidFill>
                <a:srgbClr val="374151"/>
              </a:solidFill>
              <a:latin typeface="Arial" panose="020B0604020202020204"/>
              <a:cs typeface="Arial" panose="020B0604020202020204"/>
            </a:endParaRPr>
          </a:p>
          <a:p>
            <a:pPr algn="just"/>
            <a:endParaRPr lang="en-GB" sz="2000" dirty="0">
              <a:solidFill>
                <a:srgbClr val="374151"/>
              </a:solidFill>
              <a:latin typeface="Arial" panose="020B0604020202020204"/>
              <a:cs typeface="Arial" panose="020B0604020202020204"/>
            </a:endParaRPr>
          </a:p>
        </p:txBody>
      </p:sp>
      <p:sp>
        <p:nvSpPr>
          <p:cNvPr id="4" name="Date Placeholder 3"/>
          <p:cNvSpPr>
            <a:spLocks noGrp="1"/>
          </p:cNvSpPr>
          <p:nvPr>
            <p:ph type="dt" sz="half" idx="10"/>
          </p:nvPr>
        </p:nvSpPr>
        <p:spPr/>
        <p:txBody>
          <a:bodyPr/>
          <a:lstStyle/>
          <a:p>
            <a:fld id="{105D508E-5B7F-450A-92D8-D8BC2BDB3CF1}" type="datetime1">
              <a:rPr lang="en-US" smtClean="0"/>
            </a:fld>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1955" y="232410"/>
            <a:ext cx="10515600" cy="1325563"/>
          </a:xfrm>
        </p:spPr>
        <p:txBody>
          <a:bodyPr/>
          <a:p>
            <a:r>
              <a:rPr lang="en-US"/>
              <a:t>Flow Chart</a:t>
            </a:r>
            <a:endParaRPr lang="en-US"/>
          </a:p>
        </p:txBody>
      </p:sp>
      <p:sp>
        <p:nvSpPr>
          <p:cNvPr id="4" name="Date Placeholder 3"/>
          <p:cNvSpPr>
            <a:spLocks noGrp="1"/>
          </p:cNvSpPr>
          <p:nvPr>
            <p:ph type="dt" sz="half" idx="10"/>
          </p:nvPr>
        </p:nvSpPr>
        <p:spPr/>
        <p:txBody>
          <a:bodyPr/>
          <a:p>
            <a:fld id="{105D508E-5B7F-450A-92D8-D8BC2BDB3CF1}" type="datetime1">
              <a:rPr lang="en-US" smtClean="0"/>
            </a:fld>
            <a:endParaRPr lang="en-US" dirty="0"/>
          </a:p>
        </p:txBody>
      </p:sp>
      <p:sp>
        <p:nvSpPr>
          <p:cNvPr id="6" name="Slide Number Placeholder 5"/>
          <p:cNvSpPr>
            <a:spLocks noGrp="1"/>
          </p:cNvSpPr>
          <p:nvPr>
            <p:ph type="sldNum" sz="quarter" idx="12"/>
          </p:nvPr>
        </p:nvSpPr>
        <p:spPr/>
        <p:txBody>
          <a:bodyPr/>
          <a:p>
            <a:fld id="{D38DC0B9-C475-4FDF-8DD2-FF30D3C761E7}" type="slidenum">
              <a:rPr lang="en-US" smtClean="0"/>
            </a:fld>
            <a:endParaRPr lang="en-US" dirty="0"/>
          </a:p>
        </p:txBody>
      </p:sp>
      <p:pic>
        <p:nvPicPr>
          <p:cNvPr id="7" name="Content Placeholder 6"/>
          <p:cNvPicPr>
            <a:picLocks noChangeAspect="1"/>
          </p:cNvPicPr>
          <p:nvPr>
            <p:ph idx="1"/>
          </p:nvPr>
        </p:nvPicPr>
        <p:blipFill>
          <a:blip r:embed="rId1"/>
          <a:stretch>
            <a:fillRect/>
          </a:stretch>
        </p:blipFill>
        <p:spPr>
          <a:xfrm>
            <a:off x="3152140" y="1558290"/>
            <a:ext cx="4862830" cy="48742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2910" y="223520"/>
            <a:ext cx="10515600" cy="1325563"/>
          </a:xfrm>
        </p:spPr>
        <p:txBody>
          <a:bodyPr/>
          <a:p>
            <a:r>
              <a:rPr lang="en-US"/>
              <a:t>Merits</a:t>
            </a:r>
            <a:endParaRPr lang="en-US"/>
          </a:p>
        </p:txBody>
      </p:sp>
      <p:sp>
        <p:nvSpPr>
          <p:cNvPr id="3" name="Content Placeholder 2"/>
          <p:cNvSpPr>
            <a:spLocks noGrp="1"/>
          </p:cNvSpPr>
          <p:nvPr>
            <p:ph idx="1"/>
          </p:nvPr>
        </p:nvSpPr>
        <p:spPr>
          <a:xfrm>
            <a:off x="838200" y="1663065"/>
            <a:ext cx="10515600" cy="4351338"/>
          </a:xfrm>
        </p:spPr>
        <p:txBody>
          <a:bodyPr/>
          <a:p>
            <a:r>
              <a:rPr lang="en-US"/>
              <a:t>Trust and credibility</a:t>
            </a:r>
            <a:endParaRPr lang="en-US"/>
          </a:p>
          <a:p>
            <a:r>
              <a:rPr lang="en-US"/>
              <a:t>User satisfaction</a:t>
            </a:r>
            <a:endParaRPr lang="en-US"/>
          </a:p>
          <a:p>
            <a:r>
              <a:rPr lang="en-US"/>
              <a:t>Positive brand image</a:t>
            </a:r>
            <a:endParaRPr lang="en-US"/>
          </a:p>
          <a:p>
            <a:r>
              <a:rPr lang="en-US"/>
              <a:t>User empowerment</a:t>
            </a:r>
            <a:endParaRPr lang="en-US"/>
          </a:p>
        </p:txBody>
      </p:sp>
      <p:sp>
        <p:nvSpPr>
          <p:cNvPr id="4" name="Date Placeholder 3"/>
          <p:cNvSpPr>
            <a:spLocks noGrp="1"/>
          </p:cNvSpPr>
          <p:nvPr>
            <p:ph type="dt" sz="half" idx="10"/>
          </p:nvPr>
        </p:nvSpPr>
        <p:spPr/>
        <p:txBody>
          <a:bodyPr/>
          <a:p>
            <a:fld id="{105D508E-5B7F-450A-92D8-D8BC2BDB3CF1}" type="datetime1">
              <a:rPr lang="en-US" smtClean="0"/>
            </a:fld>
            <a:endParaRPr lang="en-US" dirty="0"/>
          </a:p>
        </p:txBody>
      </p:sp>
      <p:sp>
        <p:nvSpPr>
          <p:cNvPr id="6" name="Slide Number Placeholder 5"/>
          <p:cNvSpPr>
            <a:spLocks noGrp="1"/>
          </p:cNvSpPr>
          <p:nvPr>
            <p:ph type="sldNum" sz="quarter" idx="12"/>
          </p:nvPr>
        </p:nvSpPr>
        <p:spPr/>
        <p:txBody>
          <a:bodyPr/>
          <a:p>
            <a:fld id="{D38DC0B9-C475-4FDF-8DD2-FF30D3C761E7}"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632" y="194209"/>
            <a:ext cx="10515600" cy="1325563"/>
          </a:xfrm>
        </p:spPr>
        <p:txBody>
          <a:bodyPr>
            <a:normAutofit/>
          </a:bodyPr>
          <a:lstStyle/>
          <a:p>
            <a:r>
              <a:rPr lang="en-GB" sz="4000" dirty="0"/>
              <a:t>Base paper and reference</a:t>
            </a:r>
            <a:endParaRPr lang="en-US" sz="4000" dirty="0">
              <a:latin typeface="Century Gothic" panose="020B0502020202020204" pitchFamily="34" charset="0"/>
            </a:endParaRPr>
          </a:p>
        </p:txBody>
      </p:sp>
      <p:sp>
        <p:nvSpPr>
          <p:cNvPr id="4" name="Date Placeholder 3"/>
          <p:cNvSpPr>
            <a:spLocks noGrp="1"/>
          </p:cNvSpPr>
          <p:nvPr>
            <p:ph type="dt" sz="half" idx="10"/>
          </p:nvPr>
        </p:nvSpPr>
        <p:spPr/>
        <p:txBody>
          <a:bodyPr/>
          <a:lstStyle/>
          <a:p>
            <a:fld id="{ED3E7482-D674-4A7E-91A2-F3D1FB57D8F7}" type="datetime1">
              <a:rPr lang="en-US" smtClean="0"/>
            </a:fld>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fld>
            <a:endParaRPr lang="en-US"/>
          </a:p>
        </p:txBody>
      </p:sp>
      <p:graphicFrame>
        <p:nvGraphicFramePr>
          <p:cNvPr id="10" name="Content Placeholder 9"/>
          <p:cNvGraphicFramePr>
            <a:graphicFrameLocks noGrp="1"/>
          </p:cNvGraphicFramePr>
          <p:nvPr>
            <p:ph idx="1"/>
          </p:nvPr>
        </p:nvGraphicFramePr>
        <p:xfrm>
          <a:off x="838200" y="1450534"/>
          <a:ext cx="10515600" cy="4975054"/>
        </p:xfrm>
        <a:graphic>
          <a:graphicData uri="http://schemas.openxmlformats.org/drawingml/2006/table">
            <a:tbl>
              <a:tblPr firstRow="1" bandRow="1">
                <a:tableStyleId>{7E9639D4-E3E2-4D34-9284-5A2195B3D0D7}</a:tableStyleId>
              </a:tblPr>
              <a:tblGrid>
                <a:gridCol w="963304"/>
                <a:gridCol w="7884665"/>
                <a:gridCol w="1667631"/>
              </a:tblGrid>
              <a:tr h="494494">
                <a:tc>
                  <a:txBody>
                    <a:bodyPr/>
                    <a:lstStyle/>
                    <a:p>
                      <a:pPr algn="just"/>
                      <a:r>
                        <a:rPr lang="en-US" sz="2000" dirty="0"/>
                        <a:t>SL.NO</a:t>
                      </a:r>
                      <a:endParaRPr lang="en-US" sz="2000" b="0" dirty="0">
                        <a:solidFill>
                          <a:schemeClr val="tx1"/>
                        </a:solidFill>
                        <a:latin typeface="Arial" panose="020B0604020202020204" pitchFamily="34" charset="0"/>
                        <a:cs typeface="Arial" panose="020B0604020202020204" pitchFamily="34" charset="0"/>
                      </a:endParaRPr>
                    </a:p>
                  </a:txBody>
                  <a:tcPr anchor="ctr">
                    <a:solidFill>
                      <a:srgbClr val="0C376A"/>
                    </a:solidFill>
                  </a:tcPr>
                </a:tc>
                <a:tc>
                  <a:txBody>
                    <a:bodyPr/>
                    <a:lstStyle/>
                    <a:p>
                      <a:pPr algn="just"/>
                      <a:endParaRPr lang="en-US" sz="2000" b="0" dirty="0">
                        <a:latin typeface="Arial" panose="020B0604020202020204" pitchFamily="34" charset="0"/>
                        <a:cs typeface="Arial" panose="020B0604020202020204" pitchFamily="34" charset="0"/>
                      </a:endParaRPr>
                    </a:p>
                  </a:txBody>
                  <a:tcPr anchor="ctr">
                    <a:solidFill>
                      <a:srgbClr val="0C376A"/>
                    </a:solidFill>
                  </a:tcPr>
                </a:tc>
                <a:tc>
                  <a:txBody>
                    <a:bodyPr/>
                    <a:lstStyle/>
                    <a:p>
                      <a:pPr algn="just"/>
                      <a:endParaRPr lang="en-US" sz="2000" b="0" dirty="0">
                        <a:latin typeface="Arial" panose="020B0604020202020204" pitchFamily="34" charset="0"/>
                        <a:cs typeface="Arial" panose="020B0604020202020204" pitchFamily="34" charset="0"/>
                      </a:endParaRPr>
                    </a:p>
                  </a:txBody>
                  <a:tcPr anchor="ctr">
                    <a:solidFill>
                      <a:srgbClr val="0C376A"/>
                    </a:solidFill>
                  </a:tcPr>
                </a:tc>
              </a:tr>
              <a:tr h="370840">
                <a:tc>
                  <a:txBody>
                    <a:bodyPr/>
                    <a:lstStyle/>
                    <a:p>
                      <a:pPr algn="just"/>
                      <a:r>
                        <a:rPr lang="en-GB" b="0" dirty="0">
                          <a:latin typeface="Arial" panose="020B0604020202020204" pitchFamily="34" charset="0"/>
                          <a:cs typeface="Arial" panose="020B0604020202020204" pitchFamily="34" charset="0"/>
                        </a:rPr>
                        <a:t>1</a:t>
                      </a:r>
                      <a:endParaRPr lang="en-US" b="0" dirty="0">
                        <a:latin typeface="Arial" panose="020B0604020202020204" pitchFamily="34" charset="0"/>
                        <a:cs typeface="Arial" panose="020B0604020202020204" pitchFamily="34" charset="0"/>
                      </a:endParaRPr>
                    </a:p>
                  </a:txBody>
                  <a:tcPr anchor="ctr"/>
                </a:tc>
                <a:tc>
                  <a:txBody>
                    <a:bodyPr/>
                    <a:lstStyle/>
                    <a:p>
                      <a:pPr algn="just"/>
                      <a:r>
                        <a:rPr lang="en-IN" sz="1800" b="0" i="0" kern="1200" dirty="0" err="1">
                          <a:solidFill>
                            <a:schemeClr val="tx1"/>
                          </a:solidFill>
                          <a:effectLst/>
                          <a:latin typeface="+mn-lt"/>
                          <a:ea typeface="+mn-ea"/>
                          <a:cs typeface="+mn-cs"/>
                        </a:rPr>
                        <a:t>Aljabri</a:t>
                      </a:r>
                      <a:r>
                        <a:rPr lang="en-IN" sz="1800" b="0" i="0" kern="1200" dirty="0">
                          <a:solidFill>
                            <a:schemeClr val="tx1"/>
                          </a:solidFill>
                          <a:effectLst/>
                          <a:latin typeface="+mn-lt"/>
                          <a:ea typeface="+mn-ea"/>
                          <a:cs typeface="+mn-cs"/>
                        </a:rPr>
                        <a:t>, M., </a:t>
                      </a:r>
                      <a:r>
                        <a:rPr lang="en-IN" sz="1800" b="0" i="0" kern="1200" dirty="0" err="1">
                          <a:solidFill>
                            <a:schemeClr val="tx1"/>
                          </a:solidFill>
                          <a:effectLst/>
                          <a:latin typeface="+mn-lt"/>
                          <a:ea typeface="+mn-ea"/>
                          <a:cs typeface="+mn-cs"/>
                        </a:rPr>
                        <a:t>Zagrouba</a:t>
                      </a:r>
                      <a:r>
                        <a:rPr lang="en-IN" sz="1800" b="0" i="0" kern="1200" dirty="0">
                          <a:solidFill>
                            <a:schemeClr val="tx1"/>
                          </a:solidFill>
                          <a:effectLst/>
                          <a:latin typeface="+mn-lt"/>
                          <a:ea typeface="+mn-ea"/>
                          <a:cs typeface="+mn-cs"/>
                        </a:rPr>
                        <a:t>, R., </a:t>
                      </a:r>
                      <a:r>
                        <a:rPr lang="en-IN" sz="1800" b="0" i="0" kern="1200" dirty="0" err="1">
                          <a:solidFill>
                            <a:schemeClr val="tx1"/>
                          </a:solidFill>
                          <a:effectLst/>
                          <a:latin typeface="+mn-lt"/>
                          <a:ea typeface="+mn-ea"/>
                          <a:cs typeface="+mn-cs"/>
                        </a:rPr>
                        <a:t>Shaahid</a:t>
                      </a:r>
                      <a:r>
                        <a:rPr lang="en-IN" sz="1800" b="0" i="0" kern="1200" dirty="0">
                          <a:solidFill>
                            <a:schemeClr val="tx1"/>
                          </a:solidFill>
                          <a:effectLst/>
                          <a:latin typeface="+mn-lt"/>
                          <a:ea typeface="+mn-ea"/>
                          <a:cs typeface="+mn-cs"/>
                        </a:rPr>
                        <a:t>, A., </a:t>
                      </a:r>
                      <a:r>
                        <a:rPr lang="en-IN" sz="1800" b="0" i="0" kern="1200" dirty="0" err="1">
                          <a:solidFill>
                            <a:schemeClr val="tx1"/>
                          </a:solidFill>
                          <a:effectLst/>
                          <a:latin typeface="+mn-lt"/>
                          <a:ea typeface="+mn-ea"/>
                          <a:cs typeface="+mn-cs"/>
                        </a:rPr>
                        <a:t>Alnasser</a:t>
                      </a:r>
                      <a:r>
                        <a:rPr lang="en-IN" sz="1800" b="0" i="0" kern="1200" dirty="0">
                          <a:solidFill>
                            <a:schemeClr val="tx1"/>
                          </a:solidFill>
                          <a:effectLst/>
                          <a:latin typeface="+mn-lt"/>
                          <a:ea typeface="+mn-ea"/>
                          <a:cs typeface="+mn-cs"/>
                        </a:rPr>
                        <a:t>, F., Saleh, A. and </a:t>
                      </a:r>
                      <a:r>
                        <a:rPr lang="en-IN" sz="1800" b="0" i="0" kern="1200" dirty="0" err="1">
                          <a:solidFill>
                            <a:schemeClr val="tx1"/>
                          </a:solidFill>
                          <a:effectLst/>
                          <a:latin typeface="+mn-lt"/>
                          <a:ea typeface="+mn-ea"/>
                          <a:cs typeface="+mn-cs"/>
                        </a:rPr>
                        <a:t>Alomari</a:t>
                      </a:r>
                      <a:r>
                        <a:rPr lang="en-IN" sz="1800" b="0" i="0" kern="1200" dirty="0">
                          <a:solidFill>
                            <a:schemeClr val="tx1"/>
                          </a:solidFill>
                          <a:effectLst/>
                          <a:latin typeface="+mn-lt"/>
                          <a:ea typeface="+mn-ea"/>
                          <a:cs typeface="+mn-cs"/>
                        </a:rPr>
                        <a:t>, D.M., 2023. Machine learning-based social media bot detection: a comprehensive literature review. </a:t>
                      </a:r>
                      <a:r>
                        <a:rPr lang="en-IN" sz="1800" b="0" i="1" kern="1200" dirty="0">
                          <a:solidFill>
                            <a:schemeClr val="tx1"/>
                          </a:solidFill>
                          <a:effectLst/>
                          <a:latin typeface="+mn-lt"/>
                          <a:ea typeface="+mn-ea"/>
                          <a:cs typeface="+mn-cs"/>
                        </a:rPr>
                        <a:t>Social Network Analysis and Mining</a:t>
                      </a:r>
                      <a:r>
                        <a:rPr lang="en-IN" sz="1800" b="0" i="0" kern="1200" dirty="0">
                          <a:solidFill>
                            <a:schemeClr val="tx1"/>
                          </a:solidFill>
                          <a:effectLst/>
                          <a:latin typeface="+mn-lt"/>
                          <a:ea typeface="+mn-ea"/>
                          <a:cs typeface="+mn-cs"/>
                        </a:rPr>
                        <a:t>, </a:t>
                      </a:r>
                      <a:r>
                        <a:rPr lang="en-IN" sz="1800" b="0" i="1" kern="1200" dirty="0">
                          <a:solidFill>
                            <a:schemeClr val="tx1"/>
                          </a:solidFill>
                          <a:effectLst/>
                          <a:latin typeface="+mn-lt"/>
                          <a:ea typeface="+mn-ea"/>
                          <a:cs typeface="+mn-cs"/>
                        </a:rPr>
                        <a:t>13</a:t>
                      </a:r>
                      <a:r>
                        <a:rPr lang="en-IN" sz="1800" b="0" i="0" kern="1200" dirty="0">
                          <a:solidFill>
                            <a:schemeClr val="tx1"/>
                          </a:solidFill>
                          <a:effectLst/>
                          <a:latin typeface="+mn-lt"/>
                          <a:ea typeface="+mn-ea"/>
                          <a:cs typeface="+mn-cs"/>
                        </a:rPr>
                        <a:t>(1), p.20. </a:t>
                      </a:r>
                      <a:r>
                        <a:rPr lang="en-IN" sz="1800" b="0" i="0" kern="1200" dirty="0" err="1">
                          <a:solidFill>
                            <a:schemeClr val="tx1"/>
                          </a:solidFill>
                          <a:effectLst/>
                          <a:latin typeface="+mn-lt"/>
                          <a:ea typeface="+mn-ea"/>
                          <a:cs typeface="+mn-cs"/>
                        </a:rPr>
                        <a:t>Aljabri</a:t>
                      </a:r>
                      <a:r>
                        <a:rPr lang="en-IN" sz="1800" b="0" i="0" kern="1200" dirty="0">
                          <a:solidFill>
                            <a:schemeClr val="tx1"/>
                          </a:solidFill>
                          <a:effectLst/>
                          <a:latin typeface="+mn-lt"/>
                          <a:ea typeface="+mn-ea"/>
                          <a:cs typeface="+mn-cs"/>
                        </a:rPr>
                        <a:t>, M., </a:t>
                      </a:r>
                      <a:r>
                        <a:rPr lang="en-IN" sz="1800" b="0" i="0" kern="1200" dirty="0" err="1">
                          <a:solidFill>
                            <a:schemeClr val="tx1"/>
                          </a:solidFill>
                          <a:effectLst/>
                          <a:latin typeface="+mn-lt"/>
                          <a:ea typeface="+mn-ea"/>
                          <a:cs typeface="+mn-cs"/>
                        </a:rPr>
                        <a:t>Zagrouba</a:t>
                      </a:r>
                      <a:r>
                        <a:rPr lang="en-IN" sz="1800" b="0" i="0" kern="1200" dirty="0">
                          <a:solidFill>
                            <a:schemeClr val="tx1"/>
                          </a:solidFill>
                          <a:effectLst/>
                          <a:latin typeface="+mn-lt"/>
                          <a:ea typeface="+mn-ea"/>
                          <a:cs typeface="+mn-cs"/>
                        </a:rPr>
                        <a:t>, R., </a:t>
                      </a:r>
                      <a:r>
                        <a:rPr lang="en-IN" sz="1800" b="0" i="0" kern="1200" dirty="0" err="1">
                          <a:solidFill>
                            <a:schemeClr val="tx1"/>
                          </a:solidFill>
                          <a:effectLst/>
                          <a:latin typeface="+mn-lt"/>
                          <a:ea typeface="+mn-ea"/>
                          <a:cs typeface="+mn-cs"/>
                        </a:rPr>
                        <a:t>Shaahid</a:t>
                      </a:r>
                      <a:r>
                        <a:rPr lang="en-IN" sz="1800" b="0" i="0" kern="1200" dirty="0">
                          <a:solidFill>
                            <a:schemeClr val="tx1"/>
                          </a:solidFill>
                          <a:effectLst/>
                          <a:latin typeface="+mn-lt"/>
                          <a:ea typeface="+mn-ea"/>
                          <a:cs typeface="+mn-cs"/>
                        </a:rPr>
                        <a:t>, A., </a:t>
                      </a:r>
                      <a:r>
                        <a:rPr lang="en-IN" sz="1800" b="0" i="0" kern="1200" dirty="0" err="1">
                          <a:solidFill>
                            <a:schemeClr val="tx1"/>
                          </a:solidFill>
                          <a:effectLst/>
                          <a:latin typeface="+mn-lt"/>
                          <a:ea typeface="+mn-ea"/>
                          <a:cs typeface="+mn-cs"/>
                        </a:rPr>
                        <a:t>Alnasser</a:t>
                      </a:r>
                      <a:r>
                        <a:rPr lang="en-IN" sz="1800" b="0" i="0" kern="1200" dirty="0">
                          <a:solidFill>
                            <a:schemeClr val="tx1"/>
                          </a:solidFill>
                          <a:effectLst/>
                          <a:latin typeface="+mn-lt"/>
                          <a:ea typeface="+mn-ea"/>
                          <a:cs typeface="+mn-cs"/>
                        </a:rPr>
                        <a:t>, F., Saleh, A. and </a:t>
                      </a:r>
                      <a:r>
                        <a:rPr lang="en-IN" sz="1800" b="0" i="0" kern="1200" dirty="0" err="1">
                          <a:solidFill>
                            <a:schemeClr val="tx1"/>
                          </a:solidFill>
                          <a:effectLst/>
                          <a:latin typeface="+mn-lt"/>
                          <a:ea typeface="+mn-ea"/>
                          <a:cs typeface="+mn-cs"/>
                        </a:rPr>
                        <a:t>Alomari</a:t>
                      </a:r>
                      <a:r>
                        <a:rPr lang="en-IN" sz="1800" b="0" i="0" kern="1200" dirty="0">
                          <a:solidFill>
                            <a:schemeClr val="tx1"/>
                          </a:solidFill>
                          <a:effectLst/>
                          <a:latin typeface="+mn-lt"/>
                          <a:ea typeface="+mn-ea"/>
                          <a:cs typeface="+mn-cs"/>
                        </a:rPr>
                        <a:t>, D.M., 2023. Machine learning-based social media bot detection: a comprehensive literature review. </a:t>
                      </a:r>
                      <a:r>
                        <a:rPr lang="en-IN" sz="1800" b="0" i="1" kern="1200" dirty="0">
                          <a:solidFill>
                            <a:schemeClr val="tx1"/>
                          </a:solidFill>
                          <a:effectLst/>
                          <a:latin typeface="+mn-lt"/>
                          <a:ea typeface="+mn-ea"/>
                          <a:cs typeface="+mn-cs"/>
                        </a:rPr>
                        <a:t>Social Network Analysis and Mining</a:t>
                      </a:r>
                      <a:r>
                        <a:rPr lang="en-IN" sz="1800" b="0" i="0" kern="1200" dirty="0">
                          <a:solidFill>
                            <a:schemeClr val="tx1"/>
                          </a:solidFill>
                          <a:effectLst/>
                          <a:latin typeface="+mn-lt"/>
                          <a:ea typeface="+mn-ea"/>
                          <a:cs typeface="+mn-cs"/>
                        </a:rPr>
                        <a:t>, </a:t>
                      </a:r>
                      <a:r>
                        <a:rPr lang="en-IN" sz="1800" b="0" i="1" kern="1200" dirty="0">
                          <a:solidFill>
                            <a:schemeClr val="tx1"/>
                          </a:solidFill>
                          <a:effectLst/>
                          <a:latin typeface="+mn-lt"/>
                          <a:ea typeface="+mn-ea"/>
                          <a:cs typeface="+mn-cs"/>
                        </a:rPr>
                        <a:t>13</a:t>
                      </a:r>
                      <a:r>
                        <a:rPr lang="en-IN" sz="1800" b="0" i="0" kern="1200" dirty="0">
                          <a:solidFill>
                            <a:schemeClr val="tx1"/>
                          </a:solidFill>
                          <a:effectLst/>
                          <a:latin typeface="+mn-lt"/>
                          <a:ea typeface="+mn-ea"/>
                          <a:cs typeface="+mn-cs"/>
                        </a:rPr>
                        <a:t>(1), p.20.</a:t>
                      </a:r>
                      <a:endParaRPr lang="en-US" b="0" dirty="0">
                        <a:solidFill>
                          <a:srgbClr val="FF0000"/>
                        </a:solidFill>
                        <a:latin typeface="Arial" panose="020B0604020202020204" pitchFamily="34" charset="0"/>
                        <a:cs typeface="Arial" panose="020B0604020202020204" pitchFamily="34" charset="0"/>
                      </a:endParaRPr>
                    </a:p>
                  </a:txBody>
                  <a:tcPr anchor="ctr"/>
                </a:tc>
                <a:tc>
                  <a:txBody>
                    <a:bodyPr/>
                    <a:lstStyle/>
                    <a:p>
                      <a:pPr algn="just"/>
                      <a:r>
                        <a:rPr lang="en-GB" b="0" dirty="0">
                          <a:latin typeface="Arial" panose="020B0604020202020204" pitchFamily="34" charset="0"/>
                          <a:cs typeface="Arial" panose="020B0604020202020204" pitchFamily="34" charset="0"/>
                        </a:rPr>
                        <a:t>Base Paper</a:t>
                      </a:r>
                      <a:endParaRPr lang="en-US" b="0" dirty="0">
                        <a:latin typeface="Arial" panose="020B0604020202020204" pitchFamily="34" charset="0"/>
                        <a:cs typeface="Arial" panose="020B0604020202020204" pitchFamily="34" charset="0"/>
                      </a:endParaRPr>
                    </a:p>
                  </a:txBody>
                  <a:tcPr anchor="ctr"/>
                </a:tc>
              </a:tr>
              <a:tr h="370840">
                <a:tc>
                  <a:txBody>
                    <a:bodyPr/>
                    <a:lstStyle/>
                    <a:p>
                      <a:pPr algn="just"/>
                      <a:r>
                        <a:rPr lang="en-GB" b="0" dirty="0">
                          <a:latin typeface="Arial" panose="020B0604020202020204" pitchFamily="34" charset="0"/>
                          <a:cs typeface="Arial" panose="020B0604020202020204" pitchFamily="34" charset="0"/>
                        </a:rPr>
                        <a:t>2</a:t>
                      </a:r>
                      <a:endParaRPr lang="en-US" b="0" dirty="0">
                        <a:latin typeface="Arial" panose="020B0604020202020204" pitchFamily="34" charset="0"/>
                        <a:cs typeface="Arial" panose="020B0604020202020204" pitchFamily="34"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IN" sz="1800" b="0" i="0" kern="1200" dirty="0" err="1">
                          <a:solidFill>
                            <a:schemeClr val="tx1"/>
                          </a:solidFill>
                          <a:effectLst/>
                          <a:latin typeface="+mn-lt"/>
                          <a:ea typeface="+mn-ea"/>
                          <a:cs typeface="+mn-cs"/>
                        </a:rPr>
                        <a:t>Haltigan</a:t>
                      </a:r>
                      <a:r>
                        <a:rPr lang="en-IN" sz="1800" b="0" i="0" kern="1200" dirty="0">
                          <a:solidFill>
                            <a:schemeClr val="tx1"/>
                          </a:solidFill>
                          <a:effectLst/>
                          <a:latin typeface="+mn-lt"/>
                          <a:ea typeface="+mn-ea"/>
                          <a:cs typeface="+mn-cs"/>
                        </a:rPr>
                        <a:t>, J.D., </a:t>
                      </a:r>
                      <a:r>
                        <a:rPr lang="en-IN" sz="1800" b="0" i="0" kern="1200" dirty="0" err="1">
                          <a:solidFill>
                            <a:schemeClr val="tx1"/>
                          </a:solidFill>
                          <a:effectLst/>
                          <a:latin typeface="+mn-lt"/>
                          <a:ea typeface="+mn-ea"/>
                          <a:cs typeface="+mn-cs"/>
                        </a:rPr>
                        <a:t>Pringsheim</a:t>
                      </a:r>
                      <a:r>
                        <a:rPr lang="en-IN" sz="1800" b="0" i="0" kern="1200" dirty="0">
                          <a:solidFill>
                            <a:schemeClr val="tx1"/>
                          </a:solidFill>
                          <a:effectLst/>
                          <a:latin typeface="+mn-lt"/>
                          <a:ea typeface="+mn-ea"/>
                          <a:cs typeface="+mn-cs"/>
                        </a:rPr>
                        <a:t>, T.M. and Rajkumar, G., 2023. Social media as an incubator of personality and </a:t>
                      </a:r>
                      <a:r>
                        <a:rPr lang="en-IN" sz="1800" b="0" i="0" kern="1200" dirty="0" err="1">
                          <a:solidFill>
                            <a:schemeClr val="tx1"/>
                          </a:solidFill>
                          <a:effectLst/>
                          <a:latin typeface="+mn-lt"/>
                          <a:ea typeface="+mn-ea"/>
                          <a:cs typeface="+mn-cs"/>
                        </a:rPr>
                        <a:t>behavioral</a:t>
                      </a:r>
                      <a:r>
                        <a:rPr lang="en-IN" sz="1800" b="0" i="0" kern="1200" dirty="0">
                          <a:solidFill>
                            <a:schemeClr val="tx1"/>
                          </a:solidFill>
                          <a:effectLst/>
                          <a:latin typeface="+mn-lt"/>
                          <a:ea typeface="+mn-ea"/>
                          <a:cs typeface="+mn-cs"/>
                        </a:rPr>
                        <a:t> psychopathology: Symptom and disorder authenticity or psychosomatic social contagion?. </a:t>
                      </a:r>
                      <a:r>
                        <a:rPr lang="en-IN" sz="1800" b="0" i="1" kern="1200" dirty="0">
                          <a:solidFill>
                            <a:schemeClr val="tx1"/>
                          </a:solidFill>
                          <a:effectLst/>
                          <a:latin typeface="+mn-lt"/>
                          <a:ea typeface="+mn-ea"/>
                          <a:cs typeface="+mn-cs"/>
                        </a:rPr>
                        <a:t>Comprehensive Psychiatry</a:t>
                      </a:r>
                      <a:r>
                        <a:rPr lang="en-IN" sz="1800" b="0" i="0" kern="1200" dirty="0">
                          <a:solidFill>
                            <a:schemeClr val="tx1"/>
                          </a:solidFill>
                          <a:effectLst/>
                          <a:latin typeface="+mn-lt"/>
                          <a:ea typeface="+mn-ea"/>
                          <a:cs typeface="+mn-cs"/>
                        </a:rPr>
                        <a:t>, </a:t>
                      </a:r>
                      <a:r>
                        <a:rPr lang="en-IN" sz="1800" b="0" i="1" kern="1200" dirty="0">
                          <a:solidFill>
                            <a:schemeClr val="tx1"/>
                          </a:solidFill>
                          <a:effectLst/>
                          <a:latin typeface="+mn-lt"/>
                          <a:ea typeface="+mn-ea"/>
                          <a:cs typeface="+mn-cs"/>
                        </a:rPr>
                        <a:t>121</a:t>
                      </a:r>
                      <a:r>
                        <a:rPr lang="en-IN" sz="1800" b="0" i="0" kern="1200" dirty="0">
                          <a:solidFill>
                            <a:schemeClr val="tx1"/>
                          </a:solidFill>
                          <a:effectLst/>
                          <a:latin typeface="+mn-lt"/>
                          <a:ea typeface="+mn-ea"/>
                          <a:cs typeface="+mn-cs"/>
                        </a:rPr>
                        <a:t>, p.152362.</a:t>
                      </a:r>
                      <a:endParaRPr lang="en-US" b="0" dirty="0">
                        <a:solidFill>
                          <a:srgbClr val="FF0000"/>
                        </a:solidFill>
                        <a:latin typeface="Arial" panose="020B0604020202020204" pitchFamily="34" charset="0"/>
                        <a:cs typeface="Arial" panose="020B0604020202020204" pitchFamily="34" charset="0"/>
                      </a:endParaRPr>
                    </a:p>
                  </a:txBody>
                  <a:tcPr anchor="ctr"/>
                </a:tc>
                <a:tc>
                  <a:txBody>
                    <a:bodyPr/>
                    <a:lstStyle/>
                    <a:p>
                      <a:pPr algn="just"/>
                      <a:r>
                        <a:rPr lang="en-GB" b="0" dirty="0">
                          <a:latin typeface="Arial" panose="020B0604020202020204" pitchFamily="34" charset="0"/>
                          <a:cs typeface="Arial" panose="020B0604020202020204" pitchFamily="34" charset="0"/>
                        </a:rPr>
                        <a:t>Reference 1</a:t>
                      </a:r>
                      <a:endParaRPr lang="en-US" b="0" dirty="0">
                        <a:latin typeface="Arial" panose="020B0604020202020204" pitchFamily="34" charset="0"/>
                        <a:cs typeface="Arial" panose="020B0604020202020204" pitchFamily="34" charset="0"/>
                      </a:endParaRPr>
                    </a:p>
                  </a:txBody>
                  <a:tcPr anchor="ctr"/>
                </a:tc>
              </a:tr>
              <a:tr h="370840">
                <a:tc>
                  <a:txBody>
                    <a:bodyPr/>
                    <a:lstStyle/>
                    <a:p>
                      <a:pPr algn="just"/>
                      <a:r>
                        <a:rPr lang="en-US" b="0" dirty="0">
                          <a:latin typeface="Arial" panose="020B0604020202020204" pitchFamily="34" charset="0"/>
                          <a:cs typeface="Arial" panose="020B0604020202020204" pitchFamily="34" charset="0"/>
                        </a:rPr>
                        <a:t>3</a:t>
                      </a:r>
                      <a:endParaRPr lang="en-US" b="0" dirty="0">
                        <a:latin typeface="Arial" panose="020B0604020202020204" pitchFamily="34" charset="0"/>
                        <a:cs typeface="Arial" panose="020B0604020202020204" pitchFamily="34" charset="0"/>
                      </a:endParaRPr>
                    </a:p>
                  </a:txBody>
                  <a:tcPr anchor="ctr"/>
                </a:tc>
                <a:tc>
                  <a:txBody>
                    <a:bodyPr/>
                    <a:lstStyle/>
                    <a:p>
                      <a:pPr algn="just"/>
                      <a:r>
                        <a:rPr lang="en-IN" sz="1800" b="0" i="0" kern="1200" dirty="0" err="1">
                          <a:solidFill>
                            <a:schemeClr val="tx1"/>
                          </a:solidFill>
                          <a:effectLst/>
                          <a:latin typeface="+mn-lt"/>
                          <a:ea typeface="+mn-ea"/>
                          <a:cs typeface="+mn-cs"/>
                        </a:rPr>
                        <a:t>Lavorgna</a:t>
                      </a:r>
                      <a:r>
                        <a:rPr lang="en-IN" sz="1800" b="0" i="0" kern="1200" dirty="0">
                          <a:solidFill>
                            <a:schemeClr val="tx1"/>
                          </a:solidFill>
                          <a:effectLst/>
                          <a:latin typeface="+mn-lt"/>
                          <a:ea typeface="+mn-ea"/>
                          <a:cs typeface="+mn-cs"/>
                        </a:rPr>
                        <a:t>, A., </a:t>
                      </a:r>
                      <a:r>
                        <a:rPr lang="en-IN" sz="1800" b="0" i="0" kern="1200" dirty="0" err="1">
                          <a:solidFill>
                            <a:schemeClr val="tx1"/>
                          </a:solidFill>
                          <a:effectLst/>
                          <a:latin typeface="+mn-lt"/>
                          <a:ea typeface="+mn-ea"/>
                          <a:cs typeface="+mn-cs"/>
                        </a:rPr>
                        <a:t>Ugwudike</a:t>
                      </a:r>
                      <a:r>
                        <a:rPr lang="en-IN" sz="1800" b="0" i="0" kern="1200" dirty="0">
                          <a:solidFill>
                            <a:schemeClr val="tx1"/>
                          </a:solidFill>
                          <a:effectLst/>
                          <a:latin typeface="+mn-lt"/>
                          <a:ea typeface="+mn-ea"/>
                          <a:cs typeface="+mn-cs"/>
                        </a:rPr>
                        <a:t>, P. and </a:t>
                      </a:r>
                      <a:r>
                        <a:rPr lang="en-IN" sz="1800" b="0" i="0" kern="1200" dirty="0" err="1">
                          <a:solidFill>
                            <a:schemeClr val="tx1"/>
                          </a:solidFill>
                          <a:effectLst/>
                          <a:latin typeface="+mn-lt"/>
                          <a:ea typeface="+mn-ea"/>
                          <a:cs typeface="+mn-cs"/>
                        </a:rPr>
                        <a:t>Tartari</a:t>
                      </a:r>
                      <a:r>
                        <a:rPr lang="en-IN" sz="1800" b="0" i="0" kern="1200" dirty="0">
                          <a:solidFill>
                            <a:schemeClr val="tx1"/>
                          </a:solidFill>
                          <a:effectLst/>
                          <a:latin typeface="+mn-lt"/>
                          <a:ea typeface="+mn-ea"/>
                          <a:cs typeface="+mn-cs"/>
                        </a:rPr>
                        <a:t>, M., 2023. Online sharenting: Identifying existing vulnerabilities and demystifying media reported crime risks. </a:t>
                      </a:r>
                      <a:r>
                        <a:rPr lang="en-IN" sz="1800" b="0" i="1" kern="1200" dirty="0">
                          <a:solidFill>
                            <a:schemeClr val="tx1"/>
                          </a:solidFill>
                          <a:effectLst/>
                          <a:latin typeface="+mn-lt"/>
                          <a:ea typeface="+mn-ea"/>
                          <a:cs typeface="+mn-cs"/>
                        </a:rPr>
                        <a:t>Crime, Media, Culture</a:t>
                      </a:r>
                      <a:r>
                        <a:rPr lang="en-IN" sz="1800" b="0" i="0" kern="1200" dirty="0">
                          <a:solidFill>
                            <a:schemeClr val="tx1"/>
                          </a:solidFill>
                          <a:effectLst/>
                          <a:latin typeface="+mn-lt"/>
                          <a:ea typeface="+mn-ea"/>
                          <a:cs typeface="+mn-cs"/>
                        </a:rPr>
                        <a:t>, p.17416590221148448.</a:t>
                      </a:r>
                      <a:endParaRPr lang="en-US" b="0" dirty="0">
                        <a:latin typeface="Arial" panose="020B0604020202020204" pitchFamily="34" charset="0"/>
                        <a:cs typeface="Arial" panose="020B0604020202020204" pitchFamily="34" charset="0"/>
                      </a:endParaRPr>
                    </a:p>
                  </a:txBody>
                  <a:tcPr anchor="ctr"/>
                </a:tc>
                <a:tc>
                  <a:txBody>
                    <a:bodyPr/>
                    <a:lstStyle/>
                    <a:p>
                      <a:pPr algn="just"/>
                      <a:r>
                        <a:rPr lang="en-GB" b="0" dirty="0">
                          <a:latin typeface="Arial" panose="020B0604020202020204" pitchFamily="34" charset="0"/>
                          <a:cs typeface="Arial" panose="020B0604020202020204" pitchFamily="34" charset="0"/>
                        </a:rPr>
                        <a:t>Reference 2</a:t>
                      </a:r>
                      <a:endParaRPr lang="en-US" b="0" dirty="0">
                        <a:latin typeface="Arial" panose="020B0604020202020204" pitchFamily="34" charset="0"/>
                        <a:cs typeface="Arial" panose="020B0604020202020204" pitchFamily="34" charset="0"/>
                      </a:endParaRPr>
                    </a:p>
                  </a:txBody>
                  <a:tcPr anchor="ctr"/>
                </a:tc>
              </a:tr>
              <a:tr h="370840">
                <a:tc>
                  <a:txBody>
                    <a:bodyPr/>
                    <a:lstStyle/>
                    <a:p>
                      <a:pPr algn="just"/>
                      <a:r>
                        <a:rPr lang="en-US" b="0" dirty="0">
                          <a:latin typeface="Arial" panose="020B0604020202020204" pitchFamily="34" charset="0"/>
                          <a:cs typeface="Arial" panose="020B0604020202020204" pitchFamily="34" charset="0"/>
                        </a:rPr>
                        <a:t>4</a:t>
                      </a:r>
                      <a:endParaRPr lang="en-US" b="0" dirty="0">
                        <a:latin typeface="Arial" panose="020B0604020202020204" pitchFamily="34" charset="0"/>
                        <a:cs typeface="Arial" panose="020B0604020202020204" pitchFamily="34" charset="0"/>
                      </a:endParaRPr>
                    </a:p>
                  </a:txBody>
                  <a:tcPr anchor="ctr"/>
                </a:tc>
                <a:tc>
                  <a:txBody>
                    <a:bodyPr/>
                    <a:lstStyle/>
                    <a:p>
                      <a:pPr algn="just"/>
                      <a:r>
                        <a:rPr lang="en-IN" sz="1800" b="0" i="0" kern="1200" dirty="0">
                          <a:solidFill>
                            <a:schemeClr val="tx1"/>
                          </a:solidFill>
                          <a:effectLst/>
                          <a:latin typeface="+mn-lt"/>
                          <a:ea typeface="+mn-ea"/>
                          <a:cs typeface="+mn-cs"/>
                        </a:rPr>
                        <a:t>Chhabra, A. and Vishwakarma, D.K., 2023. A literature survey on multimodal and multilingual automatic hate speech identification. </a:t>
                      </a:r>
                      <a:r>
                        <a:rPr lang="en-IN" sz="1800" b="0" i="1" kern="1200" dirty="0">
                          <a:solidFill>
                            <a:schemeClr val="tx1"/>
                          </a:solidFill>
                          <a:effectLst/>
                          <a:latin typeface="+mn-lt"/>
                          <a:ea typeface="+mn-ea"/>
                          <a:cs typeface="+mn-cs"/>
                        </a:rPr>
                        <a:t>Multimedia Systems</a:t>
                      </a:r>
                      <a:r>
                        <a:rPr lang="en-IN" sz="1800" b="0" i="0" kern="1200" dirty="0">
                          <a:solidFill>
                            <a:schemeClr val="tx1"/>
                          </a:solidFill>
                          <a:effectLst/>
                          <a:latin typeface="+mn-lt"/>
                          <a:ea typeface="+mn-ea"/>
                          <a:cs typeface="+mn-cs"/>
                        </a:rPr>
                        <a:t>, pp.1-28.</a:t>
                      </a:r>
                      <a:endParaRPr lang="en-US" b="0" dirty="0">
                        <a:latin typeface="Arial" panose="020B0604020202020204" pitchFamily="34" charset="0"/>
                        <a:cs typeface="Arial" panose="020B0604020202020204" pitchFamily="34" charset="0"/>
                      </a:endParaRPr>
                    </a:p>
                  </a:txBody>
                  <a:tcPr anchor="ctr"/>
                </a:tc>
                <a:tc>
                  <a:txBody>
                    <a:bodyPr/>
                    <a:lstStyle/>
                    <a:p>
                      <a:pPr algn="just"/>
                      <a:r>
                        <a:rPr lang="en-US" b="0" dirty="0">
                          <a:latin typeface="Arial" panose="020B0604020202020204" pitchFamily="34" charset="0"/>
                          <a:cs typeface="Arial" panose="020B0604020202020204" pitchFamily="34" charset="0"/>
                        </a:rPr>
                        <a:t>Reference 3</a:t>
                      </a:r>
                      <a:endParaRPr lang="en-US" b="0" dirty="0">
                        <a:latin typeface="Arial" panose="020B0604020202020204" pitchFamily="34" charset="0"/>
                        <a:cs typeface="Arial" panose="020B0604020202020204" pitchFamily="34" charset="0"/>
                      </a:endParaRPr>
                    </a:p>
                  </a:txBody>
                  <a:tcPr anchor="ct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4604</Words>
  <Application>WPS Presentation</Application>
  <PresentationFormat>Widescreen</PresentationFormat>
  <Paragraphs>162</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Century Gothic</vt:lpstr>
      <vt:lpstr>Arial</vt:lpstr>
      <vt:lpstr>Calibri</vt:lpstr>
      <vt:lpstr>Century Gothic</vt:lpstr>
      <vt:lpstr>Microsoft YaHei</vt:lpstr>
      <vt:lpstr>Arial Unicode MS</vt:lpstr>
      <vt:lpstr>Calibri Light</vt:lpstr>
      <vt:lpstr>Calibri</vt:lpstr>
      <vt:lpstr>Office Theme</vt:lpstr>
      <vt:lpstr>PowerPoint 演示文稿</vt:lpstr>
      <vt:lpstr>Problem Statement</vt:lpstr>
      <vt:lpstr>PowerPoint 演示文稿</vt:lpstr>
      <vt:lpstr>Objective</vt:lpstr>
      <vt:lpstr>Existing System</vt:lpstr>
      <vt:lpstr>Proposed Sytem</vt:lpstr>
      <vt:lpstr>PowerPoint 演示文稿</vt:lpstr>
      <vt:lpstr>PowerPoint 演示文稿</vt:lpstr>
      <vt:lpstr>Base paper and reference</vt:lpstr>
      <vt:lpstr>Base paper and reference (Contd.,)</vt:lpstr>
      <vt:lpstr>Base paper and reference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DSAC</dc:creator>
  <cp:lastModifiedBy>ktanu</cp:lastModifiedBy>
  <cp:revision>271</cp:revision>
  <dcterms:created xsi:type="dcterms:W3CDTF">2023-05-18T12:21:00Z</dcterms:created>
  <dcterms:modified xsi:type="dcterms:W3CDTF">2023-06-26T06:38:43Z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77B83F2F269840C7947A81604660869A</vt:lpwstr>
  </property>
  <property fmtid="{D5CDD505-2E9C-101B-9397-08002B2CF9AE}" pid="3" name="KSOProductBuildVer">
    <vt:lpwstr>1033-11.2.0.11537</vt:lpwstr>
  </property>
</Properties>
</file>