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71" r:id="rId3"/>
    <p:sldId id="279" r:id="rId4"/>
    <p:sldId id="280" r:id="rId5"/>
    <p:sldId id="282" r:id="rId6"/>
    <p:sldId id="283" r:id="rId7"/>
    <p:sldId id="273" r:id="rId8"/>
    <p:sldId id="274"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5C5C"/>
    <a:srgbClr val="5B9BD5"/>
    <a:srgbClr val="000000"/>
    <a:srgbClr val="419B99"/>
    <a:srgbClr val="B0DEA2"/>
    <a:srgbClr val="0C376A"/>
    <a:srgbClr val="4497A5"/>
    <a:srgbClr val="154468"/>
    <a:srgbClr val="D4B0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2" autoAdjust="0"/>
    <p:restoredTop sz="94660"/>
  </p:normalViewPr>
  <p:slideViewPr>
    <p:cSldViewPr snapToGrid="0" showGuides="1">
      <p:cViewPr varScale="1">
        <p:scale>
          <a:sx n="78" d="100"/>
          <a:sy n="78" d="100"/>
        </p:scale>
        <p:origin x="82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endParaRPr lang="en-US" dirty="0"/>
          </a:p>
        </p:txBody>
      </p:sp>
      <p:sp>
        <p:nvSpPr>
          <p:cNvPr id="4" name="Date Placeholder 3"/>
          <p:cNvSpPr>
            <a:spLocks noGrp="1"/>
          </p:cNvSpPr>
          <p:nvPr>
            <p:ph type="dt" sz="half" idx="10"/>
          </p:nvPr>
        </p:nvSpPr>
        <p:spPr/>
        <p:txBody>
          <a:bodyPr/>
          <a:lstStyle/>
          <a:p>
            <a:fld id="{AAB2C8AA-310C-496F-B644-CE23AE5F416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4BE1443-E92C-405E-8E0A-A42CF97AC57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553FFE9-BDC9-4E86-8FD1-CE1AA5EC81D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Date Placeholder 3"/>
          <p:cNvSpPr>
            <a:spLocks noGrp="1"/>
          </p:cNvSpPr>
          <p:nvPr>
            <p:ph type="dt" sz="half" idx="10"/>
          </p:nvPr>
        </p:nvSpPr>
        <p:spPr/>
        <p:txBody>
          <a:bodyPr/>
          <a:lstStyle/>
          <a:p>
            <a:fld id="{935E5C14-7081-4918-BCAD-95FC7F23352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B6EF36B-74E1-4C53-8A1A-66B2FB3A488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867DF237-1100-41A5-83BA-A3C2A0223246}"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F039F708-B376-4753-A730-0CD0FCF9F8B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40E-EFD4-46CE-A9BA-3983515DAC66}"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5510D37-382C-4AFD-8456-512F5DD0210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5" name="Date Placeholder 4"/>
          <p:cNvSpPr>
            <a:spLocks noGrp="1"/>
          </p:cNvSpPr>
          <p:nvPr>
            <p:ph type="dt" sz="half" idx="10"/>
          </p:nvPr>
        </p:nvSpPr>
        <p:spPr/>
        <p:txBody>
          <a:bodyPr/>
          <a:lstStyle/>
          <a:p>
            <a:fld id="{1761ED21-EFCB-4073-8794-BB04DF07454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658236E5-883E-4D58-BA3E-8BEB259B3270}"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10" name="Rectangle: Rounded Corners 9"/>
          <p:cNvSpPr/>
          <p:nvPr/>
        </p:nvSpPr>
        <p:spPr>
          <a:xfrm>
            <a:off x="6407176" y="4243960"/>
            <a:ext cx="5331065" cy="107024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8986" y="1900051"/>
            <a:ext cx="10232571" cy="1286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p:cNvSpPr/>
          <p:nvPr/>
        </p:nvSpPr>
        <p:spPr>
          <a:xfrm>
            <a:off x="588267" y="3818429"/>
            <a:ext cx="3223197" cy="1852036"/>
          </a:xfrm>
          <a:prstGeom prst="roundRect">
            <a:avLst/>
          </a:prstGeom>
          <a:solidFill>
            <a:srgbClr val="0000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 y="-2905"/>
            <a:ext cx="12192000" cy="6858000"/>
          </a:xfrm>
          <a:prstGeom prst="rect">
            <a:avLst/>
          </a:prstGeom>
        </p:spPr>
      </p:pic>
      <p:sp>
        <p:nvSpPr>
          <p:cNvPr id="5" name="TextBox 4"/>
          <p:cNvSpPr txBox="1"/>
          <p:nvPr/>
        </p:nvSpPr>
        <p:spPr>
          <a:xfrm>
            <a:off x="1519646" y="1900844"/>
            <a:ext cx="9290750" cy="1322070"/>
          </a:xfrm>
          <a:prstGeom prst="rect">
            <a:avLst/>
          </a:prstGeom>
          <a:noFill/>
        </p:spPr>
        <p:txBody>
          <a:bodyPr wrap="square" lIns="91440" tIns="45720" rIns="91440" bIns="45720" rtlCol="0" anchor="t">
            <a:spAutoFit/>
          </a:bodyPr>
          <a:lstStyle/>
          <a:p>
            <a:pPr lvl="1"/>
            <a:r>
              <a:rPr lang="en-US" altLang="en-GB" sz="4000" dirty="0">
                <a:latin typeface="Arial" panose="020B0604020202020204"/>
                <a:cs typeface="Arial" panose="020B0604020202020204"/>
              </a:rPr>
              <a:t>Abusive Content Detection in Tamil Language using Machine Learning</a:t>
            </a:r>
            <a:endParaRPr lang="en-US" altLang="en-GB" sz="4000" dirty="0" err="1">
              <a:latin typeface="Arial" panose="020B0604020202020204" pitchFamily="34" charset="0"/>
              <a:cs typeface="Arial" panose="020B0604020202020204" pitchFamily="34" charset="0"/>
            </a:endParaRPr>
          </a:p>
        </p:txBody>
      </p:sp>
      <p:sp>
        <p:nvSpPr>
          <p:cNvPr id="7" name="TextBox 6"/>
          <p:cNvSpPr txBox="1"/>
          <p:nvPr/>
        </p:nvSpPr>
        <p:spPr>
          <a:xfrm>
            <a:off x="806982" y="4037004"/>
            <a:ext cx="3014667" cy="1630045"/>
          </a:xfrm>
          <a:prstGeom prst="rect">
            <a:avLst/>
          </a:prstGeom>
          <a:noFill/>
        </p:spPr>
        <p:txBody>
          <a:bodyPr wrap="square" lIns="91440" tIns="45720" rIns="91440" bIns="45720" rtlCol="0" anchor="t">
            <a:spAutoFit/>
          </a:bodyPr>
          <a:lstStyle/>
          <a:p>
            <a:r>
              <a:rPr lang="en-GB" sz="2000" dirty="0">
                <a:solidFill>
                  <a:srgbClr val="FFFFFF"/>
                </a:solidFill>
                <a:latin typeface="Arial" panose="020B0604020202020204"/>
                <a:cs typeface="Arial" panose="020B0604020202020204"/>
              </a:rPr>
              <a:t>Tanush </a:t>
            </a:r>
            <a:r>
              <a:rPr lang="en-US" altLang="en-GB" sz="2000" dirty="0">
                <a:solidFill>
                  <a:srgbClr val="FFFFFF"/>
                </a:solidFill>
                <a:latin typeface="Arial" panose="020B0604020202020204"/>
                <a:cs typeface="Arial" panose="020B0604020202020204"/>
              </a:rPr>
              <a:t>K </a:t>
            </a:r>
            <a:r>
              <a:rPr lang="en-GB" sz="2000" dirty="0">
                <a:solidFill>
                  <a:srgbClr val="FFFFFF"/>
                </a:solidFill>
                <a:latin typeface="Arial" panose="020B0604020202020204"/>
                <a:cs typeface="Arial" panose="020B0604020202020204"/>
              </a:rPr>
              <a:t>20P157</a:t>
            </a:r>
            <a:endParaRPr lang="en-US">
              <a:solidFill>
                <a:srgbClr val="FFFFFF"/>
              </a:solidFill>
              <a:latin typeface="Calibri" panose="020F0502020204030204"/>
              <a:ea typeface="Calibri" panose="020F0502020204030204"/>
              <a:cs typeface="Calibri" panose="020F0502020204030204"/>
            </a:endParaRPr>
          </a:p>
          <a:p>
            <a:r>
              <a:rPr lang="en-GB" sz="2000" dirty="0" err="1">
                <a:solidFill>
                  <a:srgbClr val="FFFFFF"/>
                </a:solidFill>
                <a:latin typeface="Arial" panose="020B0604020202020204"/>
                <a:cs typeface="Arial" panose="020B0604020202020204"/>
              </a:rPr>
              <a:t>Udhayarajan</a:t>
            </a:r>
            <a:r>
              <a:rPr lang="en-US" altLang="en-GB" sz="2000" dirty="0" err="1">
                <a:solidFill>
                  <a:srgbClr val="FFFFFF"/>
                </a:solidFill>
                <a:latin typeface="Arial" panose="020B0604020202020204"/>
                <a:cs typeface="Arial" panose="020B0604020202020204"/>
              </a:rPr>
              <a:t> </a:t>
            </a:r>
            <a:r>
              <a:rPr lang="en-GB" sz="2000" dirty="0" err="1">
                <a:solidFill>
                  <a:srgbClr val="FFFFFF"/>
                </a:solidFill>
                <a:latin typeface="Arial" panose="020B0604020202020204"/>
                <a:cs typeface="Arial" panose="020B0604020202020204"/>
              </a:rPr>
              <a:t>M</a:t>
            </a:r>
            <a:r>
              <a:rPr lang="en-GB" sz="2000" dirty="0">
                <a:solidFill>
                  <a:srgbClr val="FFFFFF"/>
                </a:solidFill>
                <a:latin typeface="Arial" panose="020B0604020202020204"/>
                <a:cs typeface="Arial" panose="020B0604020202020204"/>
              </a:rPr>
              <a:t> 20P158</a:t>
            </a:r>
            <a:endParaRPr lang="en-GB" sz="2000" dirty="0">
              <a:solidFill>
                <a:srgbClr val="FFFFFF"/>
              </a:solidFill>
              <a:latin typeface="Arial" panose="020B0604020202020204"/>
              <a:cs typeface="Arial" panose="020B0604020202020204"/>
            </a:endParaRPr>
          </a:p>
          <a:p>
            <a:r>
              <a:rPr lang="en-US" altLang="en-GB" sz="2000" dirty="0">
                <a:solidFill>
                  <a:srgbClr val="FFFFFF"/>
                </a:solidFill>
                <a:latin typeface="Arial" panose="020B0604020202020204"/>
                <a:cs typeface="Arial" panose="020B0604020202020204"/>
              </a:rPr>
              <a:t>SuwinKumar T</a:t>
            </a:r>
            <a:r>
              <a:rPr lang="en-GB" sz="2000" dirty="0">
                <a:solidFill>
                  <a:srgbClr val="FFFFFF"/>
                </a:solidFill>
                <a:latin typeface="Arial" panose="020B0604020202020204"/>
                <a:cs typeface="Arial" panose="020B0604020202020204"/>
              </a:rPr>
              <a:t> 20P156</a:t>
            </a:r>
            <a:endParaRPr lang="en-GB" sz="2000" dirty="0">
              <a:solidFill>
                <a:srgbClr val="FFFFFF"/>
              </a:solidFill>
              <a:latin typeface="Arial" panose="020B0604020202020204"/>
              <a:cs typeface="Arial" panose="020B0604020202020204"/>
            </a:endParaRPr>
          </a:p>
          <a:p>
            <a:r>
              <a:rPr lang="en-GB" sz="2000" dirty="0" err="1">
                <a:solidFill>
                  <a:srgbClr val="FFFFFF"/>
                </a:solidFill>
                <a:latin typeface="Arial" panose="020B0604020202020204"/>
                <a:cs typeface="Arial" panose="020B0604020202020204"/>
              </a:rPr>
              <a:t>Jishnu</a:t>
            </a:r>
            <a:r>
              <a:rPr lang="en-US" altLang="en-GB" sz="2000" dirty="0" err="1">
                <a:solidFill>
                  <a:srgbClr val="FFFFFF"/>
                </a:solidFill>
                <a:latin typeface="Arial" panose="020B0604020202020204"/>
                <a:cs typeface="Arial" panose="020B0604020202020204"/>
              </a:rPr>
              <a:t> </a:t>
            </a:r>
            <a:r>
              <a:rPr lang="en-GB" sz="2000" dirty="0" err="1">
                <a:solidFill>
                  <a:srgbClr val="FFFFFF"/>
                </a:solidFill>
                <a:latin typeface="Arial" panose="020B0604020202020204"/>
                <a:cs typeface="Arial" panose="020B0604020202020204"/>
              </a:rPr>
              <a:t>B</a:t>
            </a:r>
            <a:r>
              <a:rPr lang="en-GB" sz="2000" dirty="0">
                <a:solidFill>
                  <a:srgbClr val="FFFFFF"/>
                </a:solidFill>
                <a:latin typeface="Arial" panose="020B0604020202020204"/>
                <a:cs typeface="Arial" panose="020B0604020202020204"/>
              </a:rPr>
              <a:t> 20P122</a:t>
            </a:r>
            <a:endParaRPr lang="en-GB" sz="2000" dirty="0">
              <a:solidFill>
                <a:srgbClr val="FFFFFF"/>
              </a:solidFill>
              <a:latin typeface="Arial" panose="020B0604020202020204"/>
              <a:cs typeface="Arial" panose="020B0604020202020204"/>
            </a:endParaRPr>
          </a:p>
          <a:p>
            <a:endParaRPr lang="en-GB" sz="2000" dirty="0">
              <a:solidFill>
                <a:srgbClr val="FFFFFF"/>
              </a:solidFill>
              <a:latin typeface="Arial" panose="020B0604020202020204"/>
              <a:cs typeface="Arial" panose="020B0604020202020204"/>
            </a:endParaRPr>
          </a:p>
        </p:txBody>
      </p:sp>
      <p:sp>
        <p:nvSpPr>
          <p:cNvPr id="8" name="TextBox 7"/>
          <p:cNvSpPr txBox="1"/>
          <p:nvPr/>
        </p:nvSpPr>
        <p:spPr>
          <a:xfrm>
            <a:off x="6513220" y="4365369"/>
            <a:ext cx="3139514" cy="830997"/>
          </a:xfrm>
          <a:prstGeom prst="rect">
            <a:avLst/>
          </a:prstGeom>
          <a:noFill/>
        </p:spPr>
        <p:txBody>
          <a:bodyPr wrap="none" lIns="91440" tIns="45720" rIns="91440" bIns="45720" rtlCol="0" anchor="t">
            <a:spAutoFit/>
          </a:bodyPr>
          <a:lstStyle/>
          <a:p>
            <a:r>
              <a:rPr lang="en-GB" sz="2400" dirty="0">
                <a:solidFill>
                  <a:schemeClr val="bg1"/>
                </a:solidFill>
                <a:latin typeface="Arial" panose="020B0604020202020204"/>
                <a:cs typeface="Arial" panose="020B0604020202020204"/>
              </a:rPr>
              <a:t>Mentor:</a:t>
            </a:r>
            <a:endParaRPr lang="en-GB" sz="2400" dirty="0">
              <a:solidFill>
                <a:schemeClr val="bg1"/>
              </a:solidFill>
              <a:latin typeface="Arial" panose="020B0604020202020204"/>
              <a:cs typeface="Arial" panose="020B0604020202020204"/>
            </a:endParaRPr>
          </a:p>
          <a:p>
            <a:r>
              <a:rPr lang="en-GB" sz="2400" dirty="0" err="1">
                <a:solidFill>
                  <a:schemeClr val="bg1"/>
                </a:solidFill>
                <a:latin typeface="Arial" panose="020B0604020202020204"/>
                <a:cs typeface="Arial" panose="020B0604020202020204"/>
              </a:rPr>
              <a:t>Dr.S.Arul</a:t>
            </a:r>
            <a:r>
              <a:rPr lang="en-GB" sz="2400" dirty="0">
                <a:solidFill>
                  <a:schemeClr val="bg1"/>
                </a:solidFill>
                <a:latin typeface="Arial" panose="020B0604020202020204"/>
                <a:cs typeface="Arial" panose="020B0604020202020204"/>
              </a:rPr>
              <a:t> </a:t>
            </a:r>
            <a:r>
              <a:rPr lang="en-GB" sz="2400" dirty="0" err="1">
                <a:solidFill>
                  <a:schemeClr val="bg1"/>
                </a:solidFill>
                <a:latin typeface="Arial" panose="020B0604020202020204"/>
                <a:cs typeface="Arial" panose="020B0604020202020204"/>
              </a:rPr>
              <a:t>Antran</a:t>
            </a:r>
            <a:r>
              <a:rPr lang="en-GB" sz="2400" dirty="0">
                <a:solidFill>
                  <a:schemeClr val="bg1"/>
                </a:solidFill>
                <a:latin typeface="Arial" panose="020B0604020202020204"/>
                <a:cs typeface="Arial" panose="020B0604020202020204"/>
              </a:rPr>
              <a:t> Vijay</a:t>
            </a:r>
            <a:endParaRPr lang="en-GB" sz="24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9385"/>
            <a:ext cx="10515600" cy="1325563"/>
          </a:xfrm>
        </p:spPr>
        <p:txBody>
          <a:bodyPr/>
          <a:p>
            <a:r>
              <a:rPr lang="en-US"/>
              <a:t>ABSTRACT:</a:t>
            </a:r>
            <a:endParaRPr lang="en-US"/>
          </a:p>
        </p:txBody>
      </p:sp>
      <p:sp>
        <p:nvSpPr>
          <p:cNvPr id="3" name="Content Placeholder 2"/>
          <p:cNvSpPr>
            <a:spLocks noGrp="1"/>
          </p:cNvSpPr>
          <p:nvPr>
            <p:ph idx="1"/>
          </p:nvPr>
        </p:nvSpPr>
        <p:spPr>
          <a:xfrm>
            <a:off x="838200" y="1414145"/>
            <a:ext cx="10515600" cy="4351338"/>
          </a:xfrm>
        </p:spPr>
        <p:txBody>
          <a:bodyPr>
            <a:noAutofit/>
          </a:bodyPr>
          <a:p>
            <a:r>
              <a:rPr lang="en-US" sz="2200"/>
              <a:t>This study focuses on the development of an abusive content detection system in the Tamil language using machine learning techniques. </a:t>
            </a:r>
            <a:endParaRPr lang="en-US" sz="2200"/>
          </a:p>
          <a:p>
            <a:r>
              <a:rPr lang="en-US" sz="2200"/>
              <a:t>With the proliferation of online platforms and social media, the identification of abusive and offensive content has become increasingly crucial. </a:t>
            </a:r>
            <a:endParaRPr lang="en-US" sz="2200"/>
          </a:p>
          <a:p>
            <a:r>
              <a:rPr lang="en-US" sz="2200"/>
              <a:t>The proposed system leverages natural language processing and machine learning algorithms to automatically detect and classify abusive language, hate speech, and offensive content in Tamil text.</a:t>
            </a:r>
            <a:endParaRPr lang="en-US" sz="2200"/>
          </a:p>
          <a:p>
            <a:r>
              <a:rPr lang="en-US" sz="2200"/>
              <a:t> A dataset of annotated abusive and non-abusive text samples is used for training and evaluating the model's performance. </a:t>
            </a:r>
            <a:endParaRPr lang="en-US" sz="2200"/>
          </a:p>
          <a:p>
            <a:r>
              <a:rPr lang="en-US" sz="2200"/>
              <a:t>Various linguistic features and contextual information specific to the Tamil language are considered to enhance the accuracy of the detection system. </a:t>
            </a:r>
            <a:endParaRPr lang="en-US" sz="2200"/>
          </a:p>
          <a:p>
            <a:r>
              <a:rPr lang="en-US" sz="2200"/>
              <a:t>The achieved results demonstrate the effectiveness of the developed model in identifying abusive content, thereby contributing to the creation of safer online environments for Tamil-speaking users.</a:t>
            </a:r>
            <a:endParaRPr lang="en-US" sz="2200"/>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normAutofit fontScale="60000"/>
          </a:bodyPr>
          <a:p>
            <a:r>
              <a:rPr lang="en-US"/>
              <a:t>In this modern world, OSNs such as Twitter, Facebook, Instagram, LinkedIn have become a crucial part of each one’s life.</a:t>
            </a:r>
            <a:endParaRPr lang="en-US"/>
          </a:p>
          <a:p>
            <a:r>
              <a:rPr lang="en-US"/>
              <a:t> It radically impacts daily human social interactions where users and their communities are the base for online growth, commerce, and information sharing. Different social networks offer a unique value chain and target different user segments. For instance, Twitter is known for being the most famous microblogging social network for receiving rapid updates and breaking news. While Instagram usage is mainly by celebrities and businesses for marketing</a:t>
            </a:r>
            <a:endParaRPr lang="en-US"/>
          </a:p>
          <a:p>
            <a:r>
              <a:rPr lang="en-US"/>
              <a:t> Whereas professional communities use LinkedIn. As social networks' popularity grows combined with the availability of vast personal information that users share makes the same valuable features of social platforms for ordinary people a tempting target for malicious entities.</a:t>
            </a:r>
            <a:endParaRPr lang="en-US"/>
          </a:p>
          <a:p>
            <a:r>
              <a:rPr lang="en-US"/>
              <a:t>The most prevalent form of malware on social media networks is thought to be bots.</a:t>
            </a:r>
            <a:endParaRPr lang="en-US"/>
          </a:p>
          <a:p>
            <a:r>
              <a:rPr lang="en-US"/>
              <a:t>Some bots are benign. However, the majority of bots are utilized to perform malicious activities such as fabricating accounts, faking engagements, social spamming, phishing, and spreading rumors to manipulate public opinion, such activities not only disturb the genuine users’ experience but also lead to a negative effect on the public’s and individual’s security. As a result, in recent years, researchers have dedicated a significant amount of attention to social media bot detection and prevention.</a:t>
            </a:r>
            <a:endParaRPr lang="en-US"/>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 :</a:t>
            </a:r>
            <a:endParaRPr lang="en-US"/>
          </a:p>
        </p:txBody>
      </p:sp>
      <p:sp>
        <p:nvSpPr>
          <p:cNvPr id="3" name="Content Placeholder 2"/>
          <p:cNvSpPr>
            <a:spLocks noGrp="1"/>
          </p:cNvSpPr>
          <p:nvPr>
            <p:ph idx="1"/>
          </p:nvPr>
        </p:nvSpPr>
        <p:spPr/>
        <p:txBody>
          <a:bodyPr>
            <a:normAutofit fontScale="60000"/>
          </a:bodyPr>
          <a:p>
            <a:pPr algn="just"/>
            <a:r>
              <a:rPr lang="en-IN" altLang="en-US" b="1" dirty="0">
                <a:latin typeface="Times New Roman" panose="02020603050405020304" charset="0"/>
                <a:cs typeface="Times New Roman" panose="02020603050405020304" charset="0"/>
                <a:sym typeface="+mn-ea"/>
              </a:rPr>
              <a:t>Title </a:t>
            </a:r>
            <a:r>
              <a:rPr lang="en-IN" altLang="en-US" dirty="0">
                <a:latin typeface="Times New Roman" panose="02020603050405020304" charset="0"/>
                <a:cs typeface="Times New Roman" panose="02020603050405020304" charset="0"/>
                <a:sym typeface="+mn-ea"/>
              </a:rPr>
              <a:t>:</a:t>
            </a:r>
            <a:r>
              <a:rPr lang="en-IN" dirty="0">
                <a:effectLst/>
                <a:latin typeface="+mn-lt"/>
                <a:cs typeface="+mn-cs"/>
                <a:sym typeface="+mn-ea"/>
              </a:rPr>
              <a:t>Machine learning-based social media bot detection</a:t>
            </a:r>
            <a:endParaRPr lang="en-IN" dirty="0">
              <a:effectLst/>
              <a:latin typeface="+mn-lt"/>
              <a:cs typeface="+mn-cs"/>
              <a:sym typeface="+mn-ea"/>
            </a:endParaRPr>
          </a:p>
          <a:p>
            <a:pPr algn="just"/>
            <a:endParaRPr lang="en-IN" altLang="en-US" dirty="0">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sym typeface="+mn-ea"/>
              </a:rPr>
              <a:t>Authors </a:t>
            </a:r>
            <a:r>
              <a:rPr lang="en-IN" altLang="en-US" dirty="0">
                <a:latin typeface="Times New Roman" panose="02020603050405020304" charset="0"/>
                <a:cs typeface="Times New Roman" panose="02020603050405020304" charset="0"/>
                <a:sym typeface="+mn-ea"/>
              </a:rPr>
              <a:t>: </a:t>
            </a:r>
            <a:r>
              <a:rPr lang="en-IN" dirty="0" err="1">
                <a:effectLst/>
                <a:latin typeface="+mn-lt"/>
                <a:cs typeface="+mn-cs"/>
                <a:sym typeface="+mn-ea"/>
              </a:rPr>
              <a:t>Aljabri</a:t>
            </a:r>
            <a:r>
              <a:rPr lang="en-IN" dirty="0">
                <a:effectLst/>
                <a:latin typeface="+mn-lt"/>
                <a:cs typeface="+mn-cs"/>
                <a:sym typeface="+mn-ea"/>
              </a:rPr>
              <a:t>, M., </a:t>
            </a:r>
            <a:r>
              <a:rPr lang="en-IN" dirty="0" err="1">
                <a:effectLst/>
                <a:latin typeface="+mn-lt"/>
                <a:cs typeface="+mn-cs"/>
                <a:sym typeface="+mn-ea"/>
              </a:rPr>
              <a:t>Zagrouba</a:t>
            </a:r>
            <a:r>
              <a:rPr lang="en-IN" dirty="0">
                <a:effectLst/>
                <a:latin typeface="+mn-lt"/>
                <a:cs typeface="+mn-cs"/>
                <a:sym typeface="+mn-ea"/>
              </a:rPr>
              <a:t>, R., </a:t>
            </a:r>
            <a:r>
              <a:rPr lang="en-IN" dirty="0" err="1">
                <a:effectLst/>
                <a:latin typeface="+mn-lt"/>
                <a:cs typeface="+mn-cs"/>
                <a:sym typeface="+mn-ea"/>
              </a:rPr>
              <a:t>Shaahid</a:t>
            </a:r>
            <a:r>
              <a:rPr lang="en-IN" dirty="0">
                <a:effectLst/>
                <a:latin typeface="+mn-lt"/>
                <a:cs typeface="+mn-cs"/>
                <a:sym typeface="+mn-ea"/>
              </a:rPr>
              <a:t>, A., </a:t>
            </a:r>
            <a:r>
              <a:rPr lang="en-IN" dirty="0" err="1">
                <a:effectLst/>
                <a:latin typeface="+mn-lt"/>
                <a:cs typeface="+mn-cs"/>
                <a:sym typeface="+mn-ea"/>
              </a:rPr>
              <a:t>Alnasser</a:t>
            </a:r>
            <a:r>
              <a:rPr lang="en-IN" dirty="0">
                <a:effectLst/>
                <a:latin typeface="+mn-lt"/>
                <a:cs typeface="+mn-cs"/>
                <a:sym typeface="+mn-ea"/>
              </a:rPr>
              <a:t>, F., Saleh, A. and </a:t>
            </a:r>
            <a:r>
              <a:rPr lang="en-IN" dirty="0" err="1">
                <a:effectLst/>
                <a:latin typeface="+mn-lt"/>
                <a:cs typeface="+mn-cs"/>
                <a:sym typeface="+mn-ea"/>
              </a:rPr>
              <a:t>Alomari</a:t>
            </a:r>
            <a:r>
              <a:rPr lang="en-IN" dirty="0">
                <a:effectLst/>
                <a:latin typeface="+mn-lt"/>
                <a:cs typeface="+mn-cs"/>
                <a:sym typeface="+mn-ea"/>
              </a:rPr>
              <a:t>, D.M.,</a:t>
            </a:r>
            <a:endParaRPr lang="en-IN" dirty="0">
              <a:effectLst/>
              <a:latin typeface="+mn-lt"/>
              <a:cs typeface="+mn-cs"/>
              <a:sym typeface="+mn-ea"/>
            </a:endParaRPr>
          </a:p>
          <a:p>
            <a:pPr algn="just"/>
            <a:endParaRPr>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sym typeface="+mn-ea"/>
              </a:rPr>
              <a:t>Year </a:t>
            </a:r>
            <a:r>
              <a:rPr lang="en-IN" altLang="en-US" dirty="0">
                <a:latin typeface="Times New Roman" panose="02020603050405020304" charset="0"/>
                <a:cs typeface="Times New Roman" panose="02020603050405020304" charset="0"/>
                <a:sym typeface="+mn-ea"/>
              </a:rPr>
              <a:t>: 202</a:t>
            </a:r>
            <a:r>
              <a:rPr lang="en-US" altLang="en-IN" dirty="0">
                <a:latin typeface="Times New Roman" panose="02020603050405020304" charset="0"/>
                <a:cs typeface="Times New Roman" panose="02020603050405020304" charset="0"/>
                <a:sym typeface="+mn-ea"/>
              </a:rPr>
              <a:t>3</a:t>
            </a:r>
            <a:endParaRPr lang="en-US" altLang="en-IN" dirty="0">
              <a:latin typeface="Times New Roman" panose="02020603050405020304" charset="0"/>
              <a:cs typeface="Times New Roman" panose="02020603050405020304" charset="0"/>
            </a:endParaRPr>
          </a:p>
          <a:p>
            <a:pPr algn="just"/>
            <a:endParaRPr lang="en-IN" altLang="en-US" dirty="0">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sym typeface="+mn-ea"/>
              </a:rPr>
              <a:t>DOI </a:t>
            </a:r>
            <a:r>
              <a:rPr lang="en-IN" altLang="en-US" dirty="0">
                <a:latin typeface="Times New Roman" panose="02020603050405020304" charset="0"/>
                <a:cs typeface="Times New Roman" panose="02020603050405020304" charset="0"/>
                <a:sym typeface="+mn-ea"/>
              </a:rPr>
              <a:t>: https://link.springer.com/content/pdf/10.1007/s13278-022-01020-5.pdf</a:t>
            </a:r>
            <a:endParaRPr lang="en-IN" altLang="en-US" dirty="0">
              <a:latin typeface="Times New Roman" panose="02020603050405020304" charset="0"/>
              <a:cs typeface="Times New Roman" panose="02020603050405020304" charset="0"/>
              <a:sym typeface="+mn-ea"/>
            </a:endParaRPr>
          </a:p>
          <a:p>
            <a:pPr algn="just"/>
            <a:endParaRPr lang="en-IN" altLang="en-US" dirty="0">
              <a:latin typeface="Times New Roman" panose="02020603050405020304" charset="0"/>
              <a:cs typeface="Times New Roman" panose="02020603050405020304" charset="0"/>
            </a:endParaRPr>
          </a:p>
          <a:p>
            <a:pPr algn="just">
              <a:lnSpc>
                <a:spcPct val="130000"/>
              </a:lnSpc>
            </a:pPr>
            <a:r>
              <a:rPr lang="en-IN" altLang="en-US" b="1" dirty="0">
                <a:latin typeface="Times New Roman" panose="02020603050405020304" charset="0"/>
                <a:cs typeface="Times New Roman" panose="02020603050405020304" charset="0"/>
                <a:sym typeface="+mn-ea"/>
              </a:rPr>
              <a:t>Methodology </a:t>
            </a:r>
            <a:r>
              <a:rPr lang="en-IN" altLang="en-US" dirty="0">
                <a:latin typeface="Times New Roman" panose="02020603050405020304" charset="0"/>
                <a:cs typeface="Times New Roman" panose="02020603050405020304" charset="0"/>
                <a:sym typeface="+mn-ea"/>
              </a:rPr>
              <a:t>:</a:t>
            </a:r>
            <a:r>
              <a:rPr lang="en-US" altLang="en-IN" dirty="0">
                <a:latin typeface="Times New Roman" panose="02020603050405020304" charset="0"/>
                <a:cs typeface="Times New Roman" panose="02020603050405020304" charset="0"/>
                <a:sym typeface="+mn-ea"/>
              </a:rPr>
              <a:t> This study</a:t>
            </a:r>
            <a:r>
              <a:rPr lang="en-IN" altLang="en-US">
                <a:latin typeface="Times New Roman" panose="02020603050405020304" charset="0"/>
                <a:cs typeface="Times New Roman" panose="02020603050405020304" charset="0"/>
                <a:sym typeface="+mn-ea"/>
              </a:rPr>
              <a:t> searched for social media bot detection-related papers on various well-known databases mainly Google Scholar, Mendeley, IEEE Xplore, ResearchGate, ScienceDirect, Elsevier, acm.org, arxiv.org, SpringerLink, MDPI, etc.</a:t>
            </a:r>
            <a:endParaRPr lang="en-IN" altLang="en-US">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LITERATURE REVIEW :</a:t>
            </a:r>
            <a:endParaRPr lang="en-US"/>
          </a:p>
        </p:txBody>
      </p:sp>
      <p:sp>
        <p:nvSpPr>
          <p:cNvPr id="3" name="Content Placeholder 2"/>
          <p:cNvSpPr>
            <a:spLocks noGrp="1"/>
          </p:cNvSpPr>
          <p:nvPr>
            <p:ph idx="1"/>
          </p:nvPr>
        </p:nvSpPr>
        <p:spPr/>
        <p:txBody>
          <a:bodyPr>
            <a:normAutofit fontScale="90000" lnSpcReduction="20000"/>
          </a:bodyPr>
          <a:p>
            <a:pPr algn="just"/>
            <a:r>
              <a:rPr lang="en-IN" altLang="en-US" b="1" dirty="0">
                <a:latin typeface="Times New Roman" panose="02020603050405020304" charset="0"/>
                <a:cs typeface="Times New Roman" panose="02020603050405020304" charset="0"/>
                <a:sym typeface="+mn-ea"/>
              </a:rPr>
              <a:t>Title </a:t>
            </a:r>
            <a:r>
              <a:rPr lang="en-IN" altLang="en-US" dirty="0">
                <a:latin typeface="Times New Roman" panose="02020603050405020304" charset="0"/>
                <a:cs typeface="Times New Roman" panose="02020603050405020304" charset="0"/>
                <a:sym typeface="+mn-ea"/>
              </a:rPr>
              <a:t>:</a:t>
            </a:r>
            <a:r>
              <a:rPr lang="en-IN" dirty="0">
                <a:effectLst/>
                <a:latin typeface="+mn-lt"/>
                <a:cs typeface="+mn-cs"/>
                <a:sym typeface="+mn-ea"/>
              </a:rPr>
              <a:t>Twitter turing test: Identifying social machines</a:t>
            </a:r>
            <a:endParaRPr lang="en-IN" dirty="0">
              <a:effectLst/>
              <a:latin typeface="+mn-lt"/>
              <a:cs typeface="+mn-cs"/>
              <a:sym typeface="+mn-ea"/>
            </a:endParaRPr>
          </a:p>
          <a:p>
            <a:pPr algn="just"/>
            <a:endParaRPr lang="en-IN" dirty="0">
              <a:effectLst/>
              <a:latin typeface="+mn-lt"/>
              <a:cs typeface="+mn-cs"/>
              <a:sym typeface="+mn-ea"/>
            </a:endParaRPr>
          </a:p>
          <a:p>
            <a:pPr algn="just"/>
            <a:r>
              <a:rPr lang="en-IN" altLang="en-US" b="1" dirty="0">
                <a:latin typeface="Times New Roman" panose="02020603050405020304" charset="0"/>
                <a:cs typeface="Times New Roman" panose="02020603050405020304" charset="0"/>
                <a:sym typeface="+mn-ea"/>
              </a:rPr>
              <a:t>Authors </a:t>
            </a:r>
            <a:r>
              <a:rPr lang="en-IN" altLang="en-US" dirty="0">
                <a:latin typeface="Times New Roman" panose="02020603050405020304" charset="0"/>
                <a:cs typeface="Times New Roman" panose="02020603050405020304" charset="0"/>
                <a:sym typeface="+mn-ea"/>
              </a:rPr>
              <a:t>:</a:t>
            </a:r>
            <a:r>
              <a:rPr lang="en-IN">
                <a:sym typeface="+mn-ea"/>
              </a:rPr>
              <a:t>Abdulrahman Alarifi</a:t>
            </a:r>
            <a:r>
              <a:rPr lang="en-US" altLang="en-IN">
                <a:sym typeface="+mn-ea"/>
              </a:rPr>
              <a:t>,Mansour Alsaleh,Mansour Alsaleh</a:t>
            </a:r>
            <a:endParaRPr lang="en-US" altLang="en-IN">
              <a:sym typeface="+mn-ea"/>
            </a:endParaRPr>
          </a:p>
          <a:p>
            <a:pPr algn="just"/>
            <a:endParaRPr lang="en-IN">
              <a:sym typeface="+mn-ea"/>
            </a:endParaRPr>
          </a:p>
          <a:p>
            <a:pPr algn="just"/>
            <a:r>
              <a:rPr lang="en-IN" altLang="en-US" b="1" dirty="0">
                <a:latin typeface="Times New Roman" panose="02020603050405020304" charset="0"/>
                <a:cs typeface="Times New Roman" panose="02020603050405020304" charset="0"/>
                <a:sym typeface="+mn-ea"/>
              </a:rPr>
              <a:t>Year </a:t>
            </a:r>
            <a:r>
              <a:rPr lang="en-IN" altLang="en-US" dirty="0">
                <a:latin typeface="Times New Roman" panose="02020603050405020304" charset="0"/>
                <a:cs typeface="Times New Roman" panose="02020603050405020304" charset="0"/>
                <a:sym typeface="+mn-ea"/>
              </a:rPr>
              <a:t>: 2</a:t>
            </a:r>
            <a:r>
              <a:rPr lang="en-US" altLang="en-IN" dirty="0">
                <a:latin typeface="Times New Roman" panose="02020603050405020304" charset="0"/>
                <a:cs typeface="Times New Roman" panose="02020603050405020304" charset="0"/>
                <a:sym typeface="+mn-ea"/>
              </a:rPr>
              <a:t>022</a:t>
            </a:r>
            <a:endParaRPr lang="en-US" altLang="en-IN" dirty="0">
              <a:latin typeface="Times New Roman" panose="02020603050405020304" charset="0"/>
              <a:cs typeface="Times New Roman" panose="02020603050405020304" charset="0"/>
            </a:endParaRPr>
          </a:p>
          <a:p>
            <a:pPr algn="just"/>
            <a:endParaRPr lang="en-IN" altLang="en-US" dirty="0">
              <a:latin typeface="Times New Roman" panose="02020603050405020304" charset="0"/>
              <a:cs typeface="Times New Roman" panose="02020603050405020304" charset="0"/>
            </a:endParaRPr>
          </a:p>
          <a:p>
            <a:pPr algn="just"/>
            <a:r>
              <a:rPr lang="en-IN" altLang="en-US" b="1" dirty="0">
                <a:latin typeface="Times New Roman" panose="02020603050405020304" charset="0"/>
                <a:cs typeface="Times New Roman" panose="02020603050405020304" charset="0"/>
                <a:sym typeface="+mn-ea"/>
              </a:rPr>
              <a:t>DOI </a:t>
            </a:r>
            <a:r>
              <a:rPr lang="en-IN" altLang="en-US" dirty="0">
                <a:latin typeface="Times New Roman" panose="02020603050405020304" charset="0"/>
                <a:cs typeface="Times New Roman" panose="02020603050405020304" charset="0"/>
                <a:sym typeface="+mn-ea"/>
              </a:rPr>
              <a:t>: https://doi.org/10.1016/j.ins.2016.08.036</a:t>
            </a:r>
            <a:endParaRPr lang="en-IN" altLang="en-US" dirty="0">
              <a:latin typeface="Times New Roman" panose="02020603050405020304" charset="0"/>
              <a:cs typeface="Times New Roman" panose="02020603050405020304" charset="0"/>
              <a:sym typeface="+mn-ea"/>
            </a:endParaRPr>
          </a:p>
          <a:p>
            <a:pPr algn="just"/>
            <a:endParaRPr lang="en-IN" altLang="en-US" dirty="0">
              <a:latin typeface="Times New Roman" panose="02020603050405020304" charset="0"/>
              <a:cs typeface="Times New Roman" panose="02020603050405020304" charset="0"/>
              <a:sym typeface="+mn-ea"/>
            </a:endParaRPr>
          </a:p>
          <a:p>
            <a:pPr algn="just"/>
            <a:r>
              <a:rPr lang="en-IN" altLang="en-US" b="1" dirty="0">
                <a:latin typeface="Times New Roman" panose="02020603050405020304" charset="0"/>
                <a:cs typeface="Times New Roman" panose="02020603050405020304" charset="0"/>
                <a:sym typeface="+mn-ea"/>
              </a:rPr>
              <a:t>Methodology </a:t>
            </a:r>
            <a:r>
              <a:rPr lang="en-IN" altLang="en-US" dirty="0">
                <a:latin typeface="Times New Roman" panose="02020603050405020304" charset="0"/>
                <a:cs typeface="Times New Roman" panose="02020603050405020304" charset="0"/>
                <a:sym typeface="+mn-ea"/>
              </a:rPr>
              <a:t>:</a:t>
            </a:r>
            <a:r>
              <a:rPr lang="en-US" altLang="en-IN" dirty="0">
                <a:latin typeface="Times New Roman" panose="02020603050405020304" charset="0"/>
                <a:cs typeface="Times New Roman" panose="02020603050405020304" charset="0"/>
                <a:sym typeface="+mn-ea"/>
              </a:rPr>
              <a:t> This study</a:t>
            </a:r>
            <a:r>
              <a:rPr>
                <a:latin typeface="Times New Roman" panose="02020603050405020304" charset="0"/>
                <a:cs typeface="Times New Roman" panose="02020603050405020304" charset="0"/>
                <a:sym typeface="+mn-ea"/>
              </a:rPr>
              <a:t> trained and tested </a:t>
            </a:r>
            <a:r>
              <a:rPr lang="en-US">
                <a:latin typeface="Times New Roman" panose="02020603050405020304" charset="0"/>
                <a:cs typeface="Times New Roman" panose="02020603050405020304" charset="0"/>
                <a:sym typeface="+mn-ea"/>
              </a:rPr>
              <a:t>the</a:t>
            </a:r>
            <a:r>
              <a:rPr>
                <a:latin typeface="Times New Roman" panose="02020603050405020304" charset="0"/>
                <a:cs typeface="Times New Roman" panose="02020603050405020304" charset="0"/>
                <a:sym typeface="+mn-ea"/>
              </a:rPr>
              <a:t> classification models by using four machine learning algorithms: decision tree, Bayesian network, support vector machine (SVM), and multilayer artificial neural network</a:t>
            </a:r>
            <a:endParaRPr>
              <a:latin typeface="Times New Roman" panose="02020603050405020304" charset="0"/>
              <a:cs typeface="Times New Roman" panose="02020603050405020304" charset="0"/>
              <a:sym typeface="+mn-ea"/>
            </a:endParaRPr>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r>
              <a:rPr lang="en-GB" dirty="0">
                <a:latin typeface="Arial" panose="020B0604020202020204"/>
                <a:cs typeface="Arial" panose="020B0604020202020204"/>
              </a:rPr>
              <a:t>Existing System</a:t>
            </a:r>
            <a:endParaRPr lang="en-US" dirty="0"/>
          </a:p>
        </p:txBody>
      </p:sp>
      <p:sp>
        <p:nvSpPr>
          <p:cNvPr id="3" name="Content Placeholder 2"/>
          <p:cNvSpPr>
            <a:spLocks noGrp="1"/>
          </p:cNvSpPr>
          <p:nvPr>
            <p:ph idx="1"/>
          </p:nvPr>
        </p:nvSpPr>
        <p:spPr>
          <a:xfrm>
            <a:off x="903515" y="1590494"/>
            <a:ext cx="10515600" cy="4351338"/>
          </a:xfrm>
        </p:spPr>
        <p:txBody>
          <a:bodyPr vert="horz" lIns="91440" tIns="45720" rIns="91440" bIns="45720" rtlCol="0" anchor="t">
            <a:normAutofit/>
          </a:bodyPr>
          <a:lstStyle/>
          <a:p>
            <a:r>
              <a:rPr lang="en-GB" sz="3200" dirty="0">
                <a:solidFill>
                  <a:srgbClr val="374151"/>
                </a:solidFill>
                <a:latin typeface="Arial" panose="020B0604020202020204"/>
                <a:cs typeface="Arial" panose="020B0604020202020204"/>
              </a:rPr>
              <a:t>Social media application uses a combination of human moderation, community reports to identification of the contents.</a:t>
            </a:r>
            <a:endParaRPr lang="en-GB" sz="3200" dirty="0">
              <a:solidFill>
                <a:srgbClr val="374151"/>
              </a:solidFill>
            </a:endParaRPr>
          </a:p>
          <a:p>
            <a:r>
              <a:rPr lang="en-GB" sz="3200" dirty="0">
                <a:solidFill>
                  <a:srgbClr val="374151"/>
                </a:solidFill>
                <a:latin typeface="Arial" panose="020B0604020202020204"/>
                <a:cs typeface="Arial" panose="020B0604020202020204"/>
              </a:rPr>
              <a:t>Teams of human moderators who manually review reported content</a:t>
            </a:r>
            <a:endParaRPr lang="en-GB" sz="3200" dirty="0">
              <a:solidFill>
                <a:srgbClr val="374151"/>
              </a:solidFill>
              <a:latin typeface="Arial" panose="020B0604020202020204"/>
              <a:cs typeface="Arial" panose="020B0604020202020204"/>
            </a:endParaRPr>
          </a:p>
          <a:p>
            <a:r>
              <a:rPr lang="en-GB" sz="3200" dirty="0">
                <a:solidFill>
                  <a:srgbClr val="374151"/>
                </a:solidFill>
                <a:latin typeface="Arial" panose="020B0604020202020204"/>
                <a:cs typeface="Arial" panose="020B0604020202020204"/>
              </a:rPr>
              <a:t>NLP to find the tags for keyword matching and flagging the explicit content on social medias slower and human intervention is needed.</a:t>
            </a:r>
            <a:endParaRPr lang="en-GB" sz="3200" dirty="0">
              <a:solidFill>
                <a:srgbClr val="374151"/>
              </a:solidFill>
            </a:endParaRPr>
          </a:p>
        </p:txBody>
      </p:sp>
      <p:sp>
        <p:nvSpPr>
          <p:cNvPr id="4" name="Date Placeholder 3"/>
          <p:cNvSpPr>
            <a:spLocks noGrp="1"/>
          </p:cNvSpPr>
          <p:nvPr>
            <p:ph type="dt" sz="half" idx="10"/>
          </p:nvPr>
        </p:nvSpPr>
        <p:spPr/>
        <p:txBody>
          <a:bodyPr/>
          <a:lstStyle/>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r>
              <a:rPr lang="en-GB" dirty="0">
                <a:latin typeface="Arial" panose="020B0604020202020204"/>
                <a:cs typeface="Arial" panose="020B0604020202020204"/>
              </a:rPr>
              <a:t>Proposed </a:t>
            </a:r>
            <a:r>
              <a:rPr lang="en-GB" dirty="0" err="1">
                <a:latin typeface="Arial" panose="020B0604020202020204"/>
                <a:cs typeface="Arial" panose="020B0604020202020204"/>
              </a:rPr>
              <a:t>Sytem</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GB" sz="2400" b="1" dirty="0">
                <a:solidFill>
                  <a:srgbClr val="374151"/>
                </a:solidFill>
                <a:latin typeface="Arial" panose="020B0604020202020204"/>
                <a:cs typeface="Arial" panose="020B0604020202020204"/>
              </a:rPr>
              <a:t>Deep Learning Architectures</a:t>
            </a:r>
            <a:r>
              <a:rPr lang="en-GB" sz="2400" dirty="0">
                <a:solidFill>
                  <a:srgbClr val="374151"/>
                </a:solidFill>
                <a:latin typeface="Arial" panose="020B0604020202020204"/>
                <a:cs typeface="Arial" panose="020B0604020202020204"/>
              </a:rPr>
              <a:t>: Models like BERT (Bidirectional Encoder Representations from Transformers) can be fine-tuned for content moderation, enabling more accurate identification of genuine and explicit content.</a:t>
            </a:r>
            <a:endParaRPr lang="en-GB" sz="2400" dirty="0">
              <a:solidFill>
                <a:srgbClr val="374151"/>
              </a:solidFill>
              <a:latin typeface="Arial" panose="020B0604020202020204"/>
              <a:cs typeface="Arial" panose="020B0604020202020204"/>
            </a:endParaRPr>
          </a:p>
          <a:p>
            <a:r>
              <a:rPr lang="en-GB" sz="2400" b="1" dirty="0">
                <a:solidFill>
                  <a:srgbClr val="374151"/>
                </a:solidFill>
                <a:latin typeface="Arial" panose="020B0604020202020204"/>
                <a:cs typeface="Arial" panose="020B0604020202020204"/>
              </a:rPr>
              <a:t>Advanced Filtering Techniques</a:t>
            </a:r>
            <a:r>
              <a:rPr lang="en-GB" sz="2400" dirty="0">
                <a:solidFill>
                  <a:srgbClr val="374151"/>
                </a:solidFill>
                <a:latin typeface="Arial" panose="020B0604020202020204"/>
                <a:cs typeface="Arial" panose="020B0604020202020204"/>
              </a:rPr>
              <a:t>: Use efficient search algorithms to identify abusive hashtags and description and analyse them remove it while the content is uploaded in the social media to stop it from the getting into the internet. </a:t>
            </a:r>
            <a:endParaRPr lang="en-GB" sz="2400" dirty="0">
              <a:solidFill>
                <a:srgbClr val="374151"/>
              </a:solidFill>
              <a:latin typeface="Arial" panose="020B0604020202020204"/>
              <a:cs typeface="Arial" panose="020B0604020202020204"/>
            </a:endParaRPr>
          </a:p>
          <a:p>
            <a:endParaRPr lang="en-GB" sz="2400" dirty="0">
              <a:solidFill>
                <a:srgbClr val="374151"/>
              </a:solidFill>
              <a:latin typeface="Arial" panose="020B0604020202020204"/>
              <a:cs typeface="Arial" panose="020B0604020202020204"/>
            </a:endParaRPr>
          </a:p>
        </p:txBody>
      </p:sp>
      <p:sp>
        <p:nvSpPr>
          <p:cNvPr id="4" name="Date Placeholder 3"/>
          <p:cNvSpPr>
            <a:spLocks noGrp="1"/>
          </p:cNvSpPr>
          <p:nvPr>
            <p:ph type="dt" sz="half" idx="10"/>
          </p:nvPr>
        </p:nvSpPr>
        <p:spPr/>
        <p:txBody>
          <a:bodyPr/>
          <a:lstStyle/>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fld>
            <a:endParaRPr lang="en-US" dirty="0"/>
          </a:p>
        </p:txBody>
      </p:sp>
      <p:sp>
        <p:nvSpPr>
          <p:cNvPr id="7" name="Text Box 6"/>
          <p:cNvSpPr txBox="1"/>
          <p:nvPr/>
        </p:nvSpPr>
        <p:spPr>
          <a:xfrm>
            <a:off x="4288155" y="4178935"/>
            <a:ext cx="4064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t>METHODOLOGY:</a:t>
            </a:r>
            <a:endParaRPr lang="en-US"/>
          </a:p>
        </p:txBody>
      </p:sp>
      <p:sp>
        <p:nvSpPr>
          <p:cNvPr id="4" name="Date Placeholder 3"/>
          <p:cNvSpPr>
            <a:spLocks noGrp="1"/>
          </p:cNvSpPr>
          <p:nvPr>
            <p:ph type="dt" sz="half" idx="10"/>
          </p:nvPr>
        </p:nvSpPr>
        <p:spPr/>
        <p:txBody>
          <a:bodyPr/>
          <a:p>
            <a:fld id="{105D508E-5B7F-450A-92D8-D8BC2BDB3C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38DC0B9-C475-4FDF-8DD2-FF30D3C761E7}" type="slidenum">
              <a:rPr lang="en-US" smtClean="0"/>
            </a:fld>
            <a:endParaRPr lang="en-US" dirty="0"/>
          </a:p>
        </p:txBody>
      </p:sp>
      <p:pic>
        <p:nvPicPr>
          <p:cNvPr id="13" name="Content Placeholder 12" descr="The-flowchart-for-detecting-abusive-comments_Q320"/>
          <p:cNvPicPr>
            <a:picLocks noChangeAspect="1"/>
          </p:cNvPicPr>
          <p:nvPr>
            <p:ph idx="1"/>
          </p:nvPr>
        </p:nvPicPr>
        <p:blipFill>
          <a:blip r:embed="rId1"/>
          <a:stretch>
            <a:fillRect/>
          </a:stretch>
        </p:blipFill>
        <p:spPr>
          <a:xfrm>
            <a:off x="3875405" y="1691005"/>
            <a:ext cx="4441190" cy="44411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4277</Words>
  <Application>WPS Presentation</Application>
  <PresentationFormat>Widescreen</PresentationFormat>
  <Paragraphs>94</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Century Gothic</vt:lpstr>
      <vt:lpstr>Arial</vt:lpstr>
      <vt:lpstr>Calibri</vt:lpstr>
      <vt:lpstr>Century Gothic</vt:lpstr>
      <vt:lpstr>Microsoft YaHei</vt:lpstr>
      <vt:lpstr>Arial Unicode MS</vt:lpstr>
      <vt:lpstr>Calibri Light</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Existing System</vt:lpstr>
      <vt:lpstr>Proposed Sytem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DSAC</dc:creator>
  <cp:lastModifiedBy>SRIHARI</cp:lastModifiedBy>
  <cp:revision>271</cp:revision>
  <dcterms:created xsi:type="dcterms:W3CDTF">2023-05-18T12:21:00Z</dcterms:created>
  <dcterms:modified xsi:type="dcterms:W3CDTF">2023-09-04T06:21:13Z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24BA585FB8904839AA160F342E41DFDC_13</vt:lpwstr>
  </property>
  <property fmtid="{D5CDD505-2E9C-101B-9397-08002B2CF9AE}" pid="3" name="KSOProductBuildVer">
    <vt:lpwstr>1033-12.2.0.13110</vt:lpwstr>
  </property>
</Properties>
</file>