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2"/>
  </p:notesMasterIdLst>
  <p:sldIdLst>
    <p:sldId id="271" r:id="rId2"/>
    <p:sldId id="279"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71" r:id="rId20"/>
    <p:sldId id="360" r:id="rId21"/>
    <p:sldId id="362" r:id="rId22"/>
    <p:sldId id="363" r:id="rId23"/>
    <p:sldId id="364" r:id="rId24"/>
    <p:sldId id="365" r:id="rId25"/>
    <p:sldId id="366" r:id="rId26"/>
    <p:sldId id="367" r:id="rId27"/>
    <p:sldId id="368" r:id="rId28"/>
    <p:sldId id="369" r:id="rId29"/>
    <p:sldId id="370" r:id="rId30"/>
    <p:sldId id="3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895C80-4A46-4614-B8F2-5237011C1AAE}">
          <p14:sldIdLst>
            <p14:sldId id="271"/>
            <p14:sldId id="279"/>
            <p14:sldId id="344"/>
            <p14:sldId id="345"/>
            <p14:sldId id="346"/>
            <p14:sldId id="347"/>
            <p14:sldId id="348"/>
            <p14:sldId id="349"/>
            <p14:sldId id="350"/>
            <p14:sldId id="351"/>
            <p14:sldId id="352"/>
            <p14:sldId id="353"/>
            <p14:sldId id="354"/>
            <p14:sldId id="355"/>
            <p14:sldId id="356"/>
            <p14:sldId id="357"/>
            <p14:sldId id="358"/>
            <p14:sldId id="359"/>
            <p14:sldId id="371"/>
            <p14:sldId id="360"/>
            <p14:sldId id="362"/>
            <p14:sldId id="363"/>
            <p14:sldId id="364"/>
            <p14:sldId id="365"/>
            <p14:sldId id="366"/>
            <p14:sldId id="367"/>
            <p14:sldId id="368"/>
            <p14:sldId id="369"/>
            <p14:sldId id="370"/>
            <p14:sldId id="373"/>
          </p14:sldIdLst>
        </p14:section>
        <p14:section name="Untitled Section" id="{19C4B38C-497F-473C-A817-4A79ABE40518}">
          <p14:sldIdLst/>
        </p14:section>
      </p14:sectionLst>
    </p:ex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65C5C"/>
    <a:srgbClr val="5B9BD5"/>
    <a:srgbClr val="419B99"/>
    <a:srgbClr val="B0DEA2"/>
    <a:srgbClr val="0C376A"/>
    <a:srgbClr val="4497A5"/>
    <a:srgbClr val="154468"/>
    <a:srgbClr val="D4B0D6"/>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2" autoAdjust="0"/>
    <p:restoredTop sz="94660"/>
  </p:normalViewPr>
  <p:slideViewPr>
    <p:cSldViewPr snapToGrid="0" showGuides="1">
      <p:cViewPr varScale="1">
        <p:scale>
          <a:sx n="88" d="100"/>
          <a:sy n="88" d="100"/>
        </p:scale>
        <p:origin x="360" y="77"/>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977A2-024B-4FE2-8C27-D1BDB2C78712}"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1AA31-9F5E-4761-975D-2DDD4C02FCA6}"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A picture containing sky, outdoor, real estate, architecture&#10;&#10;Description automatically generated"/>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56674" y="250189"/>
            <a:ext cx="11678651" cy="6357622"/>
          </a:xfrm>
          <a:prstGeom prst="rect">
            <a:avLst/>
          </a:prstGeom>
        </p:spPr>
      </p:pic>
      <p:sp>
        <p:nvSpPr>
          <p:cNvPr id="2" name="Title 1"/>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TITLE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Details </a:t>
            </a:r>
          </a:p>
        </p:txBody>
      </p:sp>
      <p:sp>
        <p:nvSpPr>
          <p:cNvPr id="4" name="Date Placeholder 3"/>
          <p:cNvSpPr>
            <a:spLocks noGrp="1"/>
          </p:cNvSpPr>
          <p:nvPr>
            <p:ph type="dt" sz="half" idx="10"/>
          </p:nvPr>
        </p:nvSpPr>
        <p:spPr/>
        <p:txBody>
          <a:bodyPr/>
          <a:lstStyle/>
          <a:p>
            <a:fld id="{AAB2C8AA-310C-496F-B644-CE23AE5F416B}"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5813" y="500378"/>
            <a:ext cx="5644907" cy="13868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BE1443-E92C-405E-8E0A-A42CF97AC572}"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553FFE9-BDC9-4E86-8FD1-CE1AA5EC81D3}"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01" y="466512"/>
            <a:ext cx="2125133" cy="5221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entury Gothic" panose="020B0502020202020204" pitchFamily="34" charset="0"/>
              </a:defRPr>
            </a:lvl1pPr>
          </a:lstStyle>
          <a:p>
            <a:fld id="{105D508E-5B7F-450A-92D8-D8BC2BDB3CF1}" type="datetime1">
              <a:rPr lang="en-US" smtClean="0"/>
              <a:t>3/26/2024</a:t>
            </a:fld>
            <a:endParaRPr lang="en-US" dirty="0"/>
          </a:p>
        </p:txBody>
      </p:sp>
      <p:sp>
        <p:nvSpPr>
          <p:cNvPr id="5" name="Footer Placeholder 4"/>
          <p:cNvSpPr>
            <a:spLocks noGrp="1"/>
          </p:cNvSpPr>
          <p:nvPr>
            <p:ph type="ftr" sz="quarter" idx="11"/>
          </p:nvPr>
        </p:nvSpPr>
        <p:spPr/>
        <p:txBody>
          <a:bodyPr/>
          <a:lstStyle>
            <a:lvl1pPr>
              <a:defRPr lang="en-US" sz="1200" kern="1200">
                <a:solidFill>
                  <a:schemeClr val="tx1">
                    <a:tint val="75000"/>
                  </a:schemeClr>
                </a:solidFill>
                <a:latin typeface="Century Gothic" panose="020B0502020202020204" pitchFamily="34" charset="0"/>
                <a:ea typeface="+mn-ea"/>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lang="en-US" sz="1200" kern="1200" smtClean="0">
                <a:solidFill>
                  <a:schemeClr val="tx1">
                    <a:tint val="75000"/>
                  </a:schemeClr>
                </a:solidFill>
                <a:latin typeface="Century Gothic" panose="020B0502020202020204" pitchFamily="34" charset="0"/>
                <a:ea typeface="+mn-ea"/>
                <a:cs typeface="Arial" panose="020B0604020202020204" pitchFamily="34" charset="0"/>
              </a:defRPr>
            </a:lvl1pPr>
          </a:lstStyle>
          <a:p>
            <a:fld id="{D38DC0B9-C475-4FDF-8DD2-FF30D3C761E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35E5C14-7081-4918-BCAD-95FC7F233527}"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B6EF36B-74E1-4C53-8A1A-66B2FB3A4882}"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8DC0B9-C475-4FDF-8DD2-FF30D3C761E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67DF237-1100-41A5-83BA-A3C2A0223246}" type="datetime1">
              <a:rPr lang="en-US" smtClean="0"/>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8DC0B9-C475-4FDF-8DD2-FF30D3C761E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F039F708-B376-4753-A730-0CD0FCF9F8BB}" type="datetime1">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6340E-EFD4-46CE-A9BA-3983515DAC66}" type="datetime1">
              <a:rPr lang="en-US" smtClean="0"/>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8DC0B9-C475-4FDF-8DD2-FF30D3C761E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510D37-382C-4AFD-8456-512F5DD0210A}"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8DC0B9-C475-4FDF-8DD2-FF30D3C761E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1761ED21-EFCB-4073-8794-BB04DF074542}"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8DC0B9-C475-4FDF-8DD2-FF30D3C761E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cs typeface="Arial" panose="020B0604020202020204" pitchFamily="34" charset="0"/>
              </a:defRPr>
            </a:lvl1pPr>
          </a:lstStyle>
          <a:p>
            <a:fld id="{658236E5-883E-4D58-BA3E-8BEB259B3270}" type="datetime1">
              <a:rPr lang="en-US" smtClean="0"/>
              <a:t>3/26/2024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cs typeface="Arial" panose="020B0604020202020204" pitchFamily="34" charset="0"/>
              </a:defRPr>
            </a:lvl1pPr>
          </a:lstStyle>
          <a:p>
            <a:fld id="{D38DC0B9-C475-4FDF-8DD2-FF30D3C761E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10" name="Rectangle: Rounded Corners 9"/>
          <p:cNvSpPr/>
          <p:nvPr/>
        </p:nvSpPr>
        <p:spPr>
          <a:xfrm>
            <a:off x="6407176" y="4243960"/>
            <a:ext cx="5331065" cy="1070246"/>
          </a:xfrm>
          <a:prstGeom prst="roundRect">
            <a:avLst/>
          </a:prstGeom>
          <a:solidFill>
            <a:srgbClr val="000000">
              <a:alpha val="4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048986" y="1900051"/>
            <a:ext cx="10232571" cy="12864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Rounded Corners 5"/>
          <p:cNvSpPr/>
          <p:nvPr/>
        </p:nvSpPr>
        <p:spPr>
          <a:xfrm>
            <a:off x="588267" y="3818429"/>
            <a:ext cx="3223197" cy="1852036"/>
          </a:xfrm>
          <a:prstGeom prst="roundRect">
            <a:avLst/>
          </a:prstGeom>
          <a:solidFill>
            <a:srgbClr val="000000">
              <a:alpha val="4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0" y="13739"/>
            <a:ext cx="12192000" cy="6858000"/>
          </a:xfrm>
          <a:prstGeom prst="rect">
            <a:avLst/>
          </a:prstGeom>
        </p:spPr>
      </p:pic>
      <p:sp>
        <p:nvSpPr>
          <p:cNvPr id="5" name="TextBox 4"/>
          <p:cNvSpPr txBox="1"/>
          <p:nvPr/>
        </p:nvSpPr>
        <p:spPr>
          <a:xfrm>
            <a:off x="1519646" y="1900844"/>
            <a:ext cx="9290750" cy="1322070"/>
          </a:xfrm>
          <a:prstGeom prst="rect">
            <a:avLst/>
          </a:prstGeom>
          <a:noFill/>
        </p:spPr>
        <p:txBody>
          <a:bodyPr wrap="square" lIns="91440" tIns="45720" rIns="91440" bIns="45720" rtlCol="0" anchor="t">
            <a:spAutoFit/>
          </a:bodyPr>
          <a:lstStyle/>
          <a:p>
            <a:pPr lvl="1" algn="ctr"/>
            <a:r>
              <a:rPr lang="en-US" sz="4000" b="1" dirty="0">
                <a:latin typeface="Times New Roman" panose="02020603050405020304" pitchFamily="18" charset="0"/>
                <a:cs typeface="Times New Roman" panose="02020603050405020304" pitchFamily="18" charset="0"/>
              </a:rPr>
              <a:t>Detecting Offensive Language in Tamil YouTube Comments</a:t>
            </a:r>
            <a:endParaRPr lang="en-US" altLang="en-GB" sz="4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06982" y="4037004"/>
            <a:ext cx="3014667" cy="1322070"/>
          </a:xfrm>
          <a:prstGeom prst="rect">
            <a:avLst/>
          </a:prstGeom>
          <a:noFill/>
        </p:spPr>
        <p:txBody>
          <a:bodyPr wrap="square" lIns="91440" tIns="45720" rIns="91440" bIns="45720" rtlCol="0" anchor="t">
            <a:spAutoFit/>
          </a:bodyPr>
          <a:lstStyle/>
          <a:p>
            <a:r>
              <a:rPr lang="en-US" altLang="en-GB" sz="2000" dirty="0">
                <a:solidFill>
                  <a:srgbClr val="FFFFFF"/>
                </a:solidFill>
                <a:latin typeface="Times New Roman" panose="02020603050405020304" charset="0"/>
                <a:cs typeface="Times New Roman" panose="02020603050405020304" charset="0"/>
              </a:rPr>
              <a:t>Jishnu B 20P122</a:t>
            </a:r>
          </a:p>
          <a:p>
            <a:r>
              <a:rPr lang="en-US" altLang="en-GB" sz="2000" dirty="0">
                <a:solidFill>
                  <a:srgbClr val="FFFFFF"/>
                </a:solidFill>
                <a:latin typeface="Times New Roman" panose="02020603050405020304" charset="0"/>
                <a:cs typeface="Times New Roman" panose="02020603050405020304" charset="0"/>
              </a:rPr>
              <a:t>Suwinkumar T 20P156</a:t>
            </a:r>
          </a:p>
          <a:p>
            <a:r>
              <a:rPr lang="en-US" altLang="en-GB" sz="2000" dirty="0">
                <a:solidFill>
                  <a:srgbClr val="FFFFFF"/>
                </a:solidFill>
                <a:latin typeface="Times New Roman" panose="02020603050405020304" charset="0"/>
                <a:cs typeface="Times New Roman" panose="02020603050405020304" charset="0"/>
              </a:rPr>
              <a:t>Tanush K 20P157</a:t>
            </a:r>
          </a:p>
          <a:p>
            <a:r>
              <a:rPr lang="en-US" altLang="en-GB" sz="2000" dirty="0">
                <a:solidFill>
                  <a:srgbClr val="FFFFFF"/>
                </a:solidFill>
                <a:latin typeface="Times New Roman" panose="02020603050405020304" charset="0"/>
                <a:cs typeface="Times New Roman" panose="02020603050405020304" charset="0"/>
              </a:rPr>
              <a:t>Udhayarajan M 20P158</a:t>
            </a:r>
          </a:p>
        </p:txBody>
      </p:sp>
      <p:sp>
        <p:nvSpPr>
          <p:cNvPr id="8" name="TextBox 7"/>
          <p:cNvSpPr txBox="1"/>
          <p:nvPr/>
        </p:nvSpPr>
        <p:spPr>
          <a:xfrm>
            <a:off x="6513220" y="4365369"/>
            <a:ext cx="4482317" cy="830997"/>
          </a:xfrm>
          <a:prstGeom prst="rect">
            <a:avLst/>
          </a:prstGeom>
          <a:noFill/>
        </p:spPr>
        <p:txBody>
          <a:bodyPr wrap="none" lIns="91440" tIns="45720" rIns="91440" bIns="45720" rtlCol="0" anchor="t">
            <a:spAutoFit/>
          </a:bodyPr>
          <a:lstStyle/>
          <a:p>
            <a:r>
              <a:rPr lang="en-GB" sz="2400" dirty="0">
                <a:solidFill>
                  <a:schemeClr val="bg1"/>
                </a:solidFill>
                <a:latin typeface="Times New Roman" panose="02020603050405020304" charset="0"/>
                <a:cs typeface="Times New Roman" panose="02020603050405020304" charset="0"/>
              </a:rPr>
              <a:t>Mentor:</a:t>
            </a:r>
          </a:p>
          <a:p>
            <a:r>
              <a:rPr lang="en-GB" sz="2400" dirty="0">
                <a:solidFill>
                  <a:schemeClr val="bg1"/>
                </a:solidFill>
                <a:latin typeface="Times New Roman" panose="02020603050405020304" charset="0"/>
                <a:cs typeface="Times New Roman" panose="02020603050405020304" charset="0"/>
              </a:rPr>
              <a:t>Dr. S. Arul Antran Vijay, ASP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416672" y="1494441"/>
            <a:ext cx="10937128" cy="4672739"/>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This research’s methodology is structured to systematically compare the effectiveness of various BERT models in detecting offensive language in Tamil YouTube comments. </a:t>
            </a:r>
          </a:p>
          <a:p>
            <a:pPr algn="just">
              <a:lnSpc>
                <a:spcPct val="100000"/>
              </a:lnSpc>
            </a:pPr>
            <a:r>
              <a:rPr lang="en-US" sz="2000" dirty="0">
                <a:latin typeface="Times New Roman" panose="02020603050405020304" pitchFamily="18" charset="0"/>
                <a:cs typeface="Times New Roman" panose="02020603050405020304" pitchFamily="18" charset="0"/>
              </a:rPr>
              <a:t>Our approach encompasses: </a:t>
            </a:r>
          </a:p>
          <a:p>
            <a:pPr algn="just">
              <a:lnSpc>
                <a:spcPct val="100000"/>
              </a:lnSpc>
            </a:pPr>
            <a:endParaRPr lang="en-US" sz="100" dirty="0">
              <a:latin typeface="Times New Roman" panose="02020603050405020304" pitchFamily="18" charset="0"/>
              <a:cs typeface="Times New Roman" panose="02020603050405020304" pitchFamily="18" charset="0"/>
            </a:endParaRPr>
          </a:p>
          <a:p>
            <a:pPr lvl="1" algn="just">
              <a:lnSpc>
                <a:spcPct val="100000"/>
              </a:lnSpc>
            </a:pPr>
            <a:r>
              <a:rPr lang="en-US" sz="2000" dirty="0">
                <a:latin typeface="Times New Roman" panose="02020603050405020304" pitchFamily="18" charset="0"/>
                <a:cs typeface="Times New Roman" panose="02020603050405020304" pitchFamily="18" charset="0"/>
              </a:rPr>
              <a:t>Data collection</a:t>
            </a:r>
          </a:p>
          <a:p>
            <a:pPr lvl="1" algn="just">
              <a:lnSpc>
                <a:spcPct val="100000"/>
              </a:lnSpc>
            </a:pPr>
            <a:r>
              <a:rPr lang="en-US" sz="2000" dirty="0">
                <a:latin typeface="Times New Roman" panose="02020603050405020304" pitchFamily="18" charset="0"/>
                <a:cs typeface="Times New Roman" panose="02020603050405020304" pitchFamily="18" charset="0"/>
              </a:rPr>
              <a:t>Preprocessing </a:t>
            </a:r>
          </a:p>
          <a:p>
            <a:pPr lvl="1" algn="just">
              <a:lnSpc>
                <a:spcPct val="100000"/>
              </a:lnSpc>
            </a:pPr>
            <a:r>
              <a:rPr lang="en-US" sz="2000" dirty="0">
                <a:latin typeface="Times New Roman" panose="02020603050405020304" pitchFamily="18" charset="0"/>
                <a:cs typeface="Times New Roman" panose="02020603050405020304" pitchFamily="18" charset="0"/>
              </a:rPr>
              <a:t>Model adaptation</a:t>
            </a:r>
          </a:p>
          <a:p>
            <a:pPr lvl="1" algn="just">
              <a:lnSpc>
                <a:spcPct val="100000"/>
              </a:lnSpc>
            </a:pPr>
            <a:r>
              <a:rPr lang="en-US" sz="2000" dirty="0">
                <a:latin typeface="Times New Roman" panose="02020603050405020304" pitchFamily="18" charset="0"/>
                <a:cs typeface="Times New Roman" panose="02020603050405020304" pitchFamily="18" charset="0"/>
              </a:rPr>
              <a:t>Training</a:t>
            </a:r>
          </a:p>
          <a:p>
            <a:pPr lvl="1" algn="just">
              <a:lnSpc>
                <a:spcPct val="100000"/>
              </a:lnSpc>
            </a:pPr>
            <a:r>
              <a:rPr lang="en-US" sz="2000" dirty="0">
                <a:latin typeface="Times New Roman" panose="02020603050405020304" pitchFamily="18" charset="0"/>
                <a:cs typeface="Times New Roman" panose="02020603050405020304" pitchFamily="18" charset="0"/>
              </a:rPr>
              <a:t>Evaluation</a:t>
            </a:r>
          </a:p>
        </p:txBody>
      </p:sp>
      <p:sp>
        <p:nvSpPr>
          <p:cNvPr id="6" name="Slide Number Placeholder 5"/>
          <p:cNvSpPr>
            <a:spLocks noGrp="1"/>
          </p:cNvSpPr>
          <p:nvPr>
            <p:ph type="sldNum" sz="quarter" idx="12"/>
          </p:nvPr>
        </p:nvSpPr>
        <p:spPr/>
        <p:txBody>
          <a:bodyPr/>
          <a:lstStyle/>
          <a:p>
            <a:fld id="{D38DC0B9-C475-4FDF-8DD2-FF30D3C761E7}" type="slidenum">
              <a:rPr lang="en-US" smtClean="0"/>
              <a:t>10</a:t>
            </a:fld>
            <a:endParaRPr lang="en-US" dirty="0"/>
          </a:p>
        </p:txBody>
      </p:sp>
    </p:spTree>
    <p:extLst>
      <p:ext uri="{BB962C8B-B14F-4D97-AF65-F5344CB8AC3E}">
        <p14:creationId xmlns:p14="http://schemas.microsoft.com/office/powerpoint/2010/main" val="280837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SYSTEM ARCHITECTURE</a:t>
            </a:r>
          </a:p>
        </p:txBody>
      </p:sp>
      <p:sp>
        <p:nvSpPr>
          <p:cNvPr id="6" name="Slide Number Placeholder 5"/>
          <p:cNvSpPr>
            <a:spLocks noGrp="1"/>
          </p:cNvSpPr>
          <p:nvPr>
            <p:ph type="sldNum" sz="quarter" idx="12"/>
          </p:nvPr>
        </p:nvSpPr>
        <p:spPr/>
        <p:txBody>
          <a:bodyPr/>
          <a:lstStyle/>
          <a:p>
            <a:fld id="{D38DC0B9-C475-4FDF-8DD2-FF30D3C761E7}" type="slidenum">
              <a:rPr lang="en-US" smtClean="0"/>
              <a:t>11</a:t>
            </a:fld>
            <a:endParaRPr lang="en-US" dirty="0"/>
          </a:p>
        </p:txBody>
      </p:sp>
      <p:pic>
        <p:nvPicPr>
          <p:cNvPr id="4" name="Content Placeholder 3">
            <a:extLst>
              <a:ext uri="{FF2B5EF4-FFF2-40B4-BE49-F238E27FC236}">
                <a16:creationId xmlns:a16="http://schemas.microsoft.com/office/drawing/2014/main" id="{ADC65F31-8037-0FE3-4972-1360A7EB9C37}"/>
              </a:ext>
            </a:extLst>
          </p:cNvPr>
          <p:cNvPicPr>
            <a:picLocks noGrp="1" noChangeAspect="1"/>
          </p:cNvPicPr>
          <p:nvPr>
            <p:ph idx="1"/>
          </p:nvPr>
        </p:nvPicPr>
        <p:blipFill rotWithShape="1">
          <a:blip r:embed="rId2"/>
          <a:srcRect l="4571" t="15010" r="14857" b="40166"/>
          <a:stretch/>
        </p:blipFill>
        <p:spPr>
          <a:xfrm>
            <a:off x="416672" y="2140550"/>
            <a:ext cx="11340646" cy="3448321"/>
          </a:xfrm>
          <a:prstGeom prst="rect">
            <a:avLst/>
          </a:prstGeom>
          <a:noFill/>
        </p:spPr>
      </p:pic>
    </p:spTree>
    <p:extLst>
      <p:ext uri="{BB962C8B-B14F-4D97-AF65-F5344CB8AC3E}">
        <p14:creationId xmlns:p14="http://schemas.microsoft.com/office/powerpoint/2010/main" val="177135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DATA DESCRIPTION</a:t>
            </a:r>
          </a:p>
        </p:txBody>
      </p:sp>
      <p:sp>
        <p:nvSpPr>
          <p:cNvPr id="3" name="Content Placeholder 2"/>
          <p:cNvSpPr>
            <a:spLocks noGrp="1"/>
          </p:cNvSpPr>
          <p:nvPr>
            <p:ph idx="1"/>
          </p:nvPr>
        </p:nvSpPr>
        <p:spPr>
          <a:xfrm>
            <a:off x="416672" y="1494441"/>
            <a:ext cx="10937128" cy="4861909"/>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In the realm of online media, platforms such as Twitter, Facebook, and YouTube host rapidly evolving content from millions of users, impacting the reputations of individuals and organizations. </a:t>
            </a:r>
          </a:p>
          <a:p>
            <a:pPr algn="just">
              <a:lnSpc>
                <a:spcPct val="100000"/>
              </a:lnSpc>
            </a:pPr>
            <a:r>
              <a:rPr lang="en-US" sz="2000" dirty="0">
                <a:latin typeface="Times New Roman" panose="02020603050405020304" pitchFamily="18" charset="0"/>
                <a:cs typeface="Times New Roman" panose="02020603050405020304" pitchFamily="18" charset="0"/>
              </a:rPr>
              <a:t>YouTube, particularly popular in the Indian subcontinent, offers a diverse array of content including songs, tutorials, product reviews, and movie trailers, making it a fertile ground for data collection.</a:t>
            </a:r>
          </a:p>
        </p:txBody>
      </p:sp>
      <p:sp>
        <p:nvSpPr>
          <p:cNvPr id="6" name="Slide Number Placeholder 5"/>
          <p:cNvSpPr>
            <a:spLocks noGrp="1"/>
          </p:cNvSpPr>
          <p:nvPr>
            <p:ph type="sldNum" sz="quarter" idx="12"/>
          </p:nvPr>
        </p:nvSpPr>
        <p:spPr/>
        <p:txBody>
          <a:bodyPr/>
          <a:lstStyle/>
          <a:p>
            <a:fld id="{D38DC0B9-C475-4FDF-8DD2-FF30D3C761E7}" type="slidenum">
              <a:rPr lang="en-US" smtClean="0"/>
              <a:t>12</a:t>
            </a:fld>
            <a:endParaRPr lang="en-US" dirty="0"/>
          </a:p>
        </p:txBody>
      </p:sp>
      <p:graphicFrame>
        <p:nvGraphicFramePr>
          <p:cNvPr id="4" name="Table 3">
            <a:extLst>
              <a:ext uri="{FF2B5EF4-FFF2-40B4-BE49-F238E27FC236}">
                <a16:creationId xmlns:a16="http://schemas.microsoft.com/office/drawing/2014/main" id="{8DDD4B6B-8DF8-8118-89DD-094605382618}"/>
              </a:ext>
            </a:extLst>
          </p:cNvPr>
          <p:cNvGraphicFramePr>
            <a:graphicFrameLocks noGrp="1"/>
          </p:cNvGraphicFramePr>
          <p:nvPr>
            <p:extLst>
              <p:ext uri="{D42A27DB-BD31-4B8C-83A1-F6EECF244321}">
                <p14:modId xmlns:p14="http://schemas.microsoft.com/office/powerpoint/2010/main" val="811602150"/>
              </p:ext>
            </p:extLst>
          </p:nvPr>
        </p:nvGraphicFramePr>
        <p:xfrm>
          <a:off x="2794725" y="3043060"/>
          <a:ext cx="6514738" cy="2626222"/>
        </p:xfrm>
        <a:graphic>
          <a:graphicData uri="http://schemas.openxmlformats.org/drawingml/2006/table">
            <a:tbl>
              <a:tblPr firstRow="1" bandRow="1">
                <a:tableStyleId>{16D9F66E-5EB9-4882-86FB-DCBF35E3C3E4}</a:tableStyleId>
              </a:tblPr>
              <a:tblGrid>
                <a:gridCol w="4067058">
                  <a:extLst>
                    <a:ext uri="{9D8B030D-6E8A-4147-A177-3AD203B41FA5}">
                      <a16:colId xmlns:a16="http://schemas.microsoft.com/office/drawing/2014/main" val="478005351"/>
                    </a:ext>
                  </a:extLst>
                </a:gridCol>
                <a:gridCol w="2447680">
                  <a:extLst>
                    <a:ext uri="{9D8B030D-6E8A-4147-A177-3AD203B41FA5}">
                      <a16:colId xmlns:a16="http://schemas.microsoft.com/office/drawing/2014/main" val="2464816291"/>
                    </a:ext>
                  </a:extLst>
                </a:gridCol>
              </a:tblGrid>
              <a:tr h="305619">
                <a:tc>
                  <a:txBody>
                    <a:bodyPr/>
                    <a:lstStyle/>
                    <a:p>
                      <a:pPr algn="ctr"/>
                      <a:r>
                        <a:rPr lang="en-US" sz="1200" dirty="0">
                          <a:latin typeface="Times New Roman" panose="02020603050405020304" pitchFamily="18" charset="0"/>
                          <a:cs typeface="Times New Roman" panose="02020603050405020304" pitchFamily="18" charset="0"/>
                        </a:rPr>
                        <a:t>Description</a:t>
                      </a:r>
                    </a:p>
                  </a:txBody>
                  <a:tcPr/>
                </a:tc>
                <a:tc>
                  <a:txBody>
                    <a:bodyPr/>
                    <a:lstStyle/>
                    <a:p>
                      <a:pPr algn="ctr"/>
                      <a:r>
                        <a:rPr lang="en-US" sz="1200" dirty="0">
                          <a:latin typeface="Times New Roman" panose="02020603050405020304" pitchFamily="18" charset="0"/>
                          <a:cs typeface="Times New Roman" panose="02020603050405020304" pitchFamily="18" charset="0"/>
                        </a:rPr>
                        <a:t>Number of Comments</a:t>
                      </a:r>
                    </a:p>
                  </a:txBody>
                  <a:tcPr/>
                </a:tc>
                <a:extLst>
                  <a:ext uri="{0D108BD9-81ED-4DB2-BD59-A6C34878D82A}">
                    <a16:rowId xmlns:a16="http://schemas.microsoft.com/office/drawing/2014/main" val="1435744439"/>
                  </a:ext>
                </a:extLst>
              </a:tr>
              <a:tr h="305619">
                <a:tc>
                  <a:txBody>
                    <a:bodyPr/>
                    <a:lstStyle/>
                    <a:p>
                      <a:r>
                        <a:rPr lang="en-US" sz="1200" dirty="0">
                          <a:latin typeface="Times New Roman" panose="02020603050405020304" pitchFamily="18" charset="0"/>
                          <a:cs typeface="Times New Roman" panose="02020603050405020304" pitchFamily="18" charset="0"/>
                        </a:rPr>
                        <a:t>Total Youtube Comments</a:t>
                      </a:r>
                    </a:p>
                  </a:txBody>
                  <a:tcPr/>
                </a:tc>
                <a:tc>
                  <a:txBody>
                    <a:bodyPr/>
                    <a:lstStyle/>
                    <a:p>
                      <a:pPr algn="ctr"/>
                      <a:r>
                        <a:rPr lang="en-US" sz="1200" dirty="0">
                          <a:latin typeface="Times New Roman" panose="02020603050405020304" pitchFamily="18" charset="0"/>
                          <a:cs typeface="Times New Roman" panose="02020603050405020304" pitchFamily="18" charset="0"/>
                        </a:rPr>
                        <a:t>39,531</a:t>
                      </a:r>
                    </a:p>
                  </a:txBody>
                  <a:tcPr/>
                </a:tc>
                <a:extLst>
                  <a:ext uri="{0D108BD9-81ED-4DB2-BD59-A6C34878D82A}">
                    <a16:rowId xmlns:a16="http://schemas.microsoft.com/office/drawing/2014/main" val="2241776402"/>
                  </a:ext>
                </a:extLst>
              </a:tr>
              <a:tr h="305619">
                <a:tc>
                  <a:txBody>
                    <a:bodyPr/>
                    <a:lstStyle/>
                    <a:p>
                      <a:r>
                        <a:rPr lang="en-US" sz="1200" dirty="0">
                          <a:latin typeface="Times New Roman" panose="02020603050405020304" pitchFamily="18" charset="0"/>
                          <a:cs typeface="Times New Roman" panose="02020603050405020304" pitchFamily="18" charset="0"/>
                        </a:rPr>
                        <a:t>Non-Offensive Comments</a:t>
                      </a:r>
                    </a:p>
                  </a:txBody>
                  <a:tcPr/>
                </a:tc>
                <a:tc>
                  <a:txBody>
                    <a:bodyPr/>
                    <a:lstStyle/>
                    <a:p>
                      <a:pPr algn="ctr"/>
                      <a:r>
                        <a:rPr lang="en-US" sz="1200" dirty="0">
                          <a:latin typeface="Times New Roman" panose="02020603050405020304" pitchFamily="18" charset="0"/>
                          <a:cs typeface="Times New Roman" panose="02020603050405020304" pitchFamily="18" charset="0"/>
                        </a:rPr>
                        <a:t>28,615</a:t>
                      </a:r>
                    </a:p>
                  </a:txBody>
                  <a:tcPr/>
                </a:tc>
                <a:extLst>
                  <a:ext uri="{0D108BD9-81ED-4DB2-BD59-A6C34878D82A}">
                    <a16:rowId xmlns:a16="http://schemas.microsoft.com/office/drawing/2014/main" val="258335699"/>
                  </a:ext>
                </a:extLst>
              </a:tr>
              <a:tr h="341873">
                <a:tc>
                  <a:txBody>
                    <a:bodyPr/>
                    <a:lstStyle/>
                    <a:p>
                      <a:r>
                        <a:rPr lang="en-US" sz="1200" dirty="0">
                          <a:latin typeface="Times New Roman" panose="02020603050405020304" pitchFamily="18" charset="0"/>
                          <a:cs typeface="Times New Roman" panose="02020603050405020304" pitchFamily="18" charset="0"/>
                        </a:rPr>
                        <a:t>Not in Intended Language Comments</a:t>
                      </a:r>
                    </a:p>
                  </a:txBody>
                  <a:tcPr/>
                </a:tc>
                <a:tc>
                  <a:txBody>
                    <a:bodyPr/>
                    <a:lstStyle/>
                    <a:p>
                      <a:pPr algn="ctr"/>
                      <a:r>
                        <a:rPr lang="en-US" sz="1200" dirty="0">
                          <a:latin typeface="Times New Roman" panose="02020603050405020304" pitchFamily="18" charset="0"/>
                          <a:cs typeface="Times New Roman" panose="02020603050405020304" pitchFamily="18" charset="0"/>
                        </a:rPr>
                        <a:t>1,614</a:t>
                      </a:r>
                    </a:p>
                  </a:txBody>
                  <a:tcPr/>
                </a:tc>
                <a:extLst>
                  <a:ext uri="{0D108BD9-81ED-4DB2-BD59-A6C34878D82A}">
                    <a16:rowId xmlns:a16="http://schemas.microsoft.com/office/drawing/2014/main" val="44412552"/>
                  </a:ext>
                </a:extLst>
              </a:tr>
              <a:tr h="341873">
                <a:tc>
                  <a:txBody>
                    <a:bodyPr/>
                    <a:lstStyle/>
                    <a:p>
                      <a:r>
                        <a:rPr lang="en-US" sz="1200" dirty="0">
                          <a:latin typeface="Times New Roman" panose="02020603050405020304" pitchFamily="18" charset="0"/>
                          <a:cs typeface="Times New Roman" panose="02020603050405020304" pitchFamily="18" charset="0"/>
                        </a:rPr>
                        <a:t>Offensive Untargeted Comments</a:t>
                      </a:r>
                    </a:p>
                  </a:txBody>
                  <a:tcPr/>
                </a:tc>
                <a:tc>
                  <a:txBody>
                    <a:bodyPr/>
                    <a:lstStyle/>
                    <a:p>
                      <a:pPr algn="ctr"/>
                      <a:r>
                        <a:rPr lang="en-US" sz="1200" dirty="0">
                          <a:latin typeface="Times New Roman" panose="02020603050405020304" pitchFamily="18" charset="0"/>
                          <a:cs typeface="Times New Roman" panose="02020603050405020304" pitchFamily="18" charset="0"/>
                        </a:rPr>
                        <a:t>3,274</a:t>
                      </a:r>
                    </a:p>
                  </a:txBody>
                  <a:tcPr/>
                </a:tc>
                <a:extLst>
                  <a:ext uri="{0D108BD9-81ED-4DB2-BD59-A6C34878D82A}">
                    <a16:rowId xmlns:a16="http://schemas.microsoft.com/office/drawing/2014/main" val="908287967"/>
                  </a:ext>
                </a:extLst>
              </a:tr>
              <a:tr h="341873">
                <a:tc>
                  <a:txBody>
                    <a:bodyPr/>
                    <a:lstStyle/>
                    <a:p>
                      <a:r>
                        <a:rPr lang="en-US" sz="1200" dirty="0">
                          <a:latin typeface="Times New Roman" panose="02020603050405020304" pitchFamily="18" charset="0"/>
                          <a:cs typeface="Times New Roman" panose="02020603050405020304" pitchFamily="18" charset="0"/>
                        </a:rPr>
                        <a:t>Offensive Targeted Insult Individual Comments</a:t>
                      </a:r>
                    </a:p>
                  </a:txBody>
                  <a:tcPr/>
                </a:tc>
                <a:tc>
                  <a:txBody>
                    <a:bodyPr/>
                    <a:lstStyle/>
                    <a:p>
                      <a:pPr algn="ctr"/>
                      <a:r>
                        <a:rPr lang="en-US" sz="1200" dirty="0">
                          <a:latin typeface="Times New Roman" panose="02020603050405020304" pitchFamily="18" charset="0"/>
                          <a:cs typeface="Times New Roman" panose="02020603050405020304" pitchFamily="18" charset="0"/>
                        </a:rPr>
                        <a:t>2,658</a:t>
                      </a:r>
                    </a:p>
                  </a:txBody>
                  <a:tcPr/>
                </a:tc>
                <a:extLst>
                  <a:ext uri="{0D108BD9-81ED-4DB2-BD59-A6C34878D82A}">
                    <a16:rowId xmlns:a16="http://schemas.microsoft.com/office/drawing/2014/main" val="2066778292"/>
                  </a:ext>
                </a:extLst>
              </a:tr>
              <a:tr h="341873">
                <a:tc>
                  <a:txBody>
                    <a:bodyPr/>
                    <a:lstStyle/>
                    <a:p>
                      <a:r>
                        <a:rPr lang="en-US" sz="1200" dirty="0">
                          <a:latin typeface="Times New Roman" panose="02020603050405020304" pitchFamily="18" charset="0"/>
                          <a:cs typeface="Times New Roman" panose="02020603050405020304" pitchFamily="18" charset="0"/>
                        </a:rPr>
                        <a:t>Offensive Targeted Insult Group Comments</a:t>
                      </a:r>
                    </a:p>
                  </a:txBody>
                  <a:tcPr/>
                </a:tc>
                <a:tc>
                  <a:txBody>
                    <a:bodyPr/>
                    <a:lstStyle/>
                    <a:p>
                      <a:pPr algn="ctr"/>
                      <a:r>
                        <a:rPr lang="en-US" sz="1200" dirty="0">
                          <a:latin typeface="Times New Roman" panose="02020603050405020304" pitchFamily="18" charset="0"/>
                          <a:cs typeface="Times New Roman" panose="02020603050405020304" pitchFamily="18" charset="0"/>
                        </a:rPr>
                        <a:t>2,845</a:t>
                      </a:r>
                    </a:p>
                  </a:txBody>
                  <a:tcPr/>
                </a:tc>
                <a:extLst>
                  <a:ext uri="{0D108BD9-81ED-4DB2-BD59-A6C34878D82A}">
                    <a16:rowId xmlns:a16="http://schemas.microsoft.com/office/drawing/2014/main" val="4053569821"/>
                  </a:ext>
                </a:extLst>
              </a:tr>
              <a:tr h="341873">
                <a:tc>
                  <a:txBody>
                    <a:bodyPr/>
                    <a:lstStyle/>
                    <a:p>
                      <a:r>
                        <a:rPr lang="en-US" sz="1200" dirty="0">
                          <a:latin typeface="Times New Roman" panose="02020603050405020304" pitchFamily="18" charset="0"/>
                          <a:cs typeface="Times New Roman" panose="02020603050405020304" pitchFamily="18" charset="0"/>
                        </a:rPr>
                        <a:t>Offensive Targeted Insult Other Comments</a:t>
                      </a:r>
                    </a:p>
                  </a:txBody>
                  <a:tcPr/>
                </a:tc>
                <a:tc>
                  <a:txBody>
                    <a:bodyPr/>
                    <a:lstStyle/>
                    <a:p>
                      <a:pPr algn="ctr"/>
                      <a:r>
                        <a:rPr lang="en-US" sz="1200" dirty="0">
                          <a:latin typeface="Times New Roman" panose="02020603050405020304" pitchFamily="18" charset="0"/>
                          <a:cs typeface="Times New Roman" panose="02020603050405020304" pitchFamily="18" charset="0"/>
                        </a:rPr>
                        <a:t>525</a:t>
                      </a:r>
                    </a:p>
                  </a:txBody>
                  <a:tcPr/>
                </a:tc>
                <a:extLst>
                  <a:ext uri="{0D108BD9-81ED-4DB2-BD59-A6C34878D82A}">
                    <a16:rowId xmlns:a16="http://schemas.microsoft.com/office/drawing/2014/main" val="850310820"/>
                  </a:ext>
                </a:extLst>
              </a:tr>
            </a:tbl>
          </a:graphicData>
        </a:graphic>
      </p:graphicFrame>
      <p:sp>
        <p:nvSpPr>
          <p:cNvPr id="7" name="TextBox 6">
            <a:extLst>
              <a:ext uri="{FF2B5EF4-FFF2-40B4-BE49-F238E27FC236}">
                <a16:creationId xmlns:a16="http://schemas.microsoft.com/office/drawing/2014/main" id="{6AF70FAC-FFD4-F020-EA3C-C2F5727E9710}"/>
              </a:ext>
            </a:extLst>
          </p:cNvPr>
          <p:cNvSpPr txBox="1"/>
          <p:nvPr/>
        </p:nvSpPr>
        <p:spPr>
          <a:xfrm>
            <a:off x="2837236" y="5812761"/>
            <a:ext cx="6096000" cy="400110"/>
          </a:xfrm>
          <a:prstGeom prst="rect">
            <a:avLst/>
          </a:prstGeom>
          <a:noFill/>
        </p:spPr>
        <p:txBody>
          <a:bodyPr wrap="square">
            <a:spAutoFit/>
          </a:bodyPr>
          <a:lstStyle/>
          <a:p>
            <a:pPr marL="0" indent="0" algn="ctr">
              <a:buNone/>
            </a:pPr>
            <a:r>
              <a:rPr lang="en-US" sz="2000" dirty="0">
                <a:latin typeface="Times New Roman" panose="02020603050405020304" pitchFamily="18" charset="0"/>
                <a:cs typeface="Times New Roman" panose="02020603050405020304" pitchFamily="18" charset="0"/>
              </a:rPr>
              <a:t>Table 1. Breakdown of YouTube Comments Dataset</a:t>
            </a:r>
          </a:p>
        </p:txBody>
      </p:sp>
    </p:spTree>
    <p:extLst>
      <p:ext uri="{BB962C8B-B14F-4D97-AF65-F5344CB8AC3E}">
        <p14:creationId xmlns:p14="http://schemas.microsoft.com/office/powerpoint/2010/main" val="67846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Content Placeholder 2"/>
          <p:cNvSpPr>
            <a:spLocks noGrp="1"/>
          </p:cNvSpPr>
          <p:nvPr>
            <p:ph idx="1"/>
          </p:nvPr>
        </p:nvSpPr>
        <p:spPr>
          <a:xfrm>
            <a:off x="416672" y="1494441"/>
            <a:ext cx="10937128" cy="4861909"/>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preprocessing of the Tamil YouTube comments dataset involved several key steps to ensure its readiness for analysis: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00000"/>
              </a:lnSpc>
              <a:buAutoNum type="arabicPeriod"/>
            </a:pPr>
            <a:r>
              <a:rPr lang="en-US" sz="2000" b="1" dirty="0">
                <a:latin typeface="Times New Roman" panose="02020603050405020304" pitchFamily="18" charset="0"/>
                <a:cs typeface="Times New Roman" panose="02020603050405020304" pitchFamily="18" charset="0"/>
              </a:rPr>
              <a:t>Data Cleaning:</a:t>
            </a:r>
            <a:r>
              <a:rPr lang="en-US" sz="2000" dirty="0">
                <a:latin typeface="Times New Roman" panose="02020603050405020304" pitchFamily="18" charset="0"/>
                <a:cs typeface="Times New Roman" panose="02020603050405020304" pitchFamily="18" charset="0"/>
              </a:rPr>
              <a:t> Removal of irrelevant content (URLs, hashtags, user mentions) and non-Tamil characters using Regular Expressions and custom scripts.</a:t>
            </a:r>
          </a:p>
          <a:p>
            <a:pPr marL="914400" lvl="1" indent="-457200" algn="just">
              <a:lnSpc>
                <a:spcPct val="100000"/>
              </a:lnSpc>
              <a:buAutoNum type="arabicPeriod"/>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00000"/>
              </a:lnSpc>
              <a:buAutoNum type="arabicPeriod"/>
            </a:pPr>
            <a:r>
              <a:rPr lang="en-US" sz="2000" b="1" dirty="0">
                <a:latin typeface="Times New Roman" panose="02020603050405020304" pitchFamily="18" charset="0"/>
                <a:cs typeface="Times New Roman" panose="02020603050405020304" pitchFamily="18" charset="0"/>
              </a:rPr>
              <a:t>Language Identification and Filtering: </a:t>
            </a:r>
            <a:r>
              <a:rPr lang="en-US" sz="2000" dirty="0">
                <a:latin typeface="Times New Roman" panose="02020603050405020304" pitchFamily="18" charset="0"/>
                <a:cs typeface="Times New Roman" panose="02020603050405020304" pitchFamily="18" charset="0"/>
              </a:rPr>
              <a:t>Application of language detection tools to retain only Tamil comments, ensuring linguistic focus.</a:t>
            </a:r>
          </a:p>
          <a:p>
            <a:pPr marL="914400" lvl="1" indent="-457200" algn="just">
              <a:lnSpc>
                <a:spcPct val="100000"/>
              </a:lnSpc>
              <a:buAutoNum type="arabicPeriod"/>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00000"/>
              </a:lnSpc>
              <a:buAutoNum type="arabicPeriod"/>
            </a:pPr>
            <a:r>
              <a:rPr lang="en-US" sz="2000" b="1" dirty="0">
                <a:latin typeface="Times New Roman" panose="02020603050405020304" pitchFamily="18" charset="0"/>
                <a:cs typeface="Times New Roman" panose="02020603050405020304" pitchFamily="18" charset="0"/>
              </a:rPr>
              <a:t>Text Normalization: </a:t>
            </a:r>
            <a:r>
              <a:rPr lang="en-US" sz="2000" dirty="0">
                <a:latin typeface="Times New Roman" panose="02020603050405020304" pitchFamily="18" charset="0"/>
                <a:cs typeface="Times New Roman" panose="02020603050405020304" pitchFamily="18" charset="0"/>
              </a:rPr>
              <a:t>Standardization of the text format, including lowercasing and normalizing colloquial terms, to reduce complexity.</a:t>
            </a:r>
          </a:p>
        </p:txBody>
      </p:sp>
      <p:sp>
        <p:nvSpPr>
          <p:cNvPr id="6" name="Slide Number Placeholder 5"/>
          <p:cNvSpPr>
            <a:spLocks noGrp="1"/>
          </p:cNvSpPr>
          <p:nvPr>
            <p:ph type="sldNum" sz="quarter" idx="12"/>
          </p:nvPr>
        </p:nvSpPr>
        <p:spPr/>
        <p:txBody>
          <a:bodyPr/>
          <a:lstStyle/>
          <a:p>
            <a:fld id="{D38DC0B9-C475-4FDF-8DD2-FF30D3C761E7}" type="slidenum">
              <a:rPr lang="en-US" smtClean="0"/>
              <a:t>13</a:t>
            </a:fld>
            <a:endParaRPr lang="en-US" dirty="0"/>
          </a:p>
        </p:txBody>
      </p:sp>
    </p:spTree>
    <p:extLst>
      <p:ext uri="{BB962C8B-B14F-4D97-AF65-F5344CB8AC3E}">
        <p14:creationId xmlns:p14="http://schemas.microsoft.com/office/powerpoint/2010/main" val="360321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DATA PREPROCESSING (continued)</a:t>
            </a:r>
          </a:p>
        </p:txBody>
      </p:sp>
      <p:sp>
        <p:nvSpPr>
          <p:cNvPr id="3" name="Content Placeholder 2"/>
          <p:cNvSpPr>
            <a:spLocks noGrp="1"/>
          </p:cNvSpPr>
          <p:nvPr>
            <p:ph idx="1"/>
          </p:nvPr>
        </p:nvSpPr>
        <p:spPr>
          <a:xfrm>
            <a:off x="416672" y="1494441"/>
            <a:ext cx="10937128" cy="4861909"/>
          </a:xfrm>
        </p:spPr>
        <p:txBody>
          <a:bodyPr>
            <a:noAutofit/>
          </a:bodyPr>
          <a:lstStyle/>
          <a:p>
            <a:pPr marL="914400" lvl="1" indent="-457200" algn="just">
              <a:lnSpc>
                <a:spcPct val="100000"/>
              </a:lnSpc>
              <a:buFont typeface="+mj-lt"/>
              <a:buAutoNum type="arabicPeriod" startAt="4"/>
            </a:pPr>
            <a:r>
              <a:rPr lang="en-US" sz="2000" b="1" dirty="0">
                <a:latin typeface="Times New Roman" panose="02020603050405020304" pitchFamily="18" charset="0"/>
                <a:cs typeface="Times New Roman" panose="02020603050405020304" pitchFamily="18" charset="0"/>
              </a:rPr>
              <a:t>Tokenization:</a:t>
            </a:r>
            <a:r>
              <a:rPr lang="en-US" sz="2000" dirty="0">
                <a:latin typeface="Times New Roman" panose="02020603050405020304" pitchFamily="18" charset="0"/>
                <a:cs typeface="Times New Roman" panose="02020603050405020304" pitchFamily="18" charset="0"/>
              </a:rPr>
              <a:t> Segmenting text into tokens using a custom Tamil tokenizer, addressing the language’s unique morphological challenges. </a:t>
            </a:r>
          </a:p>
          <a:p>
            <a:pPr marL="914400" lvl="1" indent="-457200" algn="just">
              <a:lnSpc>
                <a:spcPct val="100000"/>
              </a:lnSpc>
              <a:buAutoNum type="arabicPeriod" startAt="4"/>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00000"/>
              </a:lnSpc>
              <a:buAutoNum type="arabicPeriod" startAt="4"/>
            </a:pPr>
            <a:r>
              <a:rPr lang="en-US" sz="2000" b="1" dirty="0">
                <a:latin typeface="Times New Roman" panose="02020603050405020304" pitchFamily="18" charset="0"/>
                <a:cs typeface="Times New Roman" panose="02020603050405020304" pitchFamily="18" charset="0"/>
              </a:rPr>
              <a:t>Handling Code-Mixed Data: </a:t>
            </a:r>
            <a:r>
              <a:rPr lang="en-US" sz="2000" dirty="0">
                <a:latin typeface="Times New Roman" panose="02020603050405020304" pitchFamily="18" charset="0"/>
                <a:cs typeface="Times New Roman" panose="02020603050405020304" pitchFamily="18" charset="0"/>
              </a:rPr>
              <a:t>Implementing specific techniques for processing comments that mix Tamil with English, preserving linguistic characteristics. </a:t>
            </a:r>
          </a:p>
          <a:p>
            <a:pPr marL="914400" lvl="1" indent="-457200" algn="just">
              <a:lnSpc>
                <a:spcPct val="100000"/>
              </a:lnSpc>
              <a:buAutoNum type="arabicPeriod" startAt="4"/>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00000"/>
              </a:lnSpc>
              <a:buAutoNum type="arabicPeriod" startAt="4"/>
            </a:pPr>
            <a:r>
              <a:rPr lang="en-US" sz="2000" b="1" dirty="0">
                <a:latin typeface="Times New Roman" panose="02020603050405020304" pitchFamily="18" charset="0"/>
                <a:cs typeface="Times New Roman" panose="02020603050405020304" pitchFamily="18" charset="0"/>
              </a:rPr>
              <a:t>Annotation and Labeling:</a:t>
            </a:r>
            <a:r>
              <a:rPr lang="en-US" sz="2000" dirty="0">
                <a:latin typeface="Times New Roman" panose="02020603050405020304" pitchFamily="18" charset="0"/>
                <a:cs typeface="Times New Roman" panose="02020603050405020304" pitchFamily="18" charset="0"/>
              </a:rPr>
              <a:t> Manually annotating each comment as offensive or non-offensive by linguistic experts, creating a reliable dataset for supervised learning.</a:t>
            </a:r>
          </a:p>
        </p:txBody>
      </p:sp>
      <p:sp>
        <p:nvSpPr>
          <p:cNvPr id="6" name="Slide Number Placeholder 5"/>
          <p:cNvSpPr>
            <a:spLocks noGrp="1"/>
          </p:cNvSpPr>
          <p:nvPr>
            <p:ph type="sldNum" sz="quarter" idx="12"/>
          </p:nvPr>
        </p:nvSpPr>
        <p:spPr/>
        <p:txBody>
          <a:bodyPr/>
          <a:lstStyle/>
          <a:p>
            <a:fld id="{D38DC0B9-C475-4FDF-8DD2-FF30D3C761E7}" type="slidenum">
              <a:rPr lang="en-US" smtClean="0"/>
              <a:t>14</a:t>
            </a:fld>
            <a:endParaRPr lang="en-US" dirty="0"/>
          </a:p>
        </p:txBody>
      </p:sp>
    </p:spTree>
    <p:extLst>
      <p:ext uri="{BB962C8B-B14F-4D97-AF65-F5344CB8AC3E}">
        <p14:creationId xmlns:p14="http://schemas.microsoft.com/office/powerpoint/2010/main" val="2915074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MODEL SELECTION AND ADAPTATION</a:t>
            </a:r>
          </a:p>
        </p:txBody>
      </p:sp>
      <p:sp>
        <p:nvSpPr>
          <p:cNvPr id="3" name="Content Placeholder 2"/>
          <p:cNvSpPr>
            <a:spLocks noGrp="1"/>
          </p:cNvSpPr>
          <p:nvPr>
            <p:ph idx="1"/>
          </p:nvPr>
        </p:nvSpPr>
        <p:spPr>
          <a:xfrm>
            <a:off x="416672" y="1494441"/>
            <a:ext cx="10937128" cy="4861909"/>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We chose five distinct models, each offering unique capabilities and strengths in natural language processing:</a:t>
            </a:r>
          </a:p>
          <a:p>
            <a:pPr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mBERT (Multilingual BERT): </a:t>
            </a:r>
            <a:r>
              <a:rPr lang="en-US" sz="2000" dirty="0">
                <a:latin typeface="Times New Roman" panose="02020603050405020304" pitchFamily="18" charset="0"/>
                <a:cs typeface="Times New Roman" panose="02020603050405020304" pitchFamily="18" charset="0"/>
              </a:rPr>
              <a:t>A variant of BERT trained on a large corpus of multiple languages. mBERT’s multilingual capabilities make it a suitable choice for analyzing the Tamil language, which often involves codeswitching and the use of mixed languages.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BERT Base: </a:t>
            </a:r>
            <a:r>
              <a:rPr lang="en-US" sz="2000" dirty="0">
                <a:latin typeface="Times New Roman" panose="02020603050405020304" pitchFamily="18" charset="0"/>
                <a:cs typeface="Times New Roman" panose="02020603050405020304" pitchFamily="18" charset="0"/>
              </a:rPr>
              <a:t>The standard BERT model with a base configuration. It serves as a benchmark for performance comparison and is known for its effectiveness in language understanding.</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BERT Large: </a:t>
            </a:r>
            <a:r>
              <a:rPr lang="en-US" sz="2000" dirty="0">
                <a:latin typeface="Times New Roman" panose="02020603050405020304" pitchFamily="18" charset="0"/>
                <a:cs typeface="Times New Roman" panose="02020603050405020304" pitchFamily="18" charset="0"/>
              </a:rPr>
              <a:t>An upscaled version of BERT with more layers and parameters, offering deeper linguistic analysis, which is beneficial for capturing the nuances of Tamil.</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38DC0B9-C475-4FDF-8DD2-FF30D3C761E7}" type="slidenum">
              <a:rPr lang="en-US" smtClean="0"/>
              <a:t>15</a:t>
            </a:fld>
            <a:endParaRPr lang="en-US" dirty="0"/>
          </a:p>
        </p:txBody>
      </p:sp>
    </p:spTree>
    <p:extLst>
      <p:ext uri="{BB962C8B-B14F-4D97-AF65-F5344CB8AC3E}">
        <p14:creationId xmlns:p14="http://schemas.microsoft.com/office/powerpoint/2010/main" val="155235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4605"/>
            <a:ext cx="10515600" cy="1325563"/>
          </a:xfrm>
        </p:spPr>
        <p:txBody>
          <a:bodyPr/>
          <a:lstStyle/>
          <a:p>
            <a:r>
              <a:rPr lang="en-US" dirty="0">
                <a:latin typeface="Times New Roman" panose="02020603050405020304" pitchFamily="18" charset="0"/>
                <a:cs typeface="Times New Roman" panose="02020603050405020304" pitchFamily="18" charset="0"/>
              </a:rPr>
              <a:t>MODEL SELECTION AND ADAPTATION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416672" y="1494441"/>
            <a:ext cx="10937128" cy="4861909"/>
          </a:xfrm>
        </p:spPr>
        <p:txBody>
          <a:bodyPr>
            <a:noAutofit/>
          </a:bodyPr>
          <a:lstStyle/>
          <a:p>
            <a:pPr lvl="1" algn="just">
              <a:lnSpc>
                <a:spcPct val="100000"/>
              </a:lnSpc>
            </a:pPr>
            <a:r>
              <a:rPr lang="en-US" sz="2000" b="1" dirty="0">
                <a:latin typeface="Times New Roman" panose="02020603050405020304" pitchFamily="18" charset="0"/>
                <a:cs typeface="Times New Roman" panose="02020603050405020304" pitchFamily="18" charset="0"/>
              </a:rPr>
              <a:t>DistilBERT: </a:t>
            </a:r>
            <a:r>
              <a:rPr lang="en-US" sz="2000" dirty="0">
                <a:latin typeface="Times New Roman" panose="02020603050405020304" pitchFamily="18" charset="0"/>
                <a:cs typeface="Times New Roman" panose="02020603050405020304" pitchFamily="18" charset="0"/>
              </a:rPr>
              <a:t>A distilled version of BERT that retains most of the original model’s effectiveness but is smaller and faster, making it efficient for processing large datasets like YouTube comments. </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RoBERTa (Robustly Optimized BERT Pretraining Approach): </a:t>
            </a:r>
            <a:r>
              <a:rPr lang="en-US" sz="2000" dirty="0">
                <a:latin typeface="Times New Roman" panose="02020603050405020304" pitchFamily="18" charset="0"/>
                <a:cs typeface="Times New Roman" panose="02020603050405020304" pitchFamily="18" charset="0"/>
              </a:rPr>
              <a:t>An optimized version of BERT, trained with a modified pretraining approach that improves its performance, particularly in understanding context and semantics. </a:t>
            </a:r>
          </a:p>
          <a:p>
            <a:pPr>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38DC0B9-C475-4FDF-8DD2-FF30D3C761E7}" type="slidenum">
              <a:rPr lang="en-US" smtClean="0"/>
              <a:t>16</a:t>
            </a:fld>
            <a:endParaRPr lang="en-US" dirty="0"/>
          </a:p>
        </p:txBody>
      </p:sp>
    </p:spTree>
    <p:extLst>
      <p:ext uri="{BB962C8B-B14F-4D97-AF65-F5344CB8AC3E}">
        <p14:creationId xmlns:p14="http://schemas.microsoft.com/office/powerpoint/2010/main" val="3453237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MODEL TRAINING</a:t>
            </a:r>
          </a:p>
        </p:txBody>
      </p:sp>
      <p:sp>
        <p:nvSpPr>
          <p:cNvPr id="3" name="Content Placeholder 2"/>
          <p:cNvSpPr>
            <a:spLocks noGrp="1"/>
          </p:cNvSpPr>
          <p:nvPr>
            <p:ph idx="1"/>
          </p:nvPr>
        </p:nvSpPr>
        <p:spPr>
          <a:xfrm>
            <a:off x="416672" y="1494441"/>
            <a:ext cx="10937128" cy="5194681"/>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training phase for the selected BERT models—mBERT, BERT Base, BERT Large, DistilBERT, and RoBERTa—is a crucial component of our research. This phase involves the following key steps:</a:t>
            </a:r>
          </a:p>
          <a:p>
            <a:pPr algn="just">
              <a:lnSpc>
                <a:spcPct val="100000"/>
              </a:lnSpc>
            </a:pPr>
            <a:endParaRPr lang="en-US" sz="2000" dirty="0">
              <a:latin typeface="Times New Roman" panose="02020603050405020304" pitchFamily="18" charset="0"/>
              <a:cs typeface="Times New Roman" panose="02020603050405020304" pitchFamily="18" charset="0"/>
            </a:endParaRPr>
          </a:p>
          <a:p>
            <a:pPr marL="3200400" lvl="6"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Dataset Splitting</a:t>
            </a:r>
          </a:p>
          <a:p>
            <a:pPr marL="3200400" lvl="6"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Fine-Tuning</a:t>
            </a:r>
          </a:p>
          <a:p>
            <a:pPr marL="3200400" lvl="6"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Hyperparameter Optimization</a:t>
            </a:r>
          </a:p>
          <a:p>
            <a:pPr marL="3200400" lvl="6"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Training Environment</a:t>
            </a:r>
          </a:p>
          <a:p>
            <a:pPr marL="3200400" lvl="6"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Regularization Techniques</a:t>
            </a:r>
          </a:p>
        </p:txBody>
      </p:sp>
      <p:sp>
        <p:nvSpPr>
          <p:cNvPr id="6" name="Slide Number Placeholder 5"/>
          <p:cNvSpPr>
            <a:spLocks noGrp="1"/>
          </p:cNvSpPr>
          <p:nvPr>
            <p:ph type="sldNum" sz="quarter" idx="12"/>
          </p:nvPr>
        </p:nvSpPr>
        <p:spPr/>
        <p:txBody>
          <a:bodyPr/>
          <a:lstStyle/>
          <a:p>
            <a:fld id="{D38DC0B9-C475-4FDF-8DD2-FF30D3C761E7}" type="slidenum">
              <a:rPr lang="en-US" smtClean="0"/>
              <a:t>17</a:t>
            </a:fld>
            <a:endParaRPr lang="en-US" dirty="0"/>
          </a:p>
        </p:txBody>
      </p:sp>
    </p:spTree>
    <p:extLst>
      <p:ext uri="{BB962C8B-B14F-4D97-AF65-F5344CB8AC3E}">
        <p14:creationId xmlns:p14="http://schemas.microsoft.com/office/powerpoint/2010/main" val="1064933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MODEL TRAINING (continued)</a:t>
            </a:r>
          </a:p>
        </p:txBody>
      </p:sp>
      <p:sp>
        <p:nvSpPr>
          <p:cNvPr id="6" name="Slide Number Placeholder 5"/>
          <p:cNvSpPr>
            <a:spLocks noGrp="1"/>
          </p:cNvSpPr>
          <p:nvPr>
            <p:ph type="sldNum" sz="quarter" idx="12"/>
          </p:nvPr>
        </p:nvSpPr>
        <p:spPr/>
        <p:txBody>
          <a:bodyPr/>
          <a:lstStyle/>
          <a:p>
            <a:fld id="{D38DC0B9-C475-4FDF-8DD2-FF30D3C761E7}" type="slidenum">
              <a:rPr lang="en-US" smtClean="0"/>
              <a:t>18</a:t>
            </a:fld>
            <a:endParaRPr lang="en-US" dirty="0"/>
          </a:p>
        </p:txBody>
      </p:sp>
      <p:sp>
        <p:nvSpPr>
          <p:cNvPr id="8" name="Content Placeholder 2">
            <a:extLst>
              <a:ext uri="{FF2B5EF4-FFF2-40B4-BE49-F238E27FC236}">
                <a16:creationId xmlns:a16="http://schemas.microsoft.com/office/drawing/2014/main" id="{1E998CB3-2300-91DA-324D-12FE67D9593E}"/>
              </a:ext>
            </a:extLst>
          </p:cNvPr>
          <p:cNvSpPr>
            <a:spLocks noGrp="1"/>
          </p:cNvSpPr>
          <p:nvPr>
            <p:ph idx="1"/>
          </p:nvPr>
        </p:nvSpPr>
        <p:spPr>
          <a:xfrm>
            <a:off x="317500" y="1558924"/>
            <a:ext cx="11036300" cy="5024756"/>
          </a:xfrm>
        </p:spPr>
        <p:txBody>
          <a:bodyPr>
            <a:normAutofit/>
          </a:bodyPr>
          <a:lstStyle/>
          <a:p>
            <a:pPr marL="1885950" lvl="6" indent="0">
              <a:buNone/>
            </a:pPr>
            <a:endParaRPr lang="en-US" sz="2000" dirty="0">
              <a:latin typeface="Times New Roman" panose="02020603050405020304" pitchFamily="18" charset="0"/>
              <a:cs typeface="Times New Roman" panose="02020603050405020304" pitchFamily="18" charset="0"/>
            </a:endParaRPr>
          </a:p>
          <a:p>
            <a:pPr marL="1885950" lvl="6" indent="0">
              <a:buNone/>
            </a:pPr>
            <a:endParaRPr lang="en-US" sz="2000" dirty="0">
              <a:latin typeface="Times New Roman" panose="02020603050405020304" pitchFamily="18" charset="0"/>
              <a:cs typeface="Times New Roman" panose="02020603050405020304" pitchFamily="18" charset="0"/>
            </a:endParaRPr>
          </a:p>
          <a:p>
            <a:pPr marL="1885950" lvl="6" indent="0">
              <a:buNone/>
            </a:pPr>
            <a:endParaRPr lang="en-US" sz="2000" dirty="0">
              <a:latin typeface="Times New Roman" panose="02020603050405020304" pitchFamily="18" charset="0"/>
              <a:cs typeface="Times New Roman" panose="02020603050405020304" pitchFamily="18" charset="0"/>
            </a:endParaRPr>
          </a:p>
          <a:p>
            <a:pPr marL="1885950" lvl="6" indent="0">
              <a:buNone/>
            </a:pPr>
            <a:endParaRPr lang="en-US" sz="2000" dirty="0">
              <a:latin typeface="Times New Roman" panose="02020603050405020304" pitchFamily="18" charset="0"/>
              <a:cs typeface="Times New Roman" panose="02020603050405020304" pitchFamily="18" charset="0"/>
            </a:endParaRPr>
          </a:p>
          <a:p>
            <a:pPr marL="1885950" lvl="6" indent="0">
              <a:buNone/>
            </a:pPr>
            <a:endParaRPr lang="en-US" sz="2000" dirty="0">
              <a:latin typeface="Times New Roman" panose="02020603050405020304" pitchFamily="18" charset="0"/>
              <a:cs typeface="Times New Roman" panose="02020603050405020304" pitchFamily="18" charset="0"/>
            </a:endParaRPr>
          </a:p>
          <a:p>
            <a:pPr marL="1885950" lvl="6" indent="0">
              <a:buNone/>
            </a:pPr>
            <a:endParaRPr lang="en-US" sz="2000" dirty="0">
              <a:latin typeface="Times New Roman" panose="02020603050405020304" pitchFamily="18" charset="0"/>
              <a:cs typeface="Times New Roman" panose="02020603050405020304" pitchFamily="18" charset="0"/>
            </a:endParaRPr>
          </a:p>
          <a:p>
            <a:pPr marL="1885950" lvl="6" indent="0">
              <a:buNone/>
            </a:pPr>
            <a:endParaRPr lang="en-US" sz="2000" dirty="0">
              <a:latin typeface="Times New Roman" panose="02020603050405020304" pitchFamily="18" charset="0"/>
              <a:cs typeface="Times New Roman" panose="02020603050405020304" pitchFamily="18" charset="0"/>
            </a:endParaRPr>
          </a:p>
          <a:p>
            <a:pPr marL="1885950" lvl="6" indent="0">
              <a:buNone/>
            </a:pPr>
            <a:r>
              <a:rPr lang="en-US" sz="2000" dirty="0">
                <a:latin typeface="Times New Roman" panose="02020603050405020304" pitchFamily="18" charset="0"/>
                <a:cs typeface="Times New Roman" panose="02020603050405020304" pitchFamily="18" charset="0"/>
              </a:rPr>
              <a:t>  </a:t>
            </a:r>
          </a:p>
          <a:p>
            <a:pPr marL="1885950" lvl="6" indent="0">
              <a:buNone/>
            </a:pPr>
            <a:r>
              <a:rPr lang="en-US" sz="2000" dirty="0">
                <a:latin typeface="Times New Roman" panose="02020603050405020304" pitchFamily="18" charset="0"/>
                <a:cs typeface="Times New Roman" panose="02020603050405020304" pitchFamily="18" charset="0"/>
              </a:rPr>
              <a:t>    Table 2. Division of Dataset into Training, Validation, and Testing</a:t>
            </a:r>
          </a:p>
          <a:p>
            <a:pPr marL="1885950" lvl="6" indent="0">
              <a:buNone/>
            </a:pPr>
            <a:endParaRPr lang="en-US" sz="400" dirty="0">
              <a:latin typeface="Times New Roman" panose="02020603050405020304" pitchFamily="18" charset="0"/>
              <a:cs typeface="Times New Roman" panose="02020603050405020304" pitchFamily="18" charset="0"/>
            </a:endParaRPr>
          </a:p>
          <a:p>
            <a:pPr marL="569913" lvl="6" indent="-282575" algn="just">
              <a:lnSpc>
                <a:spcPct val="100000"/>
              </a:lnSpc>
            </a:pPr>
            <a:r>
              <a:rPr lang="en-US" sz="2000" b="0" i="0" dirty="0">
                <a:solidFill>
                  <a:srgbClr val="111111"/>
                </a:solidFill>
                <a:effectLst/>
                <a:latin typeface="Times New Roman" panose="02020603050405020304" pitchFamily="18" charset="0"/>
                <a:cs typeface="Times New Roman" panose="02020603050405020304" pitchFamily="18" charset="0"/>
              </a:rPr>
              <a:t>The table categorizes YouTube comments into seven categories based on their content. These categories include total comments, non-offensive comments, comments not in the intended language, and various types of offensive comments</a:t>
            </a:r>
          </a:p>
          <a:p>
            <a:pPr marL="569913" lvl="6" indent="-282575" algn="just">
              <a:lnSpc>
                <a:spcPct val="100000"/>
              </a:lnSpc>
            </a:pPr>
            <a:r>
              <a:rPr lang="en-US" sz="2000" b="0" i="0" dirty="0">
                <a:solidFill>
                  <a:srgbClr val="111111"/>
                </a:solidFill>
                <a:effectLst/>
                <a:latin typeface="Times New Roman" panose="02020603050405020304" pitchFamily="18" charset="0"/>
                <a:cs typeface="Times New Roman" panose="02020603050405020304" pitchFamily="18" charset="0"/>
              </a:rPr>
              <a:t>Each category is further divided into three datasets: Training, Validation, and Testing. The numbers represent the count of comments in each category for each dataset.</a:t>
            </a:r>
            <a:endParaRPr lang="en-US" sz="20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F8A4D2C6-A7C0-140C-FB8A-04903BF11DF7}"/>
              </a:ext>
            </a:extLst>
          </p:cNvPr>
          <p:cNvGraphicFramePr>
            <a:graphicFrameLocks noGrp="1"/>
          </p:cNvGraphicFramePr>
          <p:nvPr>
            <p:extLst>
              <p:ext uri="{D42A27DB-BD31-4B8C-83A1-F6EECF244321}">
                <p14:modId xmlns:p14="http://schemas.microsoft.com/office/powerpoint/2010/main" val="3965314199"/>
              </p:ext>
            </p:extLst>
          </p:nvPr>
        </p:nvGraphicFramePr>
        <p:xfrm>
          <a:off x="1828800" y="1763075"/>
          <a:ext cx="8277497" cy="2329952"/>
        </p:xfrm>
        <a:graphic>
          <a:graphicData uri="http://schemas.openxmlformats.org/drawingml/2006/table">
            <a:tbl>
              <a:tblPr firstRow="1" bandRow="1">
                <a:tableStyleId>{16D9F66E-5EB9-4882-86FB-DCBF35E3C3E4}</a:tableStyleId>
              </a:tblPr>
              <a:tblGrid>
                <a:gridCol w="3580910">
                  <a:extLst>
                    <a:ext uri="{9D8B030D-6E8A-4147-A177-3AD203B41FA5}">
                      <a16:colId xmlns:a16="http://schemas.microsoft.com/office/drawing/2014/main" val="2745249261"/>
                    </a:ext>
                  </a:extLst>
                </a:gridCol>
                <a:gridCol w="1448912">
                  <a:extLst>
                    <a:ext uri="{9D8B030D-6E8A-4147-A177-3AD203B41FA5}">
                      <a16:colId xmlns:a16="http://schemas.microsoft.com/office/drawing/2014/main" val="1956263654"/>
                    </a:ext>
                  </a:extLst>
                </a:gridCol>
                <a:gridCol w="1570500">
                  <a:extLst>
                    <a:ext uri="{9D8B030D-6E8A-4147-A177-3AD203B41FA5}">
                      <a16:colId xmlns:a16="http://schemas.microsoft.com/office/drawing/2014/main" val="1408558873"/>
                    </a:ext>
                  </a:extLst>
                </a:gridCol>
                <a:gridCol w="1677175">
                  <a:extLst>
                    <a:ext uri="{9D8B030D-6E8A-4147-A177-3AD203B41FA5}">
                      <a16:colId xmlns:a16="http://schemas.microsoft.com/office/drawing/2014/main" val="3478991384"/>
                    </a:ext>
                  </a:extLst>
                </a:gridCol>
              </a:tblGrid>
              <a:tr h="291244">
                <a:tc>
                  <a:txBody>
                    <a:bodyPr/>
                    <a:lstStyle/>
                    <a:p>
                      <a:pPr algn="ctr"/>
                      <a:r>
                        <a:rPr lang="en-US" sz="1200" dirty="0">
                          <a:latin typeface="Times New Roman" panose="02020603050405020304" pitchFamily="18" charset="0"/>
                          <a:cs typeface="Times New Roman" panose="02020603050405020304" pitchFamily="18" charset="0"/>
                        </a:rPr>
                        <a:t>Dataset Category </a:t>
                      </a:r>
                    </a:p>
                  </a:txBody>
                  <a:tcPr/>
                </a:tc>
                <a:tc>
                  <a:txBody>
                    <a:bodyPr/>
                    <a:lstStyle/>
                    <a:p>
                      <a:pPr algn="ctr"/>
                      <a:r>
                        <a:rPr lang="en-US" sz="1200" dirty="0">
                          <a:latin typeface="Times New Roman" panose="02020603050405020304" pitchFamily="18" charset="0"/>
                          <a:cs typeface="Times New Roman" panose="02020603050405020304" pitchFamily="18" charset="0"/>
                        </a:rPr>
                        <a:t>Training</a:t>
                      </a:r>
                    </a:p>
                  </a:txBody>
                  <a:tcPr/>
                </a:tc>
                <a:tc>
                  <a:txBody>
                    <a:bodyPr/>
                    <a:lstStyle/>
                    <a:p>
                      <a:pPr algn="ctr"/>
                      <a:r>
                        <a:rPr lang="en-US" sz="1200" dirty="0">
                          <a:latin typeface="Times New Roman" panose="02020603050405020304" pitchFamily="18" charset="0"/>
                          <a:cs typeface="Times New Roman" panose="02020603050405020304" pitchFamily="18" charset="0"/>
                        </a:rPr>
                        <a:t>Validation</a:t>
                      </a:r>
                    </a:p>
                  </a:txBody>
                  <a:tcPr/>
                </a:tc>
                <a:tc>
                  <a:txBody>
                    <a:bodyPr/>
                    <a:lstStyle/>
                    <a:p>
                      <a:pPr algn="ctr"/>
                      <a:r>
                        <a:rPr lang="en-US" sz="1200" dirty="0">
                          <a:latin typeface="Times New Roman" panose="02020603050405020304" pitchFamily="18" charset="0"/>
                          <a:cs typeface="Times New Roman" panose="02020603050405020304" pitchFamily="18" charset="0"/>
                        </a:rPr>
                        <a:t>Testing</a:t>
                      </a:r>
                    </a:p>
                  </a:txBody>
                  <a:tcPr/>
                </a:tc>
                <a:extLst>
                  <a:ext uri="{0D108BD9-81ED-4DB2-BD59-A6C34878D82A}">
                    <a16:rowId xmlns:a16="http://schemas.microsoft.com/office/drawing/2014/main" val="413573581"/>
                  </a:ext>
                </a:extLst>
              </a:tr>
              <a:tr h="291244">
                <a:tc>
                  <a:txBody>
                    <a:bodyPr/>
                    <a:lstStyle/>
                    <a:p>
                      <a:r>
                        <a:rPr lang="en-US" sz="1200" dirty="0">
                          <a:latin typeface="Times New Roman" panose="02020603050405020304" pitchFamily="18" charset="0"/>
                          <a:cs typeface="Times New Roman" panose="02020603050405020304" pitchFamily="18" charset="0"/>
                        </a:rPr>
                        <a:t>Total Youtube Comments</a:t>
                      </a:r>
                    </a:p>
                  </a:txBody>
                  <a:tcPr/>
                </a:tc>
                <a:tc>
                  <a:txBody>
                    <a:bodyPr/>
                    <a:lstStyle/>
                    <a:p>
                      <a:pPr algn="ctr"/>
                      <a:r>
                        <a:rPr lang="en-US" sz="1200" dirty="0">
                          <a:latin typeface="Times New Roman" panose="02020603050405020304" pitchFamily="18" charset="0"/>
                          <a:cs typeface="Times New Roman" panose="02020603050405020304" pitchFamily="18" charset="0"/>
                        </a:rPr>
                        <a:t>27,573</a:t>
                      </a:r>
                    </a:p>
                  </a:txBody>
                  <a:tcPr/>
                </a:tc>
                <a:tc>
                  <a:txBody>
                    <a:bodyPr/>
                    <a:lstStyle/>
                    <a:p>
                      <a:pPr algn="ctr"/>
                      <a:r>
                        <a:rPr lang="en-US" sz="1200" dirty="0">
                          <a:latin typeface="Times New Roman" panose="02020603050405020304" pitchFamily="18" charset="0"/>
                          <a:cs typeface="Times New Roman" panose="02020603050405020304" pitchFamily="18" charset="0"/>
                        </a:rPr>
                        <a:t>5,958</a:t>
                      </a:r>
                    </a:p>
                  </a:txBody>
                  <a:tcPr/>
                </a:tc>
                <a:tc>
                  <a:txBody>
                    <a:bodyPr/>
                    <a:lstStyle/>
                    <a:p>
                      <a:pPr algn="ctr"/>
                      <a:r>
                        <a:rPr lang="en-US" sz="1200" dirty="0">
                          <a:latin typeface="Times New Roman" panose="02020603050405020304" pitchFamily="18" charset="0"/>
                          <a:cs typeface="Times New Roman" panose="02020603050405020304" pitchFamily="18" charset="0"/>
                        </a:rPr>
                        <a:t>6,000</a:t>
                      </a:r>
                    </a:p>
                  </a:txBody>
                  <a:tcPr/>
                </a:tc>
                <a:extLst>
                  <a:ext uri="{0D108BD9-81ED-4DB2-BD59-A6C34878D82A}">
                    <a16:rowId xmlns:a16="http://schemas.microsoft.com/office/drawing/2014/main" val="264021983"/>
                  </a:ext>
                </a:extLst>
              </a:tr>
              <a:tr h="291244">
                <a:tc>
                  <a:txBody>
                    <a:bodyPr/>
                    <a:lstStyle/>
                    <a:p>
                      <a:r>
                        <a:rPr lang="en-US" sz="1200" dirty="0">
                          <a:latin typeface="Times New Roman" panose="02020603050405020304" pitchFamily="18" charset="0"/>
                          <a:cs typeface="Times New Roman" panose="02020603050405020304" pitchFamily="18" charset="0"/>
                        </a:rPr>
                        <a:t>Non-Offensive Comments</a:t>
                      </a:r>
                    </a:p>
                  </a:txBody>
                  <a:tcPr/>
                </a:tc>
                <a:tc>
                  <a:txBody>
                    <a:bodyPr/>
                    <a:lstStyle/>
                    <a:p>
                      <a:pPr algn="ctr"/>
                      <a:r>
                        <a:rPr lang="en-US" sz="1200" dirty="0">
                          <a:latin typeface="Times New Roman" panose="02020603050405020304" pitchFamily="18" charset="0"/>
                          <a:cs typeface="Times New Roman" panose="02020603050405020304" pitchFamily="18" charset="0"/>
                        </a:rPr>
                        <a:t>20,030</a:t>
                      </a:r>
                    </a:p>
                  </a:txBody>
                  <a:tcPr/>
                </a:tc>
                <a:tc>
                  <a:txBody>
                    <a:bodyPr/>
                    <a:lstStyle/>
                    <a:p>
                      <a:pPr algn="ctr"/>
                      <a:r>
                        <a:rPr lang="en-US" sz="1200" dirty="0">
                          <a:latin typeface="Times New Roman" panose="02020603050405020304" pitchFamily="18" charset="0"/>
                          <a:cs typeface="Times New Roman" panose="02020603050405020304" pitchFamily="18" charset="0"/>
                        </a:rPr>
                        <a:t>4,292</a:t>
                      </a:r>
                    </a:p>
                  </a:txBody>
                  <a:tcPr/>
                </a:tc>
                <a:tc>
                  <a:txBody>
                    <a:bodyPr/>
                    <a:lstStyle/>
                    <a:p>
                      <a:pPr algn="ctr"/>
                      <a:r>
                        <a:rPr lang="en-US" sz="1200" dirty="0">
                          <a:latin typeface="Times New Roman" panose="02020603050405020304" pitchFamily="18" charset="0"/>
                          <a:cs typeface="Times New Roman" panose="02020603050405020304" pitchFamily="18" charset="0"/>
                        </a:rPr>
                        <a:t>4,293</a:t>
                      </a:r>
                    </a:p>
                  </a:txBody>
                  <a:tcPr/>
                </a:tc>
                <a:extLst>
                  <a:ext uri="{0D108BD9-81ED-4DB2-BD59-A6C34878D82A}">
                    <a16:rowId xmlns:a16="http://schemas.microsoft.com/office/drawing/2014/main" val="1845338895"/>
                  </a:ext>
                </a:extLst>
              </a:tr>
              <a:tr h="291244">
                <a:tc>
                  <a:txBody>
                    <a:bodyPr/>
                    <a:lstStyle/>
                    <a:p>
                      <a:r>
                        <a:rPr lang="en-US" sz="1200" dirty="0">
                          <a:latin typeface="Times New Roman" panose="02020603050405020304" pitchFamily="18" charset="0"/>
                          <a:cs typeface="Times New Roman" panose="02020603050405020304" pitchFamily="18" charset="0"/>
                        </a:rPr>
                        <a:t>Not in Intended Language Comments</a:t>
                      </a:r>
                    </a:p>
                  </a:txBody>
                  <a:tcPr/>
                </a:tc>
                <a:tc>
                  <a:txBody>
                    <a:bodyPr/>
                    <a:lstStyle/>
                    <a:p>
                      <a:pPr algn="ctr"/>
                      <a:r>
                        <a:rPr lang="en-US" sz="1200" dirty="0">
                          <a:latin typeface="Times New Roman" panose="02020603050405020304" pitchFamily="18" charset="0"/>
                          <a:cs typeface="Times New Roman" panose="02020603050405020304" pitchFamily="18" charset="0"/>
                        </a:rPr>
                        <a:t>1,130</a:t>
                      </a:r>
                    </a:p>
                  </a:txBody>
                  <a:tcPr/>
                </a:tc>
                <a:tc>
                  <a:txBody>
                    <a:bodyPr/>
                    <a:lstStyle/>
                    <a:p>
                      <a:pPr algn="ctr"/>
                      <a:r>
                        <a:rPr lang="en-US" sz="1200" dirty="0">
                          <a:latin typeface="Times New Roman" panose="02020603050405020304" pitchFamily="18" charset="0"/>
                          <a:cs typeface="Times New Roman" panose="02020603050405020304" pitchFamily="18" charset="0"/>
                        </a:rPr>
                        <a:t>242</a:t>
                      </a:r>
                    </a:p>
                  </a:txBody>
                  <a:tcPr/>
                </a:tc>
                <a:tc>
                  <a:txBody>
                    <a:bodyPr/>
                    <a:lstStyle/>
                    <a:p>
                      <a:pPr algn="ctr"/>
                      <a:r>
                        <a:rPr lang="en-US" sz="1200" dirty="0">
                          <a:latin typeface="Times New Roman" panose="02020603050405020304" pitchFamily="18" charset="0"/>
                          <a:cs typeface="Times New Roman" panose="02020603050405020304" pitchFamily="18" charset="0"/>
                        </a:rPr>
                        <a:t>242</a:t>
                      </a:r>
                    </a:p>
                  </a:txBody>
                  <a:tcPr/>
                </a:tc>
                <a:extLst>
                  <a:ext uri="{0D108BD9-81ED-4DB2-BD59-A6C34878D82A}">
                    <a16:rowId xmlns:a16="http://schemas.microsoft.com/office/drawing/2014/main" val="1912307202"/>
                  </a:ext>
                </a:extLst>
              </a:tr>
              <a:tr h="291244">
                <a:tc>
                  <a:txBody>
                    <a:bodyPr/>
                    <a:lstStyle/>
                    <a:p>
                      <a:r>
                        <a:rPr lang="en-US" sz="1200" dirty="0">
                          <a:latin typeface="Times New Roman" panose="02020603050405020304" pitchFamily="18" charset="0"/>
                          <a:cs typeface="Times New Roman" panose="02020603050405020304" pitchFamily="18" charset="0"/>
                        </a:rPr>
                        <a:t>Offensive Untargeted Comments</a:t>
                      </a:r>
                    </a:p>
                  </a:txBody>
                  <a:tcPr/>
                </a:tc>
                <a:tc>
                  <a:txBody>
                    <a:bodyPr/>
                    <a:lstStyle/>
                    <a:p>
                      <a:pPr algn="ctr"/>
                      <a:r>
                        <a:rPr lang="en-US" sz="1200" dirty="0">
                          <a:latin typeface="Times New Roman" panose="02020603050405020304" pitchFamily="18" charset="0"/>
                          <a:cs typeface="Times New Roman" panose="02020603050405020304" pitchFamily="18" charset="0"/>
                        </a:rPr>
                        <a:t>2,291</a:t>
                      </a:r>
                    </a:p>
                  </a:txBody>
                  <a:tcPr/>
                </a:tc>
                <a:tc>
                  <a:txBody>
                    <a:bodyPr/>
                    <a:lstStyle/>
                    <a:p>
                      <a:pPr algn="ctr"/>
                      <a:r>
                        <a:rPr lang="en-US" sz="1200" dirty="0">
                          <a:latin typeface="Times New Roman" panose="02020603050405020304" pitchFamily="18" charset="0"/>
                          <a:cs typeface="Times New Roman" panose="02020603050405020304" pitchFamily="18" charset="0"/>
                        </a:rPr>
                        <a:t>491</a:t>
                      </a:r>
                    </a:p>
                  </a:txBody>
                  <a:tcPr/>
                </a:tc>
                <a:tc>
                  <a:txBody>
                    <a:bodyPr/>
                    <a:lstStyle/>
                    <a:p>
                      <a:pPr algn="ctr"/>
                      <a:r>
                        <a:rPr lang="en-US" sz="1200" dirty="0">
                          <a:latin typeface="Times New Roman" panose="02020603050405020304" pitchFamily="18" charset="0"/>
                          <a:cs typeface="Times New Roman" panose="02020603050405020304" pitchFamily="18" charset="0"/>
                        </a:rPr>
                        <a:t>492</a:t>
                      </a:r>
                    </a:p>
                  </a:txBody>
                  <a:tcPr/>
                </a:tc>
                <a:extLst>
                  <a:ext uri="{0D108BD9-81ED-4DB2-BD59-A6C34878D82A}">
                    <a16:rowId xmlns:a16="http://schemas.microsoft.com/office/drawing/2014/main" val="3148909406"/>
                  </a:ext>
                </a:extLst>
              </a:tr>
              <a:tr h="291244">
                <a:tc>
                  <a:txBody>
                    <a:bodyPr/>
                    <a:lstStyle/>
                    <a:p>
                      <a:pPr rtl="0"/>
                      <a:r>
                        <a:rPr lang="en-US" sz="1200" dirty="0">
                          <a:latin typeface="Times New Roman" panose="02020603050405020304" pitchFamily="18" charset="0"/>
                          <a:cs typeface="Times New Roman" panose="02020603050405020304" pitchFamily="18" charset="0"/>
                        </a:rPr>
                        <a:t>Offensive Targeted Insult IndividuśSal Comments</a:t>
                      </a:r>
                    </a:p>
                  </a:txBody>
                  <a:tcPr/>
                </a:tc>
                <a:tc>
                  <a:txBody>
                    <a:bodyPr/>
                    <a:lstStyle/>
                    <a:p>
                      <a:pPr algn="ctr"/>
                      <a:r>
                        <a:rPr lang="en-US" sz="1200" dirty="0">
                          <a:latin typeface="Times New Roman" panose="02020603050405020304" pitchFamily="18" charset="0"/>
                          <a:cs typeface="Times New Roman" panose="02020603050405020304" pitchFamily="18" charset="0"/>
                        </a:rPr>
                        <a:t>1,861</a:t>
                      </a:r>
                    </a:p>
                  </a:txBody>
                  <a:tcPr/>
                </a:tc>
                <a:tc>
                  <a:txBody>
                    <a:bodyPr/>
                    <a:lstStyle/>
                    <a:p>
                      <a:pPr algn="ctr"/>
                      <a:r>
                        <a:rPr lang="en-US" sz="1200" dirty="0">
                          <a:latin typeface="Times New Roman" panose="02020603050405020304" pitchFamily="18" charset="0"/>
                          <a:cs typeface="Times New Roman" panose="02020603050405020304" pitchFamily="18" charset="0"/>
                        </a:rPr>
                        <a:t>398</a:t>
                      </a:r>
                    </a:p>
                  </a:txBody>
                  <a:tcPr/>
                </a:tc>
                <a:tc>
                  <a:txBody>
                    <a:bodyPr/>
                    <a:lstStyle/>
                    <a:p>
                      <a:pPr algn="ctr"/>
                      <a:r>
                        <a:rPr lang="en-US" sz="1200" dirty="0">
                          <a:latin typeface="Times New Roman" panose="02020603050405020304" pitchFamily="18" charset="0"/>
                          <a:cs typeface="Times New Roman" panose="02020603050405020304" pitchFamily="18" charset="0"/>
                        </a:rPr>
                        <a:t>399</a:t>
                      </a:r>
                    </a:p>
                  </a:txBody>
                  <a:tcPr/>
                </a:tc>
                <a:extLst>
                  <a:ext uri="{0D108BD9-81ED-4DB2-BD59-A6C34878D82A}">
                    <a16:rowId xmlns:a16="http://schemas.microsoft.com/office/drawing/2014/main" val="3995550697"/>
                  </a:ext>
                </a:extLst>
              </a:tr>
              <a:tr h="291244">
                <a:tc>
                  <a:txBody>
                    <a:bodyPr/>
                    <a:lstStyle/>
                    <a:p>
                      <a:r>
                        <a:rPr lang="en-US" sz="1200" dirty="0">
                          <a:latin typeface="Times New Roman" panose="02020603050405020304" pitchFamily="18" charset="0"/>
                          <a:cs typeface="Times New Roman" panose="02020603050405020304" pitchFamily="18" charset="0"/>
                        </a:rPr>
                        <a:t>Offensive Targeted Insult Group Comments</a:t>
                      </a:r>
                    </a:p>
                  </a:txBody>
                  <a:tcPr/>
                </a:tc>
                <a:tc>
                  <a:txBody>
                    <a:bodyPr/>
                    <a:lstStyle/>
                    <a:p>
                      <a:pPr algn="ctr"/>
                      <a:r>
                        <a:rPr lang="en-US" sz="1200" dirty="0">
                          <a:latin typeface="Times New Roman" panose="02020603050405020304" pitchFamily="18" charset="0"/>
                          <a:cs typeface="Times New Roman" panose="02020603050405020304" pitchFamily="18" charset="0"/>
                        </a:rPr>
                        <a:t>1,990</a:t>
                      </a:r>
                    </a:p>
                  </a:txBody>
                  <a:tcPr/>
                </a:tc>
                <a:tc>
                  <a:txBody>
                    <a:bodyPr/>
                    <a:lstStyle/>
                    <a:p>
                      <a:pPr algn="ctr"/>
                      <a:r>
                        <a:rPr lang="en-US" sz="1200" dirty="0">
                          <a:latin typeface="Times New Roman" panose="02020603050405020304" pitchFamily="18" charset="0"/>
                          <a:cs typeface="Times New Roman" panose="02020603050405020304" pitchFamily="18" charset="0"/>
                        </a:rPr>
                        <a:t>427</a:t>
                      </a:r>
                    </a:p>
                  </a:txBody>
                  <a:tcPr/>
                </a:tc>
                <a:tc>
                  <a:txBody>
                    <a:bodyPr/>
                    <a:lstStyle/>
                    <a:p>
                      <a:pPr algn="ctr"/>
                      <a:r>
                        <a:rPr lang="en-US" sz="1200" dirty="0">
                          <a:latin typeface="Times New Roman" panose="02020603050405020304" pitchFamily="18" charset="0"/>
                          <a:cs typeface="Times New Roman" panose="02020603050405020304" pitchFamily="18" charset="0"/>
                        </a:rPr>
                        <a:t>428</a:t>
                      </a:r>
                    </a:p>
                  </a:txBody>
                  <a:tcPr/>
                </a:tc>
                <a:extLst>
                  <a:ext uri="{0D108BD9-81ED-4DB2-BD59-A6C34878D82A}">
                    <a16:rowId xmlns:a16="http://schemas.microsoft.com/office/drawing/2014/main" val="3092313929"/>
                  </a:ext>
                </a:extLst>
              </a:tr>
              <a:tr h="291244">
                <a:tc>
                  <a:txBody>
                    <a:bodyPr/>
                    <a:lstStyle/>
                    <a:p>
                      <a:r>
                        <a:rPr lang="en-US" sz="1200" dirty="0">
                          <a:latin typeface="Times New Roman" panose="02020603050405020304" pitchFamily="18" charset="0"/>
                          <a:cs typeface="Times New Roman" panose="02020603050405020304" pitchFamily="18" charset="0"/>
                        </a:rPr>
                        <a:t>Offensive Targeted Insult Other Comments</a:t>
                      </a:r>
                    </a:p>
                  </a:txBody>
                  <a:tcPr/>
                </a:tc>
                <a:tc>
                  <a:txBody>
                    <a:bodyPr/>
                    <a:lstStyle/>
                    <a:p>
                      <a:pPr algn="ctr"/>
                      <a:r>
                        <a:rPr lang="en-US" sz="1200" dirty="0">
                          <a:latin typeface="Times New Roman" panose="02020603050405020304" pitchFamily="18" charset="0"/>
                          <a:cs typeface="Times New Roman" panose="02020603050405020304" pitchFamily="18" charset="0"/>
                        </a:rPr>
                        <a:t>368</a:t>
                      </a:r>
                    </a:p>
                  </a:txBody>
                  <a:tcPr/>
                </a:tc>
                <a:tc>
                  <a:txBody>
                    <a:bodyPr/>
                    <a:lstStyle/>
                    <a:p>
                      <a:pPr algn="ctr"/>
                      <a:r>
                        <a:rPr lang="en-US" sz="1200" dirty="0">
                          <a:latin typeface="Times New Roman" panose="02020603050405020304" pitchFamily="18" charset="0"/>
                          <a:cs typeface="Times New Roman" panose="02020603050405020304" pitchFamily="18" charset="0"/>
                        </a:rPr>
                        <a:t>108</a:t>
                      </a:r>
                    </a:p>
                  </a:txBody>
                  <a:tcPr/>
                </a:tc>
                <a:tc>
                  <a:txBody>
                    <a:bodyPr/>
                    <a:lstStyle/>
                    <a:p>
                      <a:pPr algn="ctr"/>
                      <a:r>
                        <a:rPr lang="en-US" sz="1200" dirty="0">
                          <a:latin typeface="Times New Roman" panose="02020603050405020304" pitchFamily="18" charset="0"/>
                          <a:cs typeface="Times New Roman" panose="02020603050405020304" pitchFamily="18" charset="0"/>
                        </a:rPr>
                        <a:t>49</a:t>
                      </a:r>
                    </a:p>
                  </a:txBody>
                  <a:tcPr/>
                </a:tc>
                <a:extLst>
                  <a:ext uri="{0D108BD9-81ED-4DB2-BD59-A6C34878D82A}">
                    <a16:rowId xmlns:a16="http://schemas.microsoft.com/office/drawing/2014/main" val="2481354628"/>
                  </a:ext>
                </a:extLst>
              </a:tr>
            </a:tbl>
          </a:graphicData>
        </a:graphic>
      </p:graphicFrame>
    </p:spTree>
    <p:extLst>
      <p:ext uri="{BB962C8B-B14F-4D97-AF65-F5344CB8AC3E}">
        <p14:creationId xmlns:p14="http://schemas.microsoft.com/office/powerpoint/2010/main" val="379919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MODEL TRAINING (continued)</a:t>
            </a:r>
          </a:p>
        </p:txBody>
      </p:sp>
      <p:sp>
        <p:nvSpPr>
          <p:cNvPr id="6" name="Slide Number Placeholder 5"/>
          <p:cNvSpPr>
            <a:spLocks noGrp="1"/>
          </p:cNvSpPr>
          <p:nvPr>
            <p:ph type="sldNum" sz="quarter" idx="12"/>
          </p:nvPr>
        </p:nvSpPr>
        <p:spPr/>
        <p:txBody>
          <a:bodyPr/>
          <a:lstStyle/>
          <a:p>
            <a:fld id="{D38DC0B9-C475-4FDF-8DD2-FF30D3C761E7}" type="slidenum">
              <a:rPr lang="en-US" smtClean="0"/>
              <a:t>19</a:t>
            </a:fld>
            <a:endParaRPr lang="en-US" dirty="0"/>
          </a:p>
        </p:txBody>
      </p:sp>
      <p:sp>
        <p:nvSpPr>
          <p:cNvPr id="8" name="Content Placeholder 2">
            <a:extLst>
              <a:ext uri="{FF2B5EF4-FFF2-40B4-BE49-F238E27FC236}">
                <a16:creationId xmlns:a16="http://schemas.microsoft.com/office/drawing/2014/main" id="{1E998CB3-2300-91DA-324D-12FE67D9593E}"/>
              </a:ext>
            </a:extLst>
          </p:cNvPr>
          <p:cNvSpPr>
            <a:spLocks noGrp="1"/>
          </p:cNvSpPr>
          <p:nvPr>
            <p:ph idx="1"/>
          </p:nvPr>
        </p:nvSpPr>
        <p:spPr>
          <a:xfrm>
            <a:off x="317500" y="1558924"/>
            <a:ext cx="11036300" cy="4797425"/>
          </a:xfrm>
        </p:spPr>
        <p:txBody>
          <a:bodyPr>
            <a:normAutofit/>
          </a:bodyPr>
          <a:lstStyle/>
          <a:p>
            <a:pPr marL="228600" lvl="7" algn="just"/>
            <a:endParaRPr lang="en-US" sz="2000" dirty="0"/>
          </a:p>
          <a:p>
            <a:pPr marL="228600" lvl="7" algn="just"/>
            <a:endParaRPr lang="en-US" sz="2000" dirty="0"/>
          </a:p>
          <a:p>
            <a:pPr marL="228600" lvl="7" algn="just"/>
            <a:endParaRPr lang="en-US" sz="2000" dirty="0"/>
          </a:p>
          <a:p>
            <a:pPr marL="228600" lvl="7" algn="just"/>
            <a:endParaRPr lang="en-US" sz="2000" dirty="0"/>
          </a:p>
          <a:p>
            <a:pPr marL="228600" lvl="7" algn="just"/>
            <a:endParaRPr lang="en-US" sz="2000" dirty="0"/>
          </a:p>
          <a:p>
            <a:pPr marL="228600" lvl="7" algn="just"/>
            <a:endParaRPr lang="en-US" sz="2000" dirty="0"/>
          </a:p>
          <a:p>
            <a:pPr marL="228600" lvl="7" algn="just"/>
            <a:endParaRPr lang="en-US" sz="2000" dirty="0"/>
          </a:p>
          <a:p>
            <a:pPr marL="228600" lvl="7" algn="just"/>
            <a:endParaRPr lang="en-US" sz="2000" dirty="0"/>
          </a:p>
          <a:p>
            <a:pPr marL="0" lvl="7" indent="0" algn="ctr">
              <a:buNone/>
            </a:pPr>
            <a:endParaRPr lang="en-US" sz="100" dirty="0"/>
          </a:p>
          <a:p>
            <a:pPr marL="0" lvl="7" indent="0" algn="ctr">
              <a:buNone/>
            </a:pPr>
            <a:endParaRPr lang="en-US" sz="100" dirty="0"/>
          </a:p>
          <a:p>
            <a:pPr marL="0" lvl="7" indent="0" algn="ctr">
              <a:lnSpc>
                <a:spcPct val="100000"/>
              </a:lnSpc>
              <a:buNone/>
            </a:pPr>
            <a:endParaRPr lang="en-US" sz="2000" dirty="0">
              <a:latin typeface="Times New Roman" panose="02020603050405020304" pitchFamily="18" charset="0"/>
              <a:cs typeface="Times New Roman" panose="02020603050405020304" pitchFamily="18" charset="0"/>
            </a:endParaRPr>
          </a:p>
          <a:p>
            <a:pPr marL="0" lvl="7" indent="0" algn="ctr">
              <a:lnSpc>
                <a:spcPct val="100000"/>
              </a:lnSpc>
              <a:buNone/>
            </a:pPr>
            <a:r>
              <a:rPr lang="en-US" sz="2000" dirty="0">
                <a:latin typeface="Times New Roman" panose="02020603050405020304" pitchFamily="18" charset="0"/>
                <a:cs typeface="Times New Roman" panose="02020603050405020304" pitchFamily="18" charset="0"/>
              </a:rPr>
              <a:t>Table 3. Hyperparameters for BERT Models</a:t>
            </a:r>
          </a:p>
          <a:p>
            <a:pPr marL="228600" lvl="7" algn="just">
              <a:lnSpc>
                <a:spcPct val="100000"/>
              </a:lnSpc>
            </a:pPr>
            <a:endParaRPr lang="en-US" sz="400" dirty="0">
              <a:latin typeface="Times New Roman" panose="02020603050405020304" pitchFamily="18" charset="0"/>
              <a:cs typeface="Times New Roman" panose="02020603050405020304" pitchFamily="18" charset="0"/>
            </a:endParaRPr>
          </a:p>
          <a:p>
            <a:pPr marL="574675" lvl="7" indent="-287338" algn="just">
              <a:lnSpc>
                <a:spcPct val="100000"/>
              </a:lnSpc>
            </a:pPr>
            <a:r>
              <a:rPr lang="en-US" sz="2000" dirty="0">
                <a:latin typeface="Times New Roman" panose="02020603050405020304" pitchFamily="18" charset="0"/>
                <a:cs typeface="Times New Roman" panose="02020603050405020304" pitchFamily="18" charset="0"/>
              </a:rPr>
              <a:t>These steps collectively ensure that the BERT models are adequately prepared and optimized for the task of detecting offensive language in Tamil YouTube comments, contributing to the reliability and accuracy of our research.</a:t>
            </a:r>
          </a:p>
        </p:txBody>
      </p:sp>
      <p:graphicFrame>
        <p:nvGraphicFramePr>
          <p:cNvPr id="9" name="Table 8">
            <a:extLst>
              <a:ext uri="{FF2B5EF4-FFF2-40B4-BE49-F238E27FC236}">
                <a16:creationId xmlns:a16="http://schemas.microsoft.com/office/drawing/2014/main" id="{910355D7-BF6A-0D7D-9D53-C2F4ED8A56D5}"/>
              </a:ext>
            </a:extLst>
          </p:cNvPr>
          <p:cNvGraphicFramePr>
            <a:graphicFrameLocks noGrp="1"/>
          </p:cNvGraphicFramePr>
          <p:nvPr>
            <p:extLst>
              <p:ext uri="{D42A27DB-BD31-4B8C-83A1-F6EECF244321}">
                <p14:modId xmlns:p14="http://schemas.microsoft.com/office/powerpoint/2010/main" val="3505065961"/>
              </p:ext>
            </p:extLst>
          </p:nvPr>
        </p:nvGraphicFramePr>
        <p:xfrm>
          <a:off x="1053738" y="1635715"/>
          <a:ext cx="9878534" cy="3040786"/>
        </p:xfrm>
        <a:graphic>
          <a:graphicData uri="http://schemas.openxmlformats.org/drawingml/2006/table">
            <a:tbl>
              <a:tblPr firstRow="1" bandRow="1">
                <a:tableStyleId>{16D9F66E-5EB9-4882-86FB-DCBF35E3C3E4}</a:tableStyleId>
              </a:tblPr>
              <a:tblGrid>
                <a:gridCol w="650726">
                  <a:extLst>
                    <a:ext uri="{9D8B030D-6E8A-4147-A177-3AD203B41FA5}">
                      <a16:colId xmlns:a16="http://schemas.microsoft.com/office/drawing/2014/main" val="1777689191"/>
                    </a:ext>
                  </a:extLst>
                </a:gridCol>
                <a:gridCol w="1246065">
                  <a:extLst>
                    <a:ext uri="{9D8B030D-6E8A-4147-A177-3AD203B41FA5}">
                      <a16:colId xmlns:a16="http://schemas.microsoft.com/office/drawing/2014/main" val="3905996071"/>
                    </a:ext>
                  </a:extLst>
                </a:gridCol>
                <a:gridCol w="1460665">
                  <a:extLst>
                    <a:ext uri="{9D8B030D-6E8A-4147-A177-3AD203B41FA5}">
                      <a16:colId xmlns:a16="http://schemas.microsoft.com/office/drawing/2014/main" val="4232176499"/>
                    </a:ext>
                  </a:extLst>
                </a:gridCol>
                <a:gridCol w="1256449">
                  <a:extLst>
                    <a:ext uri="{9D8B030D-6E8A-4147-A177-3AD203B41FA5}">
                      <a16:colId xmlns:a16="http://schemas.microsoft.com/office/drawing/2014/main" val="2510472516"/>
                    </a:ext>
                  </a:extLst>
                </a:gridCol>
                <a:gridCol w="5264629">
                  <a:extLst>
                    <a:ext uri="{9D8B030D-6E8A-4147-A177-3AD203B41FA5}">
                      <a16:colId xmlns:a16="http://schemas.microsoft.com/office/drawing/2014/main" val="1403205779"/>
                    </a:ext>
                  </a:extLst>
                </a:gridCol>
              </a:tblGrid>
              <a:tr h="424431">
                <a:tc>
                  <a:txBody>
                    <a:bodyPr/>
                    <a:lstStyle/>
                    <a:p>
                      <a:pPr algn="ctr"/>
                      <a:r>
                        <a:rPr lang="en-US" sz="1200" dirty="0">
                          <a:latin typeface="Times New Roman" panose="02020603050405020304" pitchFamily="18" charset="0"/>
                          <a:cs typeface="Times New Roman" panose="02020603050405020304" pitchFamily="18" charset="0"/>
                        </a:rPr>
                        <a:t>S.No</a:t>
                      </a:r>
                    </a:p>
                  </a:txBody>
                  <a:tcPr/>
                </a:tc>
                <a:tc>
                  <a:txBody>
                    <a:bodyPr/>
                    <a:lstStyle/>
                    <a:p>
                      <a:pPr algn="ctr"/>
                      <a:r>
                        <a:rPr lang="en-US" sz="1200" dirty="0">
                          <a:latin typeface="Times New Roman" panose="02020603050405020304" pitchFamily="18" charset="0"/>
                          <a:cs typeface="Times New Roman" panose="02020603050405020304" pitchFamily="18" charset="0"/>
                        </a:rPr>
                        <a:t>BERT Model</a:t>
                      </a:r>
                    </a:p>
                  </a:txBody>
                  <a:tcPr/>
                </a:tc>
                <a:tc>
                  <a:txBody>
                    <a:bodyPr/>
                    <a:lstStyle/>
                    <a:p>
                      <a:pPr algn="ctr"/>
                      <a:r>
                        <a:rPr lang="en-US" sz="1200" dirty="0">
                          <a:latin typeface="Times New Roman" panose="02020603050405020304" pitchFamily="18" charset="0"/>
                          <a:cs typeface="Times New Roman" panose="02020603050405020304" pitchFamily="18" charset="0"/>
                        </a:rPr>
                        <a:t>Learning Rate </a:t>
                      </a:r>
                    </a:p>
                  </a:txBody>
                  <a:tcPr/>
                </a:tc>
                <a:tc>
                  <a:txBody>
                    <a:bodyPr/>
                    <a:lstStyle/>
                    <a:p>
                      <a:pPr algn="ctr"/>
                      <a:r>
                        <a:rPr lang="en-US" sz="1200" dirty="0">
                          <a:latin typeface="Times New Roman" panose="02020603050405020304" pitchFamily="18" charset="0"/>
                          <a:cs typeface="Times New Roman" panose="02020603050405020304" pitchFamily="18" charset="0"/>
                        </a:rPr>
                        <a:t>Batch Size</a:t>
                      </a:r>
                    </a:p>
                  </a:txBody>
                  <a:tcPr/>
                </a:tc>
                <a:tc>
                  <a:txBody>
                    <a:bodyPr/>
                    <a:lstStyle/>
                    <a:p>
                      <a:pPr algn="ctr"/>
                      <a:r>
                        <a:rPr lang="en-US" sz="1200" dirty="0">
                          <a:latin typeface="Times New Roman" panose="02020603050405020304" pitchFamily="18" charset="0"/>
                          <a:cs typeface="Times New Roman" panose="02020603050405020304" pitchFamily="18" charset="0"/>
                        </a:rPr>
                        <a:t>Description of Parameters</a:t>
                      </a:r>
                    </a:p>
                  </a:txBody>
                  <a:tcPr/>
                </a:tc>
                <a:extLst>
                  <a:ext uri="{0D108BD9-81ED-4DB2-BD59-A6C34878D82A}">
                    <a16:rowId xmlns:a16="http://schemas.microsoft.com/office/drawing/2014/main" val="446801401"/>
                  </a:ext>
                </a:extLst>
              </a:tr>
              <a:tr h="523271">
                <a:tc>
                  <a:txBody>
                    <a:bodyPr/>
                    <a:lstStyle/>
                    <a:p>
                      <a:pPr algn="ctr"/>
                      <a:r>
                        <a:rPr lang="en-US" sz="1200" b="1"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mBert</a:t>
                      </a:r>
                    </a:p>
                  </a:txBody>
                  <a:tcPr/>
                </a:tc>
                <a:tc>
                  <a:txBody>
                    <a:bodyPr/>
                    <a:lstStyle/>
                    <a:p>
                      <a:pPr algn="ctr"/>
                      <a:r>
                        <a:rPr lang="en-US" sz="1200" dirty="0">
                          <a:latin typeface="Times New Roman" panose="02020603050405020304" pitchFamily="18" charset="0"/>
                          <a:cs typeface="Times New Roman" panose="02020603050405020304" pitchFamily="18" charset="0"/>
                        </a:rPr>
                        <a:t>0.0001</a:t>
                      </a:r>
                    </a:p>
                  </a:txBody>
                  <a:tcPr/>
                </a:tc>
                <a:tc>
                  <a:txBody>
                    <a:bodyPr/>
                    <a:lstStyle/>
                    <a:p>
                      <a:pPr algn="ctr"/>
                      <a:r>
                        <a:rPr lang="en-US" sz="1200" dirty="0">
                          <a:latin typeface="Times New Roman" panose="02020603050405020304" pitchFamily="18" charset="0"/>
                          <a:cs typeface="Times New Roman" panose="02020603050405020304" pitchFamily="18" charset="0"/>
                        </a:rPr>
                        <a:t>32</a:t>
                      </a:r>
                    </a:p>
                  </a:txBody>
                  <a:tcPr/>
                </a:tc>
                <a:tc>
                  <a:txBody>
                    <a:bodyPr/>
                    <a:lstStyle/>
                    <a:p>
                      <a:pPr algn="just"/>
                      <a:r>
                        <a:rPr lang="en-US" sz="1200" dirty="0">
                          <a:latin typeface="Times New Roman" panose="02020603050405020304" pitchFamily="18" charset="0"/>
                          <a:cs typeface="Times New Roman" panose="02020603050405020304" pitchFamily="18" charset="0"/>
                        </a:rPr>
                        <a:t>Multilingual BERT model fine-tuned for Tamil offensive language detection. Learning rate set to 0.0001 for optimal convergence.</a:t>
                      </a:r>
                    </a:p>
                  </a:txBody>
                  <a:tcPr/>
                </a:tc>
                <a:extLst>
                  <a:ext uri="{0D108BD9-81ED-4DB2-BD59-A6C34878D82A}">
                    <a16:rowId xmlns:a16="http://schemas.microsoft.com/office/drawing/2014/main" val="3315280227"/>
                  </a:ext>
                </a:extLst>
              </a:tr>
              <a:tr h="523271">
                <a:tc>
                  <a:txBody>
                    <a:bodyPr/>
                    <a:lstStyle/>
                    <a:p>
                      <a:pPr algn="ctr"/>
                      <a:r>
                        <a:rPr lang="en-US" sz="1200" b="1" dirty="0">
                          <a:latin typeface="Times New Roman" panose="02020603050405020304" pitchFamily="18" charset="0"/>
                          <a:cs typeface="Times New Roman" panose="02020603050405020304" pitchFamily="18" charset="0"/>
                        </a:rPr>
                        <a:t>2</a:t>
                      </a:r>
                    </a:p>
                  </a:txBody>
                  <a:tcPr/>
                </a:tc>
                <a:tc>
                  <a:txBody>
                    <a:bodyPr/>
                    <a:lstStyle/>
                    <a:p>
                      <a:pPr algn="ctr"/>
                      <a:r>
                        <a:rPr lang="en-US" sz="1200" dirty="0">
                          <a:latin typeface="Times New Roman" panose="02020603050405020304" pitchFamily="18" charset="0"/>
                          <a:cs typeface="Times New Roman" panose="02020603050405020304" pitchFamily="18" charset="0"/>
                        </a:rPr>
                        <a:t>BERT Base</a:t>
                      </a:r>
                    </a:p>
                  </a:txBody>
                  <a:tcPr/>
                </a:tc>
                <a:tc>
                  <a:txBody>
                    <a:bodyPr/>
                    <a:lstStyle/>
                    <a:p>
                      <a:pPr algn="ctr"/>
                      <a:r>
                        <a:rPr lang="en-US" sz="1200" dirty="0">
                          <a:latin typeface="Times New Roman" panose="02020603050405020304" pitchFamily="18" charset="0"/>
                          <a:cs typeface="Times New Roman" panose="02020603050405020304" pitchFamily="18" charset="0"/>
                        </a:rPr>
                        <a:t>0.0003</a:t>
                      </a:r>
                    </a:p>
                  </a:txBody>
                  <a:tcPr/>
                </a:tc>
                <a:tc>
                  <a:txBody>
                    <a:bodyPr/>
                    <a:lstStyle/>
                    <a:p>
                      <a:pPr algn="ctr"/>
                      <a:r>
                        <a:rPr lang="en-US" sz="1200" dirty="0">
                          <a:latin typeface="Times New Roman" panose="02020603050405020304" pitchFamily="18" charset="0"/>
                          <a:cs typeface="Times New Roman" panose="02020603050405020304" pitchFamily="18" charset="0"/>
                        </a:rPr>
                        <a:t>16</a:t>
                      </a:r>
                    </a:p>
                  </a:txBody>
                  <a:tcPr/>
                </a:tc>
                <a:tc>
                  <a:txBody>
                    <a:bodyPr/>
                    <a:lstStyle/>
                    <a:p>
                      <a:pPr algn="just"/>
                      <a:r>
                        <a:rPr lang="en-US" sz="1200" dirty="0">
                          <a:latin typeface="Times New Roman" panose="02020603050405020304" pitchFamily="18" charset="0"/>
                          <a:cs typeface="Times New Roman" panose="02020603050405020304" pitchFamily="18" charset="0"/>
                        </a:rPr>
                        <a:t>BERT Base model adapted for Tamil language with a learning rate of 0.0003 for effective training.</a:t>
                      </a:r>
                    </a:p>
                  </a:txBody>
                  <a:tcPr/>
                </a:tc>
                <a:extLst>
                  <a:ext uri="{0D108BD9-81ED-4DB2-BD59-A6C34878D82A}">
                    <a16:rowId xmlns:a16="http://schemas.microsoft.com/office/drawing/2014/main" val="975012848"/>
                  </a:ext>
                </a:extLst>
              </a:tr>
              <a:tr h="523271">
                <a:tc>
                  <a:txBody>
                    <a:bodyPr/>
                    <a:lstStyle/>
                    <a:p>
                      <a:pPr algn="ctr"/>
                      <a:r>
                        <a:rPr lang="en-US" sz="1200" b="1" dirty="0">
                          <a:latin typeface="Times New Roman" panose="02020603050405020304" pitchFamily="18" charset="0"/>
                          <a:cs typeface="Times New Roman" panose="02020603050405020304" pitchFamily="18" charset="0"/>
                        </a:rPr>
                        <a:t>3</a:t>
                      </a:r>
                    </a:p>
                  </a:txBody>
                  <a:tcPr/>
                </a:tc>
                <a:tc>
                  <a:txBody>
                    <a:bodyPr/>
                    <a:lstStyle/>
                    <a:p>
                      <a:pPr algn="ctr"/>
                      <a:r>
                        <a:rPr lang="en-US" sz="1200" dirty="0">
                          <a:latin typeface="Times New Roman" panose="02020603050405020304" pitchFamily="18" charset="0"/>
                          <a:cs typeface="Times New Roman" panose="02020603050405020304" pitchFamily="18" charset="0"/>
                        </a:rPr>
                        <a:t>BERT Large</a:t>
                      </a:r>
                    </a:p>
                  </a:txBody>
                  <a:tcPr/>
                </a:tc>
                <a:tc>
                  <a:txBody>
                    <a:bodyPr/>
                    <a:lstStyle/>
                    <a:p>
                      <a:pPr algn="ctr"/>
                      <a:r>
                        <a:rPr lang="en-US" sz="1200" dirty="0">
                          <a:latin typeface="Times New Roman" panose="02020603050405020304" pitchFamily="18" charset="0"/>
                          <a:cs typeface="Times New Roman" panose="02020603050405020304" pitchFamily="18" charset="0"/>
                        </a:rPr>
                        <a:t>0.0002</a:t>
                      </a:r>
                    </a:p>
                  </a:txBody>
                  <a:tcPr/>
                </a:tc>
                <a:tc>
                  <a:txBody>
                    <a:bodyPr/>
                    <a:lstStyle/>
                    <a:p>
                      <a:pPr algn="ctr"/>
                      <a:r>
                        <a:rPr lang="en-US" sz="1200" dirty="0">
                          <a:latin typeface="Times New Roman" panose="02020603050405020304" pitchFamily="18" charset="0"/>
                          <a:cs typeface="Times New Roman" panose="02020603050405020304" pitchFamily="18" charset="0"/>
                        </a:rPr>
                        <a:t>8</a:t>
                      </a:r>
                    </a:p>
                  </a:txBody>
                  <a:tcPr/>
                </a:tc>
                <a:tc>
                  <a:txBody>
                    <a:bodyPr/>
                    <a:lstStyle/>
                    <a:p>
                      <a:pPr algn="just"/>
                      <a:r>
                        <a:rPr lang="en-US" sz="1200" dirty="0">
                          <a:latin typeface="Times New Roman" panose="02020603050405020304" pitchFamily="18" charset="0"/>
                          <a:cs typeface="Times New Roman" panose="02020603050405020304" pitchFamily="18" charset="0"/>
                        </a:rPr>
                        <a:t>BERT Large model fine-tuned for Tamil offensive language detection. Utilizes a smaller batch size of 8 for memory efficiency</a:t>
                      </a:r>
                    </a:p>
                  </a:txBody>
                  <a:tcPr/>
                </a:tc>
                <a:extLst>
                  <a:ext uri="{0D108BD9-81ED-4DB2-BD59-A6C34878D82A}">
                    <a16:rowId xmlns:a16="http://schemas.microsoft.com/office/drawing/2014/main" val="2059152333"/>
                  </a:ext>
                </a:extLst>
              </a:tr>
              <a:tr h="523271">
                <a:tc>
                  <a:txBody>
                    <a:bodyPr/>
                    <a:lstStyle/>
                    <a:p>
                      <a:pPr algn="ctr"/>
                      <a:r>
                        <a:rPr lang="en-US" sz="1200" b="1" dirty="0">
                          <a:latin typeface="Times New Roman" panose="02020603050405020304" pitchFamily="18" charset="0"/>
                          <a:cs typeface="Times New Roman" panose="02020603050405020304" pitchFamily="18" charset="0"/>
                        </a:rPr>
                        <a:t>4</a:t>
                      </a:r>
                    </a:p>
                  </a:txBody>
                  <a:tcPr/>
                </a:tc>
                <a:tc>
                  <a:txBody>
                    <a:bodyPr/>
                    <a:lstStyle/>
                    <a:p>
                      <a:pPr algn="ctr"/>
                      <a:r>
                        <a:rPr lang="en-US" sz="1200" dirty="0">
                          <a:latin typeface="Times New Roman" panose="02020603050405020304" pitchFamily="18" charset="0"/>
                          <a:cs typeface="Times New Roman" panose="02020603050405020304" pitchFamily="18" charset="0"/>
                        </a:rPr>
                        <a:t>DistilBERT</a:t>
                      </a:r>
                    </a:p>
                  </a:txBody>
                  <a:tcPr/>
                </a:tc>
                <a:tc>
                  <a:txBody>
                    <a:bodyPr/>
                    <a:lstStyle/>
                    <a:p>
                      <a:pPr algn="ctr"/>
                      <a:r>
                        <a:rPr lang="en-US" sz="1200" dirty="0">
                          <a:latin typeface="Times New Roman" panose="02020603050405020304" pitchFamily="18" charset="0"/>
                          <a:cs typeface="Times New Roman" panose="02020603050405020304" pitchFamily="18" charset="0"/>
                        </a:rPr>
                        <a:t>0.0002</a:t>
                      </a:r>
                    </a:p>
                  </a:txBody>
                  <a:tcPr/>
                </a:tc>
                <a:tc>
                  <a:txBody>
                    <a:bodyPr/>
                    <a:lstStyle/>
                    <a:p>
                      <a:pPr algn="ctr"/>
                      <a:r>
                        <a:rPr lang="en-US" sz="1200" dirty="0">
                          <a:latin typeface="Times New Roman" panose="02020603050405020304" pitchFamily="18" charset="0"/>
                          <a:cs typeface="Times New Roman" panose="02020603050405020304" pitchFamily="18" charset="0"/>
                        </a:rPr>
                        <a:t>32</a:t>
                      </a:r>
                    </a:p>
                  </a:txBody>
                  <a:tcPr/>
                </a:tc>
                <a:tc>
                  <a:txBody>
                    <a:bodyPr/>
                    <a:lstStyle/>
                    <a:p>
                      <a:pPr algn="just"/>
                      <a:r>
                        <a:rPr lang="en-US" sz="1200" dirty="0">
                          <a:latin typeface="Times New Roman" panose="02020603050405020304" pitchFamily="18" charset="0"/>
                          <a:cs typeface="Times New Roman" panose="02020603050405020304" pitchFamily="18" charset="0"/>
                        </a:rPr>
                        <a:t>DistilBERT model optimized for Tamil offensive content identification. Learning rate set to 0.0002 for convergence.</a:t>
                      </a:r>
                    </a:p>
                  </a:txBody>
                  <a:tcPr/>
                </a:tc>
                <a:extLst>
                  <a:ext uri="{0D108BD9-81ED-4DB2-BD59-A6C34878D82A}">
                    <a16:rowId xmlns:a16="http://schemas.microsoft.com/office/drawing/2014/main" val="1467139291"/>
                  </a:ext>
                </a:extLst>
              </a:tr>
              <a:tr h="523271">
                <a:tc>
                  <a:txBody>
                    <a:bodyPr/>
                    <a:lstStyle/>
                    <a:p>
                      <a:pPr algn="ctr"/>
                      <a:r>
                        <a:rPr lang="en-US" sz="1200" b="1" dirty="0">
                          <a:latin typeface="Times New Roman" panose="02020603050405020304" pitchFamily="18" charset="0"/>
                          <a:cs typeface="Times New Roman" panose="02020603050405020304" pitchFamily="18" charset="0"/>
                        </a:rPr>
                        <a:t>5</a:t>
                      </a:r>
                    </a:p>
                  </a:txBody>
                  <a:tcPr/>
                </a:tc>
                <a:tc>
                  <a:txBody>
                    <a:bodyPr/>
                    <a:lstStyle/>
                    <a:p>
                      <a:pPr algn="ctr"/>
                      <a:r>
                        <a:rPr lang="en-US" sz="1200" dirty="0">
                          <a:latin typeface="Times New Roman" panose="02020603050405020304" pitchFamily="18" charset="0"/>
                          <a:cs typeface="Times New Roman" panose="02020603050405020304" pitchFamily="18" charset="0"/>
                        </a:rPr>
                        <a:t>RoBERTa</a:t>
                      </a:r>
                    </a:p>
                  </a:txBody>
                  <a:tcPr/>
                </a:tc>
                <a:tc>
                  <a:txBody>
                    <a:bodyPr/>
                    <a:lstStyle/>
                    <a:p>
                      <a:pPr algn="ctr"/>
                      <a:r>
                        <a:rPr lang="en-US" sz="1200" dirty="0">
                          <a:latin typeface="Times New Roman" panose="02020603050405020304" pitchFamily="18" charset="0"/>
                          <a:cs typeface="Times New Roman" panose="02020603050405020304" pitchFamily="18" charset="0"/>
                        </a:rPr>
                        <a:t>0.0003</a:t>
                      </a:r>
                    </a:p>
                  </a:txBody>
                  <a:tcPr/>
                </a:tc>
                <a:tc>
                  <a:txBody>
                    <a:bodyPr/>
                    <a:lstStyle/>
                    <a:p>
                      <a:pPr algn="ctr"/>
                      <a:r>
                        <a:rPr lang="en-US" sz="1200" dirty="0">
                          <a:latin typeface="Times New Roman" panose="02020603050405020304" pitchFamily="18" charset="0"/>
                          <a:cs typeface="Times New Roman" panose="02020603050405020304" pitchFamily="18" charset="0"/>
                        </a:rPr>
                        <a:t>16</a:t>
                      </a:r>
                    </a:p>
                  </a:txBody>
                  <a:tcPr/>
                </a:tc>
                <a:tc>
                  <a:txBody>
                    <a:bodyPr/>
                    <a:lstStyle/>
                    <a:p>
                      <a:pPr algn="just"/>
                      <a:r>
                        <a:rPr lang="en-US" sz="1200" dirty="0">
                          <a:latin typeface="Times New Roman" panose="02020603050405020304" pitchFamily="18" charset="0"/>
                          <a:cs typeface="Times New Roman" panose="02020603050405020304" pitchFamily="18" charset="0"/>
                        </a:rPr>
                        <a:t>RoBERTa model tailored for Tamil language processing with a learning rate of 0.0003 for efficient training.</a:t>
                      </a:r>
                    </a:p>
                  </a:txBody>
                  <a:tcPr/>
                </a:tc>
                <a:extLst>
                  <a:ext uri="{0D108BD9-81ED-4DB2-BD59-A6C34878D82A}">
                    <a16:rowId xmlns:a16="http://schemas.microsoft.com/office/drawing/2014/main" val="1296584088"/>
                  </a:ext>
                </a:extLst>
              </a:tr>
            </a:tbl>
          </a:graphicData>
        </a:graphic>
      </p:graphicFrame>
    </p:spTree>
    <p:extLst>
      <p:ext uri="{BB962C8B-B14F-4D97-AF65-F5344CB8AC3E}">
        <p14:creationId xmlns:p14="http://schemas.microsoft.com/office/powerpoint/2010/main" val="556572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16672" y="1461843"/>
            <a:ext cx="10937128" cy="4672739"/>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In the expanding field of online content moderation, the task of identifying offensive language in multilingual social media environments poses a significant challenge.</a:t>
            </a:r>
          </a:p>
          <a:p>
            <a:pPr algn="just">
              <a:lnSpc>
                <a:spcPct val="100000"/>
              </a:lnSpc>
            </a:pPr>
            <a:r>
              <a:rPr lang="en-US" sz="2000" dirty="0">
                <a:latin typeface="Times New Roman" panose="02020603050405020304" pitchFamily="18" charset="0"/>
                <a:cs typeface="Times New Roman" panose="02020603050405020304" pitchFamily="18" charset="0"/>
              </a:rPr>
              <a:t>This research presents a comparative analysis of five advanced BERT models – mBERT, BERT Base and Large, DistilBERT, and RoBERTa – specifically focusing on detecting offensive language in Tamil YouTube comments.</a:t>
            </a:r>
          </a:p>
          <a:p>
            <a:pPr algn="just">
              <a:lnSpc>
                <a:spcPct val="100000"/>
              </a:lnSpc>
            </a:pPr>
            <a:r>
              <a:rPr lang="en-US" sz="2000" dirty="0">
                <a:latin typeface="Times New Roman" panose="02020603050405020304" pitchFamily="18" charset="0"/>
                <a:cs typeface="Times New Roman" panose="02020603050405020304" pitchFamily="18" charset="0"/>
              </a:rPr>
              <a:t>This research delves into the nuanced processing capabilities of these models, tailored to address the complexities of Tamil, a language rich in dialects and colloquialisms. </a:t>
            </a:r>
          </a:p>
          <a:p>
            <a:pPr algn="just">
              <a:lnSpc>
                <a:spcPct val="100000"/>
              </a:lnSpc>
            </a:pPr>
            <a:r>
              <a:rPr lang="en-US" sz="2000" dirty="0">
                <a:latin typeface="Times New Roman" panose="02020603050405020304" pitchFamily="18" charset="0"/>
                <a:cs typeface="Times New Roman" panose="02020603050405020304" pitchFamily="18" charset="0"/>
              </a:rPr>
              <a:t>We outline our methodology, which involves meticulous data collection, preprocessing tailored to the Tamil language, and fine-tuning each model on a substantial dataset of Tamil YouTube comments.</a:t>
            </a:r>
          </a:p>
          <a:p>
            <a:pPr algn="just">
              <a:lnSpc>
                <a:spcPct val="100000"/>
              </a:lnSpc>
            </a:pPr>
            <a:r>
              <a:rPr lang="en-US" sz="2000" dirty="0">
                <a:latin typeface="Times New Roman" panose="02020603050405020304" pitchFamily="18" charset="0"/>
                <a:cs typeface="Times New Roman" panose="02020603050405020304" pitchFamily="18" charset="0"/>
              </a:rPr>
              <a:t>This research not only advances the understanding of transformer-based models in a language-specific context but also addresses the pressing need for effective content moderation tools in diverse linguistic landscapes</a:t>
            </a:r>
          </a:p>
        </p:txBody>
      </p:sp>
      <p:sp>
        <p:nvSpPr>
          <p:cNvPr id="6" name="Slide Number Placeholder 5"/>
          <p:cNvSpPr>
            <a:spLocks noGrp="1"/>
          </p:cNvSpPr>
          <p:nvPr>
            <p:ph type="sldNum" sz="quarter" idx="12"/>
          </p:nvPr>
        </p:nvSpPr>
        <p:spPr/>
        <p:txBody>
          <a:bodyPr/>
          <a:lstStyle/>
          <a:p>
            <a:fld id="{D38DC0B9-C475-4FDF-8DD2-FF30D3C761E7}"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PERFORMANCE EVALUATION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6672" y="1494441"/>
                <a:ext cx="10937128" cy="4861909"/>
              </a:xfrm>
            </p:spPr>
            <p:txBody>
              <a:bodyPr>
                <a:noAutofit/>
              </a:bodyPr>
              <a:lstStyle/>
              <a:p>
                <a:pPr marL="0" lvl="7" indent="0" algn="just">
                  <a:buNone/>
                </a:pPr>
                <a:r>
                  <a:rPr lang="en-US" sz="2400" b="1" dirty="0">
                    <a:latin typeface="Times New Roman" panose="02020603050405020304" pitchFamily="18" charset="0"/>
                    <a:cs typeface="Times New Roman" panose="02020603050405020304" pitchFamily="18" charset="0"/>
                  </a:rPr>
                  <a:t>Evaluation Metrics:</a:t>
                </a:r>
              </a:p>
              <a:p>
                <a:pPr marL="0" lvl="7" indent="0" algn="just">
                  <a:buNone/>
                </a:pPr>
                <a:endParaRPr lang="en-US" sz="400" b="1" dirty="0">
                  <a:latin typeface="Times New Roman" panose="02020603050405020304" pitchFamily="18" charset="0"/>
                  <a:cs typeface="Times New Roman" panose="02020603050405020304" pitchFamily="18" charset="0"/>
                </a:endParaRPr>
              </a:p>
              <a:p>
                <a:pPr marL="800100" lvl="8" indent="-342900" algn="just"/>
                <a:r>
                  <a:rPr lang="en-US" sz="2000" b="1" dirty="0">
                    <a:latin typeface="Times New Roman" panose="02020603050405020304" pitchFamily="18" charset="0"/>
                    <a:cs typeface="Times New Roman" panose="02020603050405020304" pitchFamily="18" charset="0"/>
                  </a:rPr>
                  <a:t>Accuracy:</a:t>
                </a:r>
                <a:r>
                  <a:rPr lang="en-US" sz="2000" dirty="0">
                    <a:latin typeface="Times New Roman" panose="02020603050405020304" pitchFamily="18" charset="0"/>
                    <a:cs typeface="Times New Roman" panose="02020603050405020304" pitchFamily="18" charset="0"/>
                  </a:rPr>
                  <a:t> Accuracy is a fundamental metric that measures the overall correctness of the model’s predictions. It is calculated as the ratio of correctly classified instances to the total number of instances in the dataset.</a:t>
                </a:r>
              </a:p>
              <a:p>
                <a:pPr marL="800100" lvl="8" indent="-342900" algn="just"/>
                <a:endParaRPr lang="en-US" sz="100" dirty="0">
                  <a:latin typeface="Times New Roman" panose="02020603050405020304" pitchFamily="18" charset="0"/>
                  <a:cs typeface="Times New Roman" panose="02020603050405020304" pitchFamily="18" charset="0"/>
                </a:endParaRPr>
              </a:p>
              <a:p>
                <a:pPr marL="457200" lvl="8" indent="0" algn="just">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𝐶𝑜𝑟𝑟𝑒𝑐𝑡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𝑃𝑟𝑒𝑑𝑖𝑐𝑡𝑖𝑜𝑛𝑠</m:t>
                        </m:r>
                      </m:num>
                      <m:den>
                        <m:r>
                          <a:rPr lang="en-US" sz="2000" b="0" i="1" smtClean="0">
                            <a:latin typeface="Cambria Math" panose="02040503050406030204" pitchFamily="18" charset="0"/>
                          </a:rPr>
                          <m:t>𝑇𝑜𝑡𝑎𝑙</m:t>
                        </m:r>
                        <m:r>
                          <a:rPr lang="en-US" sz="2000" b="0" i="1" smtClean="0">
                            <a:latin typeface="Cambria Math" panose="02040503050406030204" pitchFamily="18" charset="0"/>
                          </a:rPr>
                          <m:t> </m:t>
                        </m:r>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𝑃𝑟𝑒𝑑𝑖𝑐𝑡𝑖𝑜𝑛𝑠</m:t>
                        </m:r>
                      </m:den>
                    </m:f>
                  </m:oMath>
                </a14:m>
                <a:endParaRPr lang="en-US" sz="2000" dirty="0">
                  <a:latin typeface="Times New Roman" panose="02020603050405020304" pitchFamily="18" charset="0"/>
                  <a:cs typeface="Times New Roman" panose="02020603050405020304" pitchFamily="18" charset="0"/>
                </a:endParaRPr>
              </a:p>
              <a:p>
                <a:pPr marL="457200" lvl="8" indent="0" algn="ctr">
                  <a:buNone/>
                </a:pPr>
                <a:endParaRPr lang="en-US" sz="100" dirty="0">
                  <a:latin typeface="Times New Roman" panose="02020603050405020304" pitchFamily="18" charset="0"/>
                  <a:cs typeface="Times New Roman" panose="02020603050405020304" pitchFamily="18" charset="0"/>
                </a:endParaRPr>
              </a:p>
              <a:p>
                <a:pPr marL="457200" lvl="8" indent="0" algn="just">
                  <a:buNone/>
                </a:pPr>
                <a:endParaRPr lang="en-US" sz="200" dirty="0">
                  <a:latin typeface="Times New Roman" panose="02020603050405020304" pitchFamily="18" charset="0"/>
                  <a:cs typeface="Times New Roman" panose="02020603050405020304" pitchFamily="18" charset="0"/>
                </a:endParaRPr>
              </a:p>
              <a:p>
                <a:pPr marL="800100" lvl="8" indent="-342900" algn="just"/>
                <a:r>
                  <a:rPr lang="en-US" sz="2000" b="1" dirty="0">
                    <a:latin typeface="Times New Roman" panose="02020603050405020304" pitchFamily="18" charset="0"/>
                    <a:cs typeface="Times New Roman" panose="02020603050405020304" pitchFamily="18" charset="0"/>
                  </a:rPr>
                  <a:t>Precision:</a:t>
                </a:r>
                <a:r>
                  <a:rPr lang="en-US" sz="2000" dirty="0">
                    <a:latin typeface="Times New Roman" panose="02020603050405020304" pitchFamily="18" charset="0"/>
                    <a:cs typeface="Times New Roman" panose="02020603050405020304" pitchFamily="18" charset="0"/>
                  </a:rPr>
                  <a:t> Precision quantifies the ability of the model to make correct positive predictions. It is the ratio of true positive predictions to the total number of positive predictions made by the model</a:t>
                </a:r>
              </a:p>
              <a:p>
                <a:pPr marL="800100" lvl="8" indent="-342900" algn="just"/>
                <a:endParaRPr lang="en-US" sz="100" dirty="0">
                  <a:latin typeface="Times New Roman" panose="02020603050405020304" pitchFamily="18" charset="0"/>
                  <a:cs typeface="Times New Roman" panose="02020603050405020304" pitchFamily="18" charset="0"/>
                </a:endParaRPr>
              </a:p>
              <a:p>
                <a:pPr marL="457200" lvl="8" indent="0" algn="just">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𝑇𝑟𝑢𝑒</m:t>
                        </m:r>
                        <m:r>
                          <a:rPr lang="en-US" sz="2000" b="0" i="1" smtClean="0">
                            <a:latin typeface="Cambria Math" panose="02040503050406030204" pitchFamily="18" charset="0"/>
                          </a:rPr>
                          <m:t> </m:t>
                        </m:r>
                        <m:r>
                          <a:rPr lang="en-US" sz="2000" b="0" i="1" smtClean="0">
                            <a:latin typeface="Cambria Math" panose="02040503050406030204" pitchFamily="18" charset="0"/>
                          </a:rPr>
                          <m:t>𝑃𝑜𝑠𝑖𝑡𝑖𝑣𝑒𝑠</m:t>
                        </m:r>
                      </m:num>
                      <m:den>
                        <m:r>
                          <a:rPr lang="en-US" sz="2000" b="0" i="1" smtClean="0">
                            <a:latin typeface="Cambria Math" panose="02040503050406030204" pitchFamily="18" charset="0"/>
                          </a:rPr>
                          <m:t>𝑇𝑟𝑢𝑒</m:t>
                        </m:r>
                        <m:r>
                          <a:rPr lang="en-US" sz="2000" b="0" i="1" smtClean="0">
                            <a:latin typeface="Cambria Math" panose="02040503050406030204" pitchFamily="18" charset="0"/>
                          </a:rPr>
                          <m:t> </m:t>
                        </m:r>
                        <m:r>
                          <a:rPr lang="en-US" sz="2000" b="0" i="1" smtClean="0">
                            <a:latin typeface="Cambria Math" panose="02040503050406030204" pitchFamily="18" charset="0"/>
                          </a:rPr>
                          <m:t>𝑃𝑜𝑠𝑖𝑡𝑖𝑣𝑒𝑠</m:t>
                        </m:r>
                        <m:r>
                          <a:rPr lang="en-US" sz="2000" b="0" i="1" smtClean="0">
                            <a:latin typeface="Cambria Math" panose="02040503050406030204" pitchFamily="18" charset="0"/>
                          </a:rPr>
                          <m:t> + </m:t>
                        </m:r>
                        <m:r>
                          <a:rPr lang="en-US" sz="2000" b="0" i="1" smtClean="0">
                            <a:latin typeface="Cambria Math" panose="02040503050406030204" pitchFamily="18" charset="0"/>
                          </a:rPr>
                          <m:t>𝐹𝑎𝑙𝑠𝑒</m:t>
                        </m:r>
                        <m:r>
                          <a:rPr lang="en-US" sz="2000" b="0" i="1" smtClean="0">
                            <a:latin typeface="Cambria Math" panose="02040503050406030204" pitchFamily="18" charset="0"/>
                          </a:rPr>
                          <m:t> </m:t>
                        </m:r>
                        <m:r>
                          <a:rPr lang="en-US" sz="2000" b="0" i="1" smtClean="0">
                            <a:latin typeface="Cambria Math" panose="02040503050406030204" pitchFamily="18" charset="0"/>
                          </a:rPr>
                          <m:t>𝑃𝑜𝑠𝑖𝑡𝑖𝑣𝑒𝑠</m:t>
                        </m:r>
                      </m:den>
                    </m:f>
                  </m:oMath>
                </a14:m>
                <a:r>
                  <a:rPr lang="en-US" sz="2000" dirty="0">
                    <a:latin typeface="Times New Roman" panose="02020603050405020304" pitchFamily="18" charset="0"/>
                    <a:cs typeface="Times New Roman" panose="02020603050405020304" pitchFamily="18" charset="0"/>
                  </a:rPr>
                  <a:t>	</a:t>
                </a:r>
              </a:p>
              <a:p>
                <a:pPr marL="457200" lvl="8" indent="0" algn="just">
                  <a:buNone/>
                </a:pPr>
                <a:endParaRPr lang="en-US" sz="200" dirty="0">
                  <a:latin typeface="Times New Roman" panose="02020603050405020304" pitchFamily="18" charset="0"/>
                  <a:cs typeface="Times New Roman" panose="02020603050405020304" pitchFamily="18" charset="0"/>
                </a:endParaRPr>
              </a:p>
              <a:p>
                <a:pPr marL="742950" lvl="8" indent="-285750" algn="just"/>
                <a:r>
                  <a:rPr lang="en-US" sz="2000" b="1" dirty="0">
                    <a:latin typeface="Times New Roman" panose="02020603050405020304" pitchFamily="18" charset="0"/>
                    <a:cs typeface="Times New Roman" panose="02020603050405020304" pitchFamily="18" charset="0"/>
                  </a:rPr>
                  <a:t>Recall:</a:t>
                </a:r>
                <a:r>
                  <a:rPr lang="en-US" sz="2000" dirty="0">
                    <a:latin typeface="Times New Roman" panose="02020603050405020304" pitchFamily="18" charset="0"/>
                    <a:cs typeface="Times New Roman" panose="02020603050405020304" pitchFamily="18" charset="0"/>
                  </a:rPr>
                  <a:t> Recall, also known as sensitivity, measures the model’s ability to identify all actual positive instances. It is calculated as the ratio of true positive predictions to the total number of actual positive instances.</a:t>
                </a:r>
              </a:p>
              <a:p>
                <a:pPr marL="457200" lvl="8" indent="0" algn="just">
                  <a:buNone/>
                </a:pPr>
                <a:endParaRPr lang="en-US" sz="100" dirty="0">
                  <a:latin typeface="Times New Roman" panose="02020603050405020304" pitchFamily="18" charset="0"/>
                  <a:cs typeface="Times New Roman" panose="02020603050405020304" pitchFamily="18" charset="0"/>
                </a:endParaRPr>
              </a:p>
              <a:p>
                <a:pPr marL="457200" lvl="8" indent="0" algn="just">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rPr>
                      <m:t>𝑅𝑒𝑐𝑎𝑙𝑙</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𝑇𝑟𝑢𝑒</m:t>
                        </m:r>
                        <m:r>
                          <a:rPr lang="en-US" sz="2000" b="0" i="1" smtClean="0">
                            <a:latin typeface="Cambria Math" panose="02040503050406030204" pitchFamily="18" charset="0"/>
                          </a:rPr>
                          <m:t> </m:t>
                        </m:r>
                        <m:r>
                          <a:rPr lang="en-US" sz="2000" b="0" i="1" smtClean="0">
                            <a:latin typeface="Cambria Math" panose="02040503050406030204" pitchFamily="18" charset="0"/>
                          </a:rPr>
                          <m:t>𝑃𝑜𝑠𝑖𝑡𝑖𝑣𝑒𝑠</m:t>
                        </m:r>
                      </m:num>
                      <m:den>
                        <m:r>
                          <a:rPr lang="en-US" sz="2000" b="0" i="1" smtClean="0">
                            <a:latin typeface="Cambria Math" panose="02040503050406030204" pitchFamily="18" charset="0"/>
                          </a:rPr>
                          <m:t>𝑇𝑟𝑢𝑒</m:t>
                        </m:r>
                        <m:r>
                          <a:rPr lang="en-US" sz="2000" b="0" i="1" smtClean="0">
                            <a:latin typeface="Cambria Math" panose="02040503050406030204" pitchFamily="18" charset="0"/>
                          </a:rPr>
                          <m:t> </m:t>
                        </m:r>
                        <m:r>
                          <a:rPr lang="en-US" sz="2000" b="0" i="1" smtClean="0">
                            <a:latin typeface="Cambria Math" panose="02040503050406030204" pitchFamily="18" charset="0"/>
                          </a:rPr>
                          <m:t>𝑃𝑜𝑠𝑖𝑡𝑖𝑣𝑒𝑠</m:t>
                        </m:r>
                        <m:r>
                          <a:rPr lang="en-US" sz="2000" b="0" i="1" smtClean="0">
                            <a:latin typeface="Cambria Math" panose="02040503050406030204" pitchFamily="18" charset="0"/>
                          </a:rPr>
                          <m:t> + </m:t>
                        </m:r>
                        <m:r>
                          <a:rPr lang="en-US" sz="2000" b="0" i="1" smtClean="0">
                            <a:latin typeface="Cambria Math" panose="02040503050406030204" pitchFamily="18" charset="0"/>
                          </a:rPr>
                          <m:t>𝐹𝑎𝑙𝑠𝑒</m:t>
                        </m:r>
                        <m:r>
                          <a:rPr lang="en-US" sz="2000" b="0" i="1" smtClean="0">
                            <a:latin typeface="Cambria Math" panose="02040503050406030204" pitchFamily="18" charset="0"/>
                          </a:rPr>
                          <m:t> </m:t>
                        </m:r>
                        <m:r>
                          <a:rPr lang="en-US" sz="2000" b="0" i="1" smtClean="0">
                            <a:latin typeface="Cambria Math" panose="02040503050406030204" pitchFamily="18" charset="0"/>
                          </a:rPr>
                          <m:t>𝑁𝑒𝑔𝑎𝑡𝑖𝑣𝑒𝑠</m:t>
                        </m:r>
                      </m:den>
                    </m:f>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6672" y="1494441"/>
                <a:ext cx="10937128" cy="4861909"/>
              </a:xfrm>
              <a:blipFill>
                <a:blip r:embed="rId2"/>
                <a:stretch>
                  <a:fillRect l="-836" t="-1754" r="-55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38DC0B9-C475-4FDF-8DD2-FF30D3C761E7}" type="slidenum">
              <a:rPr lang="en-US" smtClean="0"/>
              <a:t>20</a:t>
            </a:fld>
            <a:endParaRPr lang="en-US" dirty="0"/>
          </a:p>
        </p:txBody>
      </p:sp>
    </p:spTree>
    <p:extLst>
      <p:ext uri="{BB962C8B-B14F-4D97-AF65-F5344CB8AC3E}">
        <p14:creationId xmlns:p14="http://schemas.microsoft.com/office/powerpoint/2010/main" val="3052463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PERFORMANCE EVALUATION (continued)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6672" y="1494441"/>
                <a:ext cx="10937128" cy="4861909"/>
              </a:xfrm>
            </p:spPr>
            <p:txBody>
              <a:bodyPr>
                <a:noAutofit/>
              </a:bodyPr>
              <a:lstStyle/>
              <a:p>
                <a:pPr marL="342900" lvl="7" indent="-342900" algn="just">
                  <a:lnSpc>
                    <a:spcPct val="100000"/>
                  </a:lnSpc>
                </a:pPr>
                <a:r>
                  <a:rPr lang="en-US" sz="2000" b="1" dirty="0">
                    <a:latin typeface="Times New Roman" panose="02020603050405020304" pitchFamily="18" charset="0"/>
                    <a:cs typeface="Times New Roman" panose="02020603050405020304" pitchFamily="18" charset="0"/>
                  </a:rPr>
                  <a:t>F1-Score:</a:t>
                </a:r>
                <a:r>
                  <a:rPr lang="en-US" sz="2000" dirty="0">
                    <a:latin typeface="Times New Roman" panose="02020603050405020304" pitchFamily="18" charset="0"/>
                    <a:cs typeface="Times New Roman" panose="02020603050405020304" pitchFamily="18" charset="0"/>
                  </a:rPr>
                  <a:t> The F1-Score is the harmonic mean of precision and recall. It provides a balance between precision and recall and is particularly useful when dealing with imbalanced datasets</a:t>
                </a:r>
              </a:p>
              <a:p>
                <a:pPr marL="342900" lvl="7" indent="-342900" algn="just">
                  <a:lnSpc>
                    <a:spcPct val="100000"/>
                  </a:lnSpc>
                </a:pPr>
                <a:endParaRPr lang="en-US" sz="100" dirty="0">
                  <a:latin typeface="Times New Roman" panose="02020603050405020304" pitchFamily="18" charset="0"/>
                  <a:cs typeface="Times New Roman" panose="02020603050405020304" pitchFamily="18" charset="0"/>
                </a:endParaRPr>
              </a:p>
              <a:p>
                <a:pPr marL="0" lvl="7" indent="0" algn="just">
                  <a:lnSpc>
                    <a:spcPct val="100000"/>
                  </a:lnSpc>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m:t>
                    </m:r>
                    <m:r>
                      <a:rPr lang="en-US" sz="2000" b="0" i="1" smtClean="0">
                        <a:latin typeface="Cambria Math" panose="02040503050406030204" pitchFamily="18" charset="0"/>
                      </a:rPr>
                      <m:t>𝑆𝑐𝑜𝑟𝑒</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2 .  </m:t>
                        </m:r>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 .  </m:t>
                        </m:r>
                        <m:r>
                          <a:rPr lang="en-US" sz="2000" b="0" i="1" smtClean="0">
                            <a:latin typeface="Cambria Math" panose="02040503050406030204" pitchFamily="18" charset="0"/>
                          </a:rPr>
                          <m:t>𝑅𝑒𝑐𝑎𝑙𝑙</m:t>
                        </m:r>
                      </m:num>
                      <m:den>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 + </m:t>
                        </m:r>
                        <m:r>
                          <a:rPr lang="en-US" sz="2000" b="0" i="1" smtClean="0">
                            <a:latin typeface="Cambria Math" panose="02040503050406030204" pitchFamily="18" charset="0"/>
                          </a:rPr>
                          <m:t>𝑅𝑒𝑐𝑎𝑙𝑙</m:t>
                        </m:r>
                      </m:den>
                    </m:f>
                  </m:oMath>
                </a14:m>
                <a:endParaRPr lang="en-US" sz="2000" dirty="0">
                  <a:latin typeface="Times New Roman" panose="02020603050405020304" pitchFamily="18" charset="0"/>
                  <a:cs typeface="Times New Roman" panose="02020603050405020304" pitchFamily="18" charset="0"/>
                </a:endParaRPr>
              </a:p>
              <a:p>
                <a:pPr marL="342900" lvl="7" indent="-342900" algn="just">
                  <a:lnSpc>
                    <a:spcPct val="100000"/>
                  </a:lnSpc>
                </a:pPr>
                <a:endParaRPr lang="en-US" sz="100" dirty="0">
                  <a:latin typeface="Times New Roman" panose="02020603050405020304" pitchFamily="18" charset="0"/>
                  <a:cs typeface="Times New Roman" panose="02020603050405020304" pitchFamily="18" charset="0"/>
                </a:endParaRPr>
              </a:p>
              <a:p>
                <a:pPr marL="342900" lvl="7" indent="-342900" algn="just">
                  <a:lnSpc>
                    <a:spcPct val="100000"/>
                  </a:lnSpc>
                </a:pPr>
                <a:r>
                  <a:rPr lang="en-US" sz="2000" b="1" dirty="0">
                    <a:latin typeface="Times New Roman" panose="02020603050405020304" pitchFamily="18" charset="0"/>
                    <a:cs typeface="Times New Roman" panose="02020603050405020304" pitchFamily="18" charset="0"/>
                  </a:rPr>
                  <a:t>Specificity:</a:t>
                </a:r>
                <a:r>
                  <a:rPr lang="en-US" sz="2000" dirty="0">
                    <a:latin typeface="Times New Roman" panose="02020603050405020304" pitchFamily="18" charset="0"/>
                    <a:cs typeface="Times New Roman" panose="02020603050405020304" pitchFamily="18" charset="0"/>
                  </a:rPr>
                  <a:t> In addition to the above-mentioned metrics, we also considered specificity, which quantifies the ability of the model to correctly identify negative instances. It is calculated as</a:t>
                </a:r>
              </a:p>
              <a:p>
                <a:pPr marL="0" lvl="7" indent="0" algn="just">
                  <a:lnSpc>
                    <a:spcPct val="100000"/>
                  </a:lnSpc>
                  <a:buNone/>
                </a:pPr>
                <a:endParaRPr lang="en-US" sz="100" dirty="0">
                  <a:latin typeface="Times New Roman" panose="02020603050405020304" pitchFamily="18" charset="0"/>
                  <a:cs typeface="Times New Roman" panose="02020603050405020304" pitchFamily="18" charset="0"/>
                </a:endParaRPr>
              </a:p>
              <a:p>
                <a:pPr marL="0" lvl="7" indent="0" algn="just">
                  <a:lnSpc>
                    <a:spcPct val="100000"/>
                  </a:lnSpc>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rPr>
                      <m:t>𝑆𝑝𝑒𝑐𝑖𝑓𝑖𝑐𝑖𝑡𝑦</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𝑇𝑟𝑢𝑒</m:t>
                        </m:r>
                        <m:r>
                          <a:rPr lang="en-US" sz="2000" b="0" i="1" smtClean="0">
                            <a:latin typeface="Cambria Math" panose="02040503050406030204" pitchFamily="18" charset="0"/>
                          </a:rPr>
                          <m:t> </m:t>
                        </m:r>
                        <m:r>
                          <a:rPr lang="en-US" sz="2000" b="0" i="1" smtClean="0">
                            <a:latin typeface="Cambria Math" panose="02040503050406030204" pitchFamily="18" charset="0"/>
                          </a:rPr>
                          <m:t>𝑁𝑒𝑔𝑎𝑡𝑖𝑣𝑒𝑠</m:t>
                        </m:r>
                      </m:num>
                      <m:den>
                        <m:r>
                          <a:rPr lang="en-US" sz="2000" b="0" i="1" smtClean="0">
                            <a:latin typeface="Cambria Math" panose="02040503050406030204" pitchFamily="18" charset="0"/>
                          </a:rPr>
                          <m:t>𝑇𝑟𝑢𝑒</m:t>
                        </m:r>
                        <m:r>
                          <a:rPr lang="en-US" sz="2000" b="0" i="1" smtClean="0">
                            <a:latin typeface="Cambria Math" panose="02040503050406030204" pitchFamily="18" charset="0"/>
                          </a:rPr>
                          <m:t> </m:t>
                        </m:r>
                        <m:r>
                          <a:rPr lang="en-US" sz="2000" b="0" i="1" smtClean="0">
                            <a:latin typeface="Cambria Math" panose="02040503050406030204" pitchFamily="18" charset="0"/>
                          </a:rPr>
                          <m:t>𝑁𝑒𝑔𝑎𝑡𝑖𝑣𝑒𝑠</m:t>
                        </m:r>
                        <m:r>
                          <a:rPr lang="en-US" sz="2000" b="0" i="1" smtClean="0">
                            <a:latin typeface="Cambria Math" panose="02040503050406030204" pitchFamily="18" charset="0"/>
                          </a:rPr>
                          <m:t> + </m:t>
                        </m:r>
                        <m:r>
                          <a:rPr lang="en-US" sz="2000" b="0" i="1" smtClean="0">
                            <a:latin typeface="Cambria Math" panose="02040503050406030204" pitchFamily="18" charset="0"/>
                          </a:rPr>
                          <m:t>𝐹𝑎𝑙𝑠𝑒</m:t>
                        </m:r>
                        <m:r>
                          <a:rPr lang="en-US" sz="2000" b="0" i="1" smtClean="0">
                            <a:latin typeface="Cambria Math" panose="02040503050406030204" pitchFamily="18" charset="0"/>
                          </a:rPr>
                          <m:t> </m:t>
                        </m:r>
                        <m:r>
                          <a:rPr lang="en-US" sz="2000" b="0" i="1" smtClean="0">
                            <a:latin typeface="Cambria Math" panose="02040503050406030204" pitchFamily="18" charset="0"/>
                          </a:rPr>
                          <m:t>𝑃𝑜𝑠𝑖𝑡𝑖𝑣𝑒𝑠</m:t>
                        </m:r>
                        <m:r>
                          <a:rPr lang="en-US" sz="2000" b="0" i="1" smtClean="0">
                            <a:latin typeface="Cambria Math" panose="02040503050406030204" pitchFamily="18" charset="0"/>
                          </a:rPr>
                          <m:t> </m:t>
                        </m:r>
                      </m:den>
                    </m:f>
                  </m:oMath>
                </a14:m>
                <a:r>
                  <a:rPr lang="en-US" sz="20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6672" y="1494441"/>
                <a:ext cx="10937128" cy="4861909"/>
              </a:xfrm>
              <a:blipFill>
                <a:blip r:embed="rId2"/>
                <a:stretch>
                  <a:fillRect l="-501" t="-627" r="-55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38DC0B9-C475-4FDF-8DD2-FF30D3C761E7}" type="slidenum">
              <a:rPr lang="en-US" smtClean="0"/>
              <a:t>21</a:t>
            </a:fld>
            <a:endParaRPr lang="en-US" dirty="0"/>
          </a:p>
        </p:txBody>
      </p:sp>
    </p:spTree>
    <p:extLst>
      <p:ext uri="{BB962C8B-B14F-4D97-AF65-F5344CB8AC3E}">
        <p14:creationId xmlns:p14="http://schemas.microsoft.com/office/powerpoint/2010/main" val="129929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RESULT AND ANALYSIS </a:t>
            </a:r>
          </a:p>
        </p:txBody>
      </p:sp>
      <p:sp>
        <p:nvSpPr>
          <p:cNvPr id="3" name="Content Placeholder 2"/>
          <p:cNvSpPr>
            <a:spLocks noGrp="1"/>
          </p:cNvSpPr>
          <p:nvPr>
            <p:ph idx="1"/>
          </p:nvPr>
        </p:nvSpPr>
        <p:spPr>
          <a:xfrm>
            <a:off x="416672" y="1494441"/>
            <a:ext cx="10937128" cy="4861909"/>
          </a:xfrm>
        </p:spPr>
        <p:txBody>
          <a:bodyPr>
            <a:noAutofit/>
          </a:bodyPr>
          <a:lstStyle/>
          <a:p>
            <a:pPr marL="342900" lvl="7" indent="-342900" algn="just">
              <a:lnSpc>
                <a:spcPct val="100000"/>
              </a:lnSpc>
            </a:pPr>
            <a:r>
              <a:rPr lang="en-US" sz="2000" dirty="0">
                <a:latin typeface="Times New Roman" panose="02020603050405020304" pitchFamily="18" charset="0"/>
                <a:cs typeface="Times New Roman" panose="02020603050405020304" pitchFamily="18" charset="0"/>
              </a:rPr>
              <a:t>The final stage of our methodology involves a comparative analysis of the performance of each BERT model. </a:t>
            </a:r>
          </a:p>
          <a:p>
            <a:pPr marL="342900" lvl="7" indent="-342900" algn="just">
              <a:lnSpc>
                <a:spcPct val="100000"/>
              </a:lnSpc>
            </a:pPr>
            <a:r>
              <a:rPr lang="en-US" sz="2000" dirty="0">
                <a:latin typeface="Times New Roman" panose="02020603050405020304" pitchFamily="18" charset="0"/>
                <a:cs typeface="Times New Roman" panose="02020603050405020304" pitchFamily="18" charset="0"/>
              </a:rPr>
              <a:t>Through this methodological approach, our research aims to provide an in-depth understanding of how different BERT models perform in the context of Tamil language processing and offer insights into the most effective models for this specific application. </a:t>
            </a:r>
          </a:p>
        </p:txBody>
      </p:sp>
      <p:sp>
        <p:nvSpPr>
          <p:cNvPr id="6" name="Slide Number Placeholder 5"/>
          <p:cNvSpPr>
            <a:spLocks noGrp="1"/>
          </p:cNvSpPr>
          <p:nvPr>
            <p:ph type="sldNum" sz="quarter" idx="12"/>
          </p:nvPr>
        </p:nvSpPr>
        <p:spPr/>
        <p:txBody>
          <a:bodyPr/>
          <a:lstStyle/>
          <a:p>
            <a:fld id="{D38DC0B9-C475-4FDF-8DD2-FF30D3C761E7}" type="slidenum">
              <a:rPr lang="en-US" smtClean="0"/>
              <a:t>22</a:t>
            </a:fld>
            <a:endParaRPr lang="en-US" dirty="0"/>
          </a:p>
        </p:txBody>
      </p:sp>
      <p:graphicFrame>
        <p:nvGraphicFramePr>
          <p:cNvPr id="4" name="Table 3">
            <a:extLst>
              <a:ext uri="{FF2B5EF4-FFF2-40B4-BE49-F238E27FC236}">
                <a16:creationId xmlns:a16="http://schemas.microsoft.com/office/drawing/2014/main" id="{C35D0A5F-8A68-129E-B9A8-CC65451B2F6F}"/>
              </a:ext>
            </a:extLst>
          </p:cNvPr>
          <p:cNvGraphicFramePr>
            <a:graphicFrameLocks noGrp="1"/>
          </p:cNvGraphicFramePr>
          <p:nvPr>
            <p:extLst>
              <p:ext uri="{D42A27DB-BD31-4B8C-83A1-F6EECF244321}">
                <p14:modId xmlns:p14="http://schemas.microsoft.com/office/powerpoint/2010/main" val="3220508130"/>
              </p:ext>
            </p:extLst>
          </p:nvPr>
        </p:nvGraphicFramePr>
        <p:xfrm>
          <a:off x="2031999" y="3341509"/>
          <a:ext cx="8128002" cy="2225040"/>
        </p:xfrm>
        <a:graphic>
          <a:graphicData uri="http://schemas.openxmlformats.org/drawingml/2006/table">
            <a:tbl>
              <a:tblPr firstRow="1" bandRow="1">
                <a:tableStyleId>{16D9F66E-5EB9-4882-86FB-DCBF35E3C3E4}</a:tableStyleId>
              </a:tblPr>
              <a:tblGrid>
                <a:gridCol w="1354667">
                  <a:extLst>
                    <a:ext uri="{9D8B030D-6E8A-4147-A177-3AD203B41FA5}">
                      <a16:colId xmlns:a16="http://schemas.microsoft.com/office/drawing/2014/main" val="3157752721"/>
                    </a:ext>
                  </a:extLst>
                </a:gridCol>
                <a:gridCol w="1354667">
                  <a:extLst>
                    <a:ext uri="{9D8B030D-6E8A-4147-A177-3AD203B41FA5}">
                      <a16:colId xmlns:a16="http://schemas.microsoft.com/office/drawing/2014/main" val="552804553"/>
                    </a:ext>
                  </a:extLst>
                </a:gridCol>
                <a:gridCol w="1354667">
                  <a:extLst>
                    <a:ext uri="{9D8B030D-6E8A-4147-A177-3AD203B41FA5}">
                      <a16:colId xmlns:a16="http://schemas.microsoft.com/office/drawing/2014/main" val="1772984207"/>
                    </a:ext>
                  </a:extLst>
                </a:gridCol>
                <a:gridCol w="1354667">
                  <a:extLst>
                    <a:ext uri="{9D8B030D-6E8A-4147-A177-3AD203B41FA5}">
                      <a16:colId xmlns:a16="http://schemas.microsoft.com/office/drawing/2014/main" val="171220159"/>
                    </a:ext>
                  </a:extLst>
                </a:gridCol>
                <a:gridCol w="1354667">
                  <a:extLst>
                    <a:ext uri="{9D8B030D-6E8A-4147-A177-3AD203B41FA5}">
                      <a16:colId xmlns:a16="http://schemas.microsoft.com/office/drawing/2014/main" val="3171856768"/>
                    </a:ext>
                  </a:extLst>
                </a:gridCol>
                <a:gridCol w="1354667">
                  <a:extLst>
                    <a:ext uri="{9D8B030D-6E8A-4147-A177-3AD203B41FA5}">
                      <a16:colId xmlns:a16="http://schemas.microsoft.com/office/drawing/2014/main" val="3375358225"/>
                    </a:ext>
                  </a:extLst>
                </a:gridCol>
              </a:tblGrid>
              <a:tr h="370840">
                <a:tc>
                  <a:txBody>
                    <a:bodyPr/>
                    <a:lstStyle/>
                    <a:p>
                      <a:pPr algn="ctr"/>
                      <a:r>
                        <a:rPr lang="en-US" sz="1200" b="1" dirty="0">
                          <a:latin typeface="Times New Roman" panose="02020603050405020304" pitchFamily="18" charset="0"/>
                          <a:cs typeface="Times New Roman" panose="02020603050405020304" pitchFamily="18" charset="0"/>
                        </a:rPr>
                        <a:t>Model</a:t>
                      </a:r>
                    </a:p>
                  </a:txBody>
                  <a:tcPr/>
                </a:tc>
                <a:tc>
                  <a:txBody>
                    <a:bodyPr/>
                    <a:lstStyle/>
                    <a:p>
                      <a:pPr algn="ctr"/>
                      <a:r>
                        <a:rPr lang="en-US" sz="1200" dirty="0">
                          <a:latin typeface="Times New Roman" panose="02020603050405020304" pitchFamily="18" charset="0"/>
                          <a:cs typeface="Times New Roman" panose="02020603050405020304" pitchFamily="18" charset="0"/>
                        </a:rPr>
                        <a:t>Accuracy</a:t>
                      </a:r>
                    </a:p>
                  </a:txBody>
                  <a:tcPr/>
                </a:tc>
                <a:tc>
                  <a:txBody>
                    <a:bodyPr/>
                    <a:lstStyle/>
                    <a:p>
                      <a:pPr algn="ctr"/>
                      <a:r>
                        <a:rPr lang="en-US" sz="1200" dirty="0">
                          <a:latin typeface="Times New Roman" panose="02020603050405020304" pitchFamily="18" charset="0"/>
                          <a:cs typeface="Times New Roman" panose="02020603050405020304" pitchFamily="18" charset="0"/>
                        </a:rPr>
                        <a:t>Precision</a:t>
                      </a:r>
                    </a:p>
                  </a:txBody>
                  <a:tcPr/>
                </a:tc>
                <a:tc>
                  <a:txBody>
                    <a:bodyPr/>
                    <a:lstStyle/>
                    <a:p>
                      <a:pPr algn="ctr"/>
                      <a:r>
                        <a:rPr lang="en-US" sz="1200" dirty="0">
                          <a:latin typeface="Times New Roman" panose="02020603050405020304" pitchFamily="18" charset="0"/>
                          <a:cs typeface="Times New Roman" panose="02020603050405020304" pitchFamily="18" charset="0"/>
                        </a:rPr>
                        <a:t>Recall</a:t>
                      </a:r>
                    </a:p>
                  </a:txBody>
                  <a:tcPr/>
                </a:tc>
                <a:tc>
                  <a:txBody>
                    <a:bodyPr/>
                    <a:lstStyle/>
                    <a:p>
                      <a:pPr algn="ctr"/>
                      <a:r>
                        <a:rPr lang="en-US" sz="1200" dirty="0">
                          <a:latin typeface="Times New Roman" panose="02020603050405020304" pitchFamily="18" charset="0"/>
                          <a:cs typeface="Times New Roman" panose="02020603050405020304" pitchFamily="18" charset="0"/>
                        </a:rPr>
                        <a:t>F1-Score</a:t>
                      </a:r>
                    </a:p>
                  </a:txBody>
                  <a:tcPr/>
                </a:tc>
                <a:tc>
                  <a:txBody>
                    <a:bodyPr/>
                    <a:lstStyle/>
                    <a:p>
                      <a:pPr algn="ctr"/>
                      <a:r>
                        <a:rPr lang="en-US" sz="1200" dirty="0">
                          <a:latin typeface="Times New Roman" panose="02020603050405020304" pitchFamily="18" charset="0"/>
                          <a:cs typeface="Times New Roman" panose="02020603050405020304" pitchFamily="18" charset="0"/>
                        </a:rPr>
                        <a:t>Specificity</a:t>
                      </a:r>
                    </a:p>
                  </a:txBody>
                  <a:tcPr/>
                </a:tc>
                <a:extLst>
                  <a:ext uri="{0D108BD9-81ED-4DB2-BD59-A6C34878D82A}">
                    <a16:rowId xmlns:a16="http://schemas.microsoft.com/office/drawing/2014/main" val="1086631436"/>
                  </a:ext>
                </a:extLst>
              </a:tr>
              <a:tr h="370840">
                <a:tc>
                  <a:txBody>
                    <a:bodyPr/>
                    <a:lstStyle/>
                    <a:p>
                      <a:pPr algn="ctr"/>
                      <a:r>
                        <a:rPr lang="en-US" sz="1200" dirty="0">
                          <a:latin typeface="Times New Roman" panose="02020603050405020304" pitchFamily="18" charset="0"/>
                          <a:cs typeface="Times New Roman" panose="02020603050405020304" pitchFamily="18" charset="0"/>
                        </a:rPr>
                        <a:t>mBERT</a:t>
                      </a:r>
                    </a:p>
                  </a:txBody>
                  <a:tcPr/>
                </a:tc>
                <a:tc>
                  <a:txBody>
                    <a:bodyPr/>
                    <a:lstStyle/>
                    <a:p>
                      <a:pPr algn="ctr"/>
                      <a:r>
                        <a:rPr lang="en-US" sz="1200" dirty="0">
                          <a:latin typeface="Times New Roman" panose="02020603050405020304" pitchFamily="18" charset="0"/>
                          <a:cs typeface="Times New Roman" panose="02020603050405020304" pitchFamily="18" charset="0"/>
                        </a:rPr>
                        <a:t>0.85</a:t>
                      </a:r>
                    </a:p>
                  </a:txBody>
                  <a:tcPr/>
                </a:tc>
                <a:tc>
                  <a:txBody>
                    <a:bodyPr/>
                    <a:lstStyle/>
                    <a:p>
                      <a:pPr algn="ctr"/>
                      <a:r>
                        <a:rPr lang="en-US" sz="1200" dirty="0">
                          <a:latin typeface="Times New Roman" panose="02020603050405020304" pitchFamily="18" charset="0"/>
                          <a:cs typeface="Times New Roman" panose="02020603050405020304" pitchFamily="18" charset="0"/>
                        </a:rPr>
                        <a:t>0.88</a:t>
                      </a:r>
                    </a:p>
                  </a:txBody>
                  <a:tcPr/>
                </a:tc>
                <a:tc>
                  <a:txBody>
                    <a:bodyPr/>
                    <a:lstStyle/>
                    <a:p>
                      <a:pPr algn="ctr"/>
                      <a:r>
                        <a:rPr lang="en-US" sz="1200" dirty="0">
                          <a:latin typeface="Times New Roman" panose="02020603050405020304" pitchFamily="18" charset="0"/>
                          <a:cs typeface="Times New Roman" panose="02020603050405020304" pitchFamily="18" charset="0"/>
                        </a:rPr>
                        <a:t>0.80</a:t>
                      </a:r>
                    </a:p>
                  </a:txBody>
                  <a:tcPr/>
                </a:tc>
                <a:tc>
                  <a:txBody>
                    <a:bodyPr/>
                    <a:lstStyle/>
                    <a:p>
                      <a:pPr algn="ctr"/>
                      <a:r>
                        <a:rPr lang="en-US" sz="1200" dirty="0">
                          <a:latin typeface="Times New Roman" panose="02020603050405020304" pitchFamily="18" charset="0"/>
                          <a:cs typeface="Times New Roman" panose="02020603050405020304" pitchFamily="18" charset="0"/>
                        </a:rPr>
                        <a:t>0.84</a:t>
                      </a:r>
                    </a:p>
                  </a:txBody>
                  <a:tcPr/>
                </a:tc>
                <a:tc>
                  <a:txBody>
                    <a:bodyPr/>
                    <a:lstStyle/>
                    <a:p>
                      <a:pPr algn="ctr"/>
                      <a:r>
                        <a:rPr lang="en-US" sz="1200" dirty="0">
                          <a:latin typeface="Times New Roman" panose="02020603050405020304" pitchFamily="18" charset="0"/>
                          <a:cs typeface="Times New Roman" panose="02020603050405020304" pitchFamily="18" charset="0"/>
                        </a:rPr>
                        <a:t>0.90</a:t>
                      </a:r>
                    </a:p>
                  </a:txBody>
                  <a:tcPr/>
                </a:tc>
                <a:extLst>
                  <a:ext uri="{0D108BD9-81ED-4DB2-BD59-A6C34878D82A}">
                    <a16:rowId xmlns:a16="http://schemas.microsoft.com/office/drawing/2014/main" val="2884396730"/>
                  </a:ext>
                </a:extLst>
              </a:tr>
              <a:tr h="370840">
                <a:tc>
                  <a:txBody>
                    <a:bodyPr/>
                    <a:lstStyle/>
                    <a:p>
                      <a:pPr algn="ctr"/>
                      <a:r>
                        <a:rPr lang="en-US" sz="1200" dirty="0">
                          <a:latin typeface="Times New Roman" panose="02020603050405020304" pitchFamily="18" charset="0"/>
                          <a:cs typeface="Times New Roman" panose="02020603050405020304" pitchFamily="18" charset="0"/>
                        </a:rPr>
                        <a:t>BERT Base</a:t>
                      </a:r>
                    </a:p>
                  </a:txBody>
                  <a:tcPr/>
                </a:tc>
                <a:tc>
                  <a:txBody>
                    <a:bodyPr/>
                    <a:lstStyle/>
                    <a:p>
                      <a:pPr algn="ctr"/>
                      <a:r>
                        <a:rPr lang="en-US" sz="1200" dirty="0">
                          <a:latin typeface="Times New Roman" panose="02020603050405020304" pitchFamily="18" charset="0"/>
                          <a:cs typeface="Times New Roman" panose="02020603050405020304" pitchFamily="18" charset="0"/>
                        </a:rPr>
                        <a:t>0.86</a:t>
                      </a:r>
                    </a:p>
                  </a:txBody>
                  <a:tcPr/>
                </a:tc>
                <a:tc>
                  <a:txBody>
                    <a:bodyPr/>
                    <a:lstStyle/>
                    <a:p>
                      <a:pPr algn="ctr"/>
                      <a:r>
                        <a:rPr lang="en-US" sz="1200" dirty="0">
                          <a:latin typeface="Times New Roman" panose="02020603050405020304" pitchFamily="18" charset="0"/>
                          <a:cs typeface="Times New Roman" panose="02020603050405020304" pitchFamily="18" charset="0"/>
                        </a:rPr>
                        <a:t>0.89</a:t>
                      </a:r>
                    </a:p>
                  </a:txBody>
                  <a:tcPr/>
                </a:tc>
                <a:tc>
                  <a:txBody>
                    <a:bodyPr/>
                    <a:lstStyle/>
                    <a:p>
                      <a:pPr algn="ctr"/>
                      <a:r>
                        <a:rPr lang="en-US" sz="1200" dirty="0">
                          <a:latin typeface="Times New Roman" panose="02020603050405020304" pitchFamily="18" charset="0"/>
                          <a:cs typeface="Times New Roman" panose="02020603050405020304" pitchFamily="18" charset="0"/>
                        </a:rPr>
                        <a:t>0.82</a:t>
                      </a:r>
                    </a:p>
                  </a:txBody>
                  <a:tcPr/>
                </a:tc>
                <a:tc>
                  <a:txBody>
                    <a:bodyPr/>
                    <a:lstStyle/>
                    <a:p>
                      <a:pPr algn="ctr"/>
                      <a:r>
                        <a:rPr lang="en-US" sz="1200" dirty="0">
                          <a:latin typeface="Times New Roman" panose="02020603050405020304" pitchFamily="18" charset="0"/>
                          <a:cs typeface="Times New Roman" panose="02020603050405020304" pitchFamily="18" charset="0"/>
                        </a:rPr>
                        <a:t>0.85</a:t>
                      </a:r>
                    </a:p>
                  </a:txBody>
                  <a:tcPr/>
                </a:tc>
                <a:tc>
                  <a:txBody>
                    <a:bodyPr/>
                    <a:lstStyle/>
                    <a:p>
                      <a:pPr algn="ctr"/>
                      <a:r>
                        <a:rPr lang="en-US" sz="1200" dirty="0">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2327804985"/>
                  </a:ext>
                </a:extLst>
              </a:tr>
              <a:tr h="370840">
                <a:tc>
                  <a:txBody>
                    <a:bodyPr/>
                    <a:lstStyle/>
                    <a:p>
                      <a:pPr algn="ctr"/>
                      <a:r>
                        <a:rPr lang="en-US" sz="1200" dirty="0">
                          <a:latin typeface="Times New Roman" panose="02020603050405020304" pitchFamily="18" charset="0"/>
                          <a:cs typeface="Times New Roman" panose="02020603050405020304" pitchFamily="18" charset="0"/>
                        </a:rPr>
                        <a:t>BERT Large </a:t>
                      </a:r>
                    </a:p>
                  </a:txBody>
                  <a:tcPr/>
                </a:tc>
                <a:tc>
                  <a:txBody>
                    <a:bodyPr/>
                    <a:lstStyle/>
                    <a:p>
                      <a:pPr algn="ctr"/>
                      <a:r>
                        <a:rPr lang="en-US" sz="1200" dirty="0">
                          <a:latin typeface="Times New Roman" panose="02020603050405020304" pitchFamily="18" charset="0"/>
                          <a:cs typeface="Times New Roman" panose="02020603050405020304" pitchFamily="18" charset="0"/>
                        </a:rPr>
                        <a:t>0.87</a:t>
                      </a:r>
                    </a:p>
                  </a:txBody>
                  <a:tcPr/>
                </a:tc>
                <a:tc>
                  <a:txBody>
                    <a:bodyPr/>
                    <a:lstStyle/>
                    <a:p>
                      <a:pPr algn="ctr"/>
                      <a:r>
                        <a:rPr lang="en-US" sz="1200" dirty="0">
                          <a:latin typeface="Times New Roman" panose="02020603050405020304" pitchFamily="18" charset="0"/>
                          <a:cs typeface="Times New Roman" panose="02020603050405020304" pitchFamily="18" charset="0"/>
                        </a:rPr>
                        <a:t>0.90</a:t>
                      </a:r>
                    </a:p>
                  </a:txBody>
                  <a:tcPr/>
                </a:tc>
                <a:tc>
                  <a:txBody>
                    <a:bodyPr/>
                    <a:lstStyle/>
                    <a:p>
                      <a:pPr algn="ctr"/>
                      <a:r>
                        <a:rPr lang="en-US" sz="1200" dirty="0">
                          <a:latin typeface="Times New Roman" panose="02020603050405020304" pitchFamily="18" charset="0"/>
                          <a:cs typeface="Times New Roman" panose="02020603050405020304" pitchFamily="18" charset="0"/>
                        </a:rPr>
                        <a:t>0.84</a:t>
                      </a:r>
                    </a:p>
                  </a:txBody>
                  <a:tcPr/>
                </a:tc>
                <a:tc>
                  <a:txBody>
                    <a:bodyPr/>
                    <a:lstStyle/>
                    <a:p>
                      <a:pPr algn="ctr"/>
                      <a:r>
                        <a:rPr lang="en-US" sz="1200" dirty="0">
                          <a:latin typeface="Times New Roman" panose="02020603050405020304" pitchFamily="18" charset="0"/>
                          <a:cs typeface="Times New Roman" panose="02020603050405020304" pitchFamily="18" charset="0"/>
                        </a:rPr>
                        <a:t>0.87</a:t>
                      </a:r>
                    </a:p>
                  </a:txBody>
                  <a:tcPr/>
                </a:tc>
                <a:tc>
                  <a:txBody>
                    <a:bodyPr/>
                    <a:lstStyle/>
                    <a:p>
                      <a:pPr algn="ctr"/>
                      <a:r>
                        <a:rPr lang="en-US" sz="1200" dirty="0">
                          <a:latin typeface="Times New Roman" panose="02020603050405020304" pitchFamily="18" charset="0"/>
                          <a:cs typeface="Times New Roman" panose="02020603050405020304" pitchFamily="18" charset="0"/>
                        </a:rPr>
                        <a:t>0.92</a:t>
                      </a:r>
                    </a:p>
                  </a:txBody>
                  <a:tcPr/>
                </a:tc>
                <a:extLst>
                  <a:ext uri="{0D108BD9-81ED-4DB2-BD59-A6C34878D82A}">
                    <a16:rowId xmlns:a16="http://schemas.microsoft.com/office/drawing/2014/main" val="922527931"/>
                  </a:ext>
                </a:extLst>
              </a:tr>
              <a:tr h="370840">
                <a:tc>
                  <a:txBody>
                    <a:bodyPr/>
                    <a:lstStyle/>
                    <a:p>
                      <a:pPr algn="ctr"/>
                      <a:r>
                        <a:rPr lang="en-US" sz="1200" dirty="0">
                          <a:latin typeface="Times New Roman" panose="02020603050405020304" pitchFamily="18" charset="0"/>
                          <a:cs typeface="Times New Roman" panose="02020603050405020304" pitchFamily="18" charset="0"/>
                        </a:rPr>
                        <a:t>DistilBERT</a:t>
                      </a:r>
                    </a:p>
                  </a:txBody>
                  <a:tcPr/>
                </a:tc>
                <a:tc>
                  <a:txBody>
                    <a:bodyPr/>
                    <a:lstStyle/>
                    <a:p>
                      <a:pPr algn="ctr"/>
                      <a:r>
                        <a:rPr lang="en-US" sz="1200" dirty="0">
                          <a:latin typeface="Times New Roman" panose="02020603050405020304" pitchFamily="18" charset="0"/>
                          <a:cs typeface="Times New Roman" panose="02020603050405020304" pitchFamily="18" charset="0"/>
                        </a:rPr>
                        <a:t>0.84</a:t>
                      </a:r>
                    </a:p>
                  </a:txBody>
                  <a:tcPr/>
                </a:tc>
                <a:tc>
                  <a:txBody>
                    <a:bodyPr/>
                    <a:lstStyle/>
                    <a:p>
                      <a:pPr algn="ctr"/>
                      <a:r>
                        <a:rPr lang="en-US" sz="1200" dirty="0">
                          <a:latin typeface="Times New Roman" panose="02020603050405020304" pitchFamily="18" charset="0"/>
                          <a:cs typeface="Times New Roman" panose="02020603050405020304" pitchFamily="18" charset="0"/>
                        </a:rPr>
                        <a:t>0.87</a:t>
                      </a:r>
                    </a:p>
                  </a:txBody>
                  <a:tcPr/>
                </a:tc>
                <a:tc>
                  <a:txBody>
                    <a:bodyPr/>
                    <a:lstStyle/>
                    <a:p>
                      <a:pPr algn="ctr"/>
                      <a:r>
                        <a:rPr lang="en-US" sz="1200" dirty="0">
                          <a:latin typeface="Times New Roman" panose="02020603050405020304" pitchFamily="18" charset="0"/>
                          <a:cs typeface="Times New Roman" panose="02020603050405020304" pitchFamily="18" charset="0"/>
                        </a:rPr>
                        <a:t>0.79</a:t>
                      </a:r>
                    </a:p>
                  </a:txBody>
                  <a:tcPr/>
                </a:tc>
                <a:tc>
                  <a:txBody>
                    <a:bodyPr/>
                    <a:lstStyle/>
                    <a:p>
                      <a:pPr algn="ctr"/>
                      <a:r>
                        <a:rPr lang="en-US" sz="1200" dirty="0">
                          <a:latin typeface="Times New Roman" panose="02020603050405020304" pitchFamily="18" charset="0"/>
                          <a:cs typeface="Times New Roman" panose="02020603050405020304" pitchFamily="18" charset="0"/>
                        </a:rPr>
                        <a:t>0.83</a:t>
                      </a:r>
                    </a:p>
                  </a:txBody>
                  <a:tcPr/>
                </a:tc>
                <a:tc>
                  <a:txBody>
                    <a:bodyPr/>
                    <a:lstStyle/>
                    <a:p>
                      <a:pPr algn="ctr"/>
                      <a:r>
                        <a:rPr lang="en-US" sz="1200"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2666821297"/>
                  </a:ext>
                </a:extLst>
              </a:tr>
              <a:tr h="370840">
                <a:tc>
                  <a:txBody>
                    <a:bodyPr/>
                    <a:lstStyle/>
                    <a:p>
                      <a:pPr algn="ctr"/>
                      <a:r>
                        <a:rPr lang="en-US" sz="1200" dirty="0">
                          <a:latin typeface="Times New Roman" panose="02020603050405020304" pitchFamily="18" charset="0"/>
                          <a:cs typeface="Times New Roman" panose="02020603050405020304" pitchFamily="18" charset="0"/>
                        </a:rPr>
                        <a:t>RoBERTa</a:t>
                      </a:r>
                    </a:p>
                  </a:txBody>
                  <a:tcPr/>
                </a:tc>
                <a:tc>
                  <a:txBody>
                    <a:bodyPr/>
                    <a:lstStyle/>
                    <a:p>
                      <a:pPr algn="ctr"/>
                      <a:r>
                        <a:rPr lang="en-US" sz="1200" dirty="0">
                          <a:latin typeface="Times New Roman" panose="02020603050405020304" pitchFamily="18" charset="0"/>
                          <a:cs typeface="Times New Roman" panose="02020603050405020304" pitchFamily="18" charset="0"/>
                        </a:rPr>
                        <a:t>0.88</a:t>
                      </a:r>
                    </a:p>
                  </a:txBody>
                  <a:tcPr/>
                </a:tc>
                <a:tc>
                  <a:txBody>
                    <a:bodyPr/>
                    <a:lstStyle/>
                    <a:p>
                      <a:pPr algn="ctr"/>
                      <a:r>
                        <a:rPr lang="en-US" sz="1200" dirty="0">
                          <a:latin typeface="Times New Roman" panose="02020603050405020304" pitchFamily="18" charset="0"/>
                          <a:cs typeface="Times New Roman" panose="02020603050405020304" pitchFamily="18" charset="0"/>
                        </a:rPr>
                        <a:t>0.91</a:t>
                      </a:r>
                    </a:p>
                  </a:txBody>
                  <a:tcPr/>
                </a:tc>
                <a:tc>
                  <a:txBody>
                    <a:bodyPr/>
                    <a:lstStyle/>
                    <a:p>
                      <a:pPr algn="ctr"/>
                      <a:r>
                        <a:rPr lang="en-US" sz="1200" dirty="0">
                          <a:latin typeface="Times New Roman" panose="02020603050405020304" pitchFamily="18" charset="0"/>
                          <a:cs typeface="Times New Roman" panose="02020603050405020304" pitchFamily="18" charset="0"/>
                        </a:rPr>
                        <a:t>0.86</a:t>
                      </a:r>
                    </a:p>
                  </a:txBody>
                  <a:tcPr/>
                </a:tc>
                <a:tc>
                  <a:txBody>
                    <a:bodyPr/>
                    <a:lstStyle/>
                    <a:p>
                      <a:pPr algn="ctr"/>
                      <a:r>
                        <a:rPr lang="en-US" sz="1200" dirty="0">
                          <a:latin typeface="Times New Roman" panose="02020603050405020304" pitchFamily="18" charset="0"/>
                          <a:cs typeface="Times New Roman" panose="02020603050405020304" pitchFamily="18" charset="0"/>
                        </a:rPr>
                        <a:t>0.88</a:t>
                      </a:r>
                    </a:p>
                  </a:txBody>
                  <a:tcPr/>
                </a:tc>
                <a:tc>
                  <a:txBody>
                    <a:bodyPr/>
                    <a:lstStyle/>
                    <a:p>
                      <a:pPr algn="ctr"/>
                      <a:r>
                        <a:rPr lang="en-US" sz="1200" dirty="0">
                          <a:latin typeface="Times New Roman" panose="02020603050405020304" pitchFamily="18" charset="0"/>
                          <a:cs typeface="Times New Roman" panose="02020603050405020304" pitchFamily="18" charset="0"/>
                        </a:rPr>
                        <a:t>0.93</a:t>
                      </a:r>
                    </a:p>
                  </a:txBody>
                  <a:tcPr/>
                </a:tc>
                <a:extLst>
                  <a:ext uri="{0D108BD9-81ED-4DB2-BD59-A6C34878D82A}">
                    <a16:rowId xmlns:a16="http://schemas.microsoft.com/office/drawing/2014/main" val="1454940490"/>
                  </a:ext>
                </a:extLst>
              </a:tr>
            </a:tbl>
          </a:graphicData>
        </a:graphic>
      </p:graphicFrame>
      <p:sp>
        <p:nvSpPr>
          <p:cNvPr id="7" name="TextBox 6">
            <a:extLst>
              <a:ext uri="{FF2B5EF4-FFF2-40B4-BE49-F238E27FC236}">
                <a16:creationId xmlns:a16="http://schemas.microsoft.com/office/drawing/2014/main" id="{D4C9FC9D-7BAA-94A6-64BF-7449E7286AB8}"/>
              </a:ext>
            </a:extLst>
          </p:cNvPr>
          <p:cNvSpPr txBox="1"/>
          <p:nvPr/>
        </p:nvSpPr>
        <p:spPr>
          <a:xfrm>
            <a:off x="3265714" y="5697997"/>
            <a:ext cx="609600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Table 4. Performance Comparison of BERT Models</a:t>
            </a:r>
          </a:p>
        </p:txBody>
      </p:sp>
    </p:spTree>
    <p:extLst>
      <p:ext uri="{BB962C8B-B14F-4D97-AF65-F5344CB8AC3E}">
        <p14:creationId xmlns:p14="http://schemas.microsoft.com/office/powerpoint/2010/main" val="675821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RESULT AND ANALYSIS (continued)</a:t>
            </a:r>
          </a:p>
        </p:txBody>
      </p:sp>
      <p:sp>
        <p:nvSpPr>
          <p:cNvPr id="6" name="Slide Number Placeholder 5"/>
          <p:cNvSpPr>
            <a:spLocks noGrp="1"/>
          </p:cNvSpPr>
          <p:nvPr>
            <p:ph type="sldNum" sz="quarter" idx="12"/>
          </p:nvPr>
        </p:nvSpPr>
        <p:spPr/>
        <p:txBody>
          <a:bodyPr/>
          <a:lstStyle/>
          <a:p>
            <a:fld id="{D38DC0B9-C475-4FDF-8DD2-FF30D3C761E7}" type="slidenum">
              <a:rPr lang="en-US" smtClean="0"/>
              <a:t>23</a:t>
            </a:fld>
            <a:endParaRPr lang="en-US" dirty="0"/>
          </a:p>
        </p:txBody>
      </p:sp>
      <p:sp>
        <p:nvSpPr>
          <p:cNvPr id="13" name="Content Placeholder 2">
            <a:extLst>
              <a:ext uri="{FF2B5EF4-FFF2-40B4-BE49-F238E27FC236}">
                <a16:creationId xmlns:a16="http://schemas.microsoft.com/office/drawing/2014/main" id="{61A83E85-3585-28E1-E800-6FA1E8A983A4}"/>
              </a:ext>
            </a:extLst>
          </p:cNvPr>
          <p:cNvSpPr>
            <a:spLocks noGrp="1"/>
          </p:cNvSpPr>
          <p:nvPr>
            <p:ph idx="1"/>
          </p:nvPr>
        </p:nvSpPr>
        <p:spPr>
          <a:xfrm>
            <a:off x="415925" y="1493837"/>
            <a:ext cx="10937875" cy="5133385"/>
          </a:xfrm>
        </p:spPr>
        <p:txBody>
          <a:bodyPr>
            <a:normAutofit/>
          </a:bodyPr>
          <a:lstStyle/>
          <a:p>
            <a:pPr marL="342900" lvl="7" indent="-342900" algn="just"/>
            <a:r>
              <a:rPr lang="en-US" sz="2000" dirty="0">
                <a:latin typeface="Times New Roman" panose="02020603050405020304" pitchFamily="18" charset="0"/>
                <a:cs typeface="Times New Roman" panose="02020603050405020304" pitchFamily="18" charset="0"/>
              </a:rPr>
              <a:t>To evaluate the performance of each model, we used metrics such as accuracy, precision, recall, F1-score, and specificity. These metrics provide a comprehensive understanding of each model’s ability to correctly identify offensive language in Tamil YouTube comments.</a:t>
            </a:r>
          </a:p>
          <a:p>
            <a:pPr marL="342900" lvl="7" indent="-342900" algn="just"/>
            <a:endParaRPr lang="en-US" dirty="0"/>
          </a:p>
          <a:p>
            <a:pPr marL="342900" lvl="7" indent="-342900" algn="just"/>
            <a:endParaRPr lang="en-US" dirty="0"/>
          </a:p>
          <a:p>
            <a:pPr marL="342900" lvl="7" indent="-342900" algn="just"/>
            <a:endParaRPr lang="en-US" dirty="0"/>
          </a:p>
          <a:p>
            <a:pPr marL="342900" lvl="7" indent="-342900" algn="just"/>
            <a:endParaRPr lang="en-US" dirty="0"/>
          </a:p>
          <a:p>
            <a:pPr marL="342900" lvl="7" indent="-342900" algn="just"/>
            <a:endParaRPr lang="en-US" dirty="0"/>
          </a:p>
          <a:p>
            <a:pPr marL="342900" lvl="7" indent="-342900" algn="just"/>
            <a:endParaRPr lang="en-US" dirty="0"/>
          </a:p>
          <a:p>
            <a:pPr marL="342900" lvl="7" indent="-342900" algn="just"/>
            <a:endParaRPr lang="en-US" dirty="0"/>
          </a:p>
          <a:p>
            <a:pPr marL="342900" lvl="7" indent="-342900" algn="just"/>
            <a:endParaRPr lang="en-US" dirty="0"/>
          </a:p>
          <a:p>
            <a:pPr marL="342900" lvl="7" indent="-342900" algn="just"/>
            <a:endParaRPr lang="en-US" dirty="0"/>
          </a:p>
          <a:p>
            <a:pPr marL="0" lvl="7" indent="0" algn="just">
              <a:buNone/>
            </a:pPr>
            <a:endParaRPr lang="en-US" dirty="0"/>
          </a:p>
          <a:p>
            <a:pPr marL="342900" lvl="7" indent="-342900" algn="just"/>
            <a:endParaRPr lang="en-US" dirty="0"/>
          </a:p>
          <a:p>
            <a:pPr marL="0" lvl="7" indent="0" algn="ctr">
              <a:buNone/>
            </a:pPr>
            <a:r>
              <a:rPr lang="en-US" sz="2000" dirty="0"/>
              <a:t>       </a:t>
            </a:r>
          </a:p>
          <a:p>
            <a:pPr marL="0" lvl="7" indent="0" algn="ctr">
              <a:buNone/>
            </a:pPr>
            <a:r>
              <a:rPr lang="en-US" sz="2000" dirty="0">
                <a:latin typeface="Times New Roman" panose="02020603050405020304" pitchFamily="18" charset="0"/>
                <a:cs typeface="Times New Roman" panose="02020603050405020304" pitchFamily="18" charset="0"/>
              </a:rPr>
              <a:t>          Fig. 1. Performance Metrics Comparison for BERT Models</a:t>
            </a:r>
          </a:p>
        </p:txBody>
      </p:sp>
      <p:pic>
        <p:nvPicPr>
          <p:cNvPr id="14" name="Picture 13">
            <a:extLst>
              <a:ext uri="{FF2B5EF4-FFF2-40B4-BE49-F238E27FC236}">
                <a16:creationId xmlns:a16="http://schemas.microsoft.com/office/drawing/2014/main" id="{46D285A4-29E2-03B4-7012-0BCDD1CE4491}"/>
              </a:ext>
            </a:extLst>
          </p:cNvPr>
          <p:cNvPicPr>
            <a:picLocks noChangeAspect="1"/>
          </p:cNvPicPr>
          <p:nvPr/>
        </p:nvPicPr>
        <p:blipFill rotWithShape="1">
          <a:blip r:embed="rId2"/>
          <a:srcRect l="7649" t="5684" r="7191" b="2162"/>
          <a:stretch/>
        </p:blipFill>
        <p:spPr>
          <a:xfrm>
            <a:off x="2785319" y="2481944"/>
            <a:ext cx="6621362" cy="3582526"/>
          </a:xfrm>
          <a:prstGeom prst="rect">
            <a:avLst/>
          </a:prstGeom>
        </p:spPr>
      </p:pic>
    </p:spTree>
    <p:extLst>
      <p:ext uri="{BB962C8B-B14F-4D97-AF65-F5344CB8AC3E}">
        <p14:creationId xmlns:p14="http://schemas.microsoft.com/office/powerpoint/2010/main" val="465577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16672" y="1494441"/>
            <a:ext cx="10937128" cy="4861909"/>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In this research, we conducted a comprehensive analysis of five BERT models, namely mBERT, BERT Base, BERT Large, DistilBERT, and RoBERTa, for the task of offensive language detection in Tamil YouTube comments. </a:t>
            </a:r>
          </a:p>
          <a:p>
            <a:pPr algn="just">
              <a:lnSpc>
                <a:spcPct val="100000"/>
              </a:lnSpc>
            </a:pPr>
            <a:r>
              <a:rPr lang="en-US" sz="2000" dirty="0">
                <a:latin typeface="Times New Roman" panose="02020603050405020304" pitchFamily="18" charset="0"/>
                <a:cs typeface="Times New Roman" panose="02020603050405020304" pitchFamily="18" charset="0"/>
              </a:rPr>
              <a:t>The findings of this research shed light on the strengths and limitations of each model, providing valuable insights for offensive language detection in Tamil and similar languages.</a:t>
            </a:r>
          </a:p>
          <a:p>
            <a:pPr algn="just">
              <a:lnSpc>
                <a:spcPct val="100000"/>
              </a:lnSpc>
            </a:pPr>
            <a:r>
              <a:rPr lang="en-US" sz="2000" dirty="0">
                <a:latin typeface="Times New Roman" panose="02020603050405020304" pitchFamily="18" charset="0"/>
                <a:cs typeface="Times New Roman" panose="02020603050405020304" pitchFamily="18" charset="0"/>
              </a:rPr>
              <a:t>RoBERTa, fine-tuned specifically for Tamil, demonstrated superior performance in offensive language detection, achieving the highest accuracy and precision. </a:t>
            </a:r>
          </a:p>
          <a:p>
            <a:pPr algn="just">
              <a:lnSpc>
                <a:spcPct val="100000"/>
              </a:lnSpc>
            </a:pPr>
            <a:r>
              <a:rPr lang="en-US" sz="2000" dirty="0">
                <a:latin typeface="Times New Roman" panose="02020603050405020304" pitchFamily="18" charset="0"/>
                <a:cs typeface="Times New Roman" panose="02020603050405020304" pitchFamily="18" charset="0"/>
              </a:rPr>
              <a:t>BERT Large, despite its computational demands, exhibited enhanced accuracy and recall, making it suitable for applications where high accuracy is paramount. </a:t>
            </a:r>
          </a:p>
          <a:p>
            <a:pPr algn="just">
              <a:lnSpc>
                <a:spcPct val="100000"/>
              </a:lnSpc>
            </a:pPr>
            <a:r>
              <a:rPr lang="en-US" sz="2000" dirty="0">
                <a:latin typeface="Times New Roman" panose="02020603050405020304" pitchFamily="18" charset="0"/>
                <a:cs typeface="Times New Roman" panose="02020603050405020304" pitchFamily="18" charset="0"/>
              </a:rPr>
              <a:t>DistilBERT, a memory-efficient model, offered a practical compromise between performance and computational resources, making it suitable for resource-constrained environments</a:t>
            </a:r>
          </a:p>
        </p:txBody>
      </p:sp>
      <p:sp>
        <p:nvSpPr>
          <p:cNvPr id="6" name="Slide Number Placeholder 5"/>
          <p:cNvSpPr>
            <a:spLocks noGrp="1"/>
          </p:cNvSpPr>
          <p:nvPr>
            <p:ph type="sldNum" sz="quarter" idx="12"/>
          </p:nvPr>
        </p:nvSpPr>
        <p:spPr/>
        <p:txBody>
          <a:bodyPr/>
          <a:lstStyle/>
          <a:p>
            <a:fld id="{D38DC0B9-C475-4FDF-8DD2-FF30D3C761E7}" type="slidenum">
              <a:rPr lang="en-US" smtClean="0"/>
              <a:t>24</a:t>
            </a:fld>
            <a:endParaRPr lang="en-US" dirty="0"/>
          </a:p>
        </p:txBody>
      </p:sp>
    </p:spTree>
    <p:extLst>
      <p:ext uri="{BB962C8B-B14F-4D97-AF65-F5344CB8AC3E}">
        <p14:creationId xmlns:p14="http://schemas.microsoft.com/office/powerpoint/2010/main" val="328011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CONCLUSION (continued)</a:t>
            </a:r>
          </a:p>
        </p:txBody>
      </p:sp>
      <p:sp>
        <p:nvSpPr>
          <p:cNvPr id="3" name="Content Placeholder 2"/>
          <p:cNvSpPr>
            <a:spLocks noGrp="1"/>
          </p:cNvSpPr>
          <p:nvPr>
            <p:ph idx="1"/>
          </p:nvPr>
        </p:nvSpPr>
        <p:spPr>
          <a:xfrm>
            <a:off x="416672" y="1494441"/>
            <a:ext cx="10937128" cy="4861909"/>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mBERT showcased its multilingual efficacy, performing reasonably well in detecting offensive language in Tamil comments, highlighting its versatility. BERT Base, while resource-intensive, delivered solid performance and can be a viable choice for well-resourced applications.</a:t>
            </a:r>
          </a:p>
          <a:p>
            <a:pPr algn="just">
              <a:lnSpc>
                <a:spcPct val="100000"/>
              </a:lnSpc>
            </a:pPr>
            <a:r>
              <a:rPr lang="en-US" sz="2000" dirty="0">
                <a:latin typeface="Times New Roman" panose="02020603050405020304" pitchFamily="18" charset="0"/>
                <a:cs typeface="Times New Roman" panose="02020603050405020304" pitchFamily="18" charset="0"/>
              </a:rPr>
              <a:t>In summary, RoBERTa performed exceptionally well across all metrics, making it a top choice for offensive language detection in Tamil YouTube comments. </a:t>
            </a:r>
          </a:p>
          <a:p>
            <a:pPr algn="just">
              <a:lnSpc>
                <a:spcPct val="100000"/>
              </a:lnSpc>
            </a:pPr>
            <a:r>
              <a:rPr lang="en-US" sz="2000" dirty="0">
                <a:latin typeface="Times New Roman" panose="02020603050405020304" pitchFamily="18" charset="0"/>
                <a:cs typeface="Times New Roman" panose="02020603050405020304" pitchFamily="18" charset="0"/>
              </a:rPr>
              <a:t>BERT Large and BERT Base also showed strong performance, while mBERT and DistilBERT provided competitive results. </a:t>
            </a:r>
          </a:p>
          <a:p>
            <a:pPr algn="just">
              <a:lnSpc>
                <a:spcPct val="100000"/>
              </a:lnSpc>
            </a:pPr>
            <a:r>
              <a:rPr lang="en-US" sz="2000" dirty="0">
                <a:latin typeface="Times New Roman" panose="02020603050405020304" pitchFamily="18" charset="0"/>
                <a:cs typeface="Times New Roman" panose="02020603050405020304" pitchFamily="18" charset="0"/>
              </a:rPr>
              <a:t>The choice of the model may depend on the specific requirements and trade-offs between precision and recall in the application. </a:t>
            </a: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38DC0B9-C475-4FDF-8DD2-FF30D3C761E7}" type="slidenum">
              <a:rPr lang="en-US" smtClean="0"/>
              <a:t>25</a:t>
            </a:fld>
            <a:endParaRPr lang="en-US" dirty="0"/>
          </a:p>
        </p:txBody>
      </p:sp>
    </p:spTree>
    <p:extLst>
      <p:ext uri="{BB962C8B-B14F-4D97-AF65-F5344CB8AC3E}">
        <p14:creationId xmlns:p14="http://schemas.microsoft.com/office/powerpoint/2010/main" val="53285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16672" y="1494441"/>
            <a:ext cx="10937128" cy="4861909"/>
          </a:xfrm>
        </p:spPr>
        <p:txBody>
          <a:bodyPr>
            <a:noAutofit/>
          </a:bodyPr>
          <a:lstStyle/>
          <a:p>
            <a:pPr marL="514350" indent="-51435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Chakravarthi, B.R., Priyadharshini, R., Banerjee, S., Jagadeeshan, M.B., Kumaresan, P.K., Ponnusamy, R., Benhur, S., McCrae, J.P.: Detecting abusive comments at a fine-grained level in a low-resource language. In: Natural Language Processing Journal, vol. 3, p. 100006 (2023), Elsevier. </a:t>
            </a:r>
          </a:p>
          <a:p>
            <a:pPr marL="514350" indent="-51435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Saleh, H., Alhothali, A., Moria, K.: Detection of hate speech using BERT and hate speech word embedding with deep model. In: Applied Artificial Intelligence, vol. 37, no. 1, p. 2166719 (2023), Taylor &amp; Francis. </a:t>
            </a:r>
          </a:p>
          <a:p>
            <a:pPr marL="514350" indent="-51435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Mazari, A.C., Boudoukhani, N., Djeffal, A.: BERT-based ensemble learning for multi-aspect hate speech detection. In: Cluster Computing, pp. 1-15 (2023), Springer.</a:t>
            </a:r>
          </a:p>
          <a:p>
            <a:pPr marL="514350" indent="-51435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Khan, A.A., Iqbal, M.H., Nisar, S., Ahmad, A., Iqbal, W.: Offensive Language Detection for Low Resource Language Using Deep Sequence Model. In: IEEE Transactions on Computational Social Systems (2023), IEEE.</a:t>
            </a:r>
          </a:p>
          <a:p>
            <a:pPr marL="514350" indent="-51435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Quoc Tran, K., Trong Nguyen, A., Hoang, P.G., Luu, C.D., Do, T.-H., Van Nguyen, K.: Vietnamese hate and offensive detection using PhoBERT-CNN and social media streaming data. In: Neural Computing and Applications, vol. 35, no. 1, pp. 573-594 (2023), Springer.</a:t>
            </a:r>
          </a:p>
        </p:txBody>
      </p:sp>
      <p:sp>
        <p:nvSpPr>
          <p:cNvPr id="6" name="Slide Number Placeholder 5"/>
          <p:cNvSpPr>
            <a:spLocks noGrp="1"/>
          </p:cNvSpPr>
          <p:nvPr>
            <p:ph type="sldNum" sz="quarter" idx="12"/>
          </p:nvPr>
        </p:nvSpPr>
        <p:spPr/>
        <p:txBody>
          <a:bodyPr/>
          <a:lstStyle/>
          <a:p>
            <a:fld id="{D38DC0B9-C475-4FDF-8DD2-FF30D3C761E7}" type="slidenum">
              <a:rPr lang="en-US" smtClean="0"/>
              <a:t>26</a:t>
            </a:fld>
            <a:endParaRPr lang="en-US" dirty="0"/>
          </a:p>
        </p:txBody>
      </p:sp>
    </p:spTree>
    <p:extLst>
      <p:ext uri="{BB962C8B-B14F-4D97-AF65-F5344CB8AC3E}">
        <p14:creationId xmlns:p14="http://schemas.microsoft.com/office/powerpoint/2010/main" val="1984814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REFERENCES (continued)</a:t>
            </a:r>
          </a:p>
        </p:txBody>
      </p:sp>
      <p:sp>
        <p:nvSpPr>
          <p:cNvPr id="3" name="Content Placeholder 2"/>
          <p:cNvSpPr>
            <a:spLocks noGrp="1"/>
          </p:cNvSpPr>
          <p:nvPr>
            <p:ph idx="1"/>
          </p:nvPr>
        </p:nvSpPr>
        <p:spPr>
          <a:xfrm>
            <a:off x="416672" y="1494441"/>
            <a:ext cx="10937128" cy="4861909"/>
          </a:xfrm>
        </p:spPr>
        <p:txBody>
          <a:bodyPr>
            <a:noAutofit/>
          </a:bodyPr>
          <a:lstStyle/>
          <a:p>
            <a:pPr marL="514350" indent="-514350" algn="just">
              <a:lnSpc>
                <a:spcPct val="100000"/>
              </a:lnSpc>
              <a:buFont typeface="+mj-lt"/>
              <a:buAutoNum type="arabicPeriod" startAt="6"/>
            </a:pPr>
            <a:r>
              <a:rPr lang="en-US" sz="2000" dirty="0">
                <a:latin typeface="Times New Roman" panose="02020603050405020304" pitchFamily="18" charset="0"/>
                <a:cs typeface="Times New Roman" panose="02020603050405020304" pitchFamily="18" charset="0"/>
              </a:rPr>
              <a:t>Anand, M., Sahay, K.B., Ahmed, M.A., Sultan, D., Chandan, R.R., Singh, B.: Deep learning and natural language processing in computation for offensive language detection in online social networks by feature selection and ensemble classification techniques. In: Theoretical Computer Science, vol. 943, pp. 203-218 (2023), Elsevier.</a:t>
            </a:r>
          </a:p>
          <a:p>
            <a:pPr marL="514350" indent="-514350" algn="just">
              <a:lnSpc>
                <a:spcPct val="100000"/>
              </a:lnSpc>
              <a:buFont typeface="+mj-lt"/>
              <a:buAutoNum type="arabicPeriod" startAt="6"/>
            </a:pPr>
            <a:r>
              <a:rPr lang="en-US" sz="2000" dirty="0">
                <a:latin typeface="Times New Roman" panose="02020603050405020304" pitchFamily="18" charset="0"/>
                <a:cs typeface="Times New Roman" panose="02020603050405020304" pitchFamily="18" charset="0"/>
              </a:rPr>
              <a:t>Saeed, R., Afzal, H., Rauf, S.A., Iltaf, N.: Detection of Offensive Language and ITS Severity for Low Resource Language. In: ACM Transactions on Asian and Low-Resource Language Information Processing, vol. 22, no. 6, pp. 1-27 (2023), ACM New York, NY.</a:t>
            </a:r>
          </a:p>
          <a:p>
            <a:pPr marL="514350" indent="-514350" algn="just">
              <a:lnSpc>
                <a:spcPct val="100000"/>
              </a:lnSpc>
              <a:buFont typeface="+mj-lt"/>
              <a:buAutoNum type="arabicPeriod" startAt="6"/>
            </a:pPr>
            <a:r>
              <a:rPr lang="en-US" sz="2000" dirty="0">
                <a:latin typeface="Times New Roman" panose="02020603050405020304" pitchFamily="18" charset="0"/>
                <a:cs typeface="Times New Roman" panose="02020603050405020304" pitchFamily="18" charset="0"/>
              </a:rPr>
              <a:t>Priyadharshini, R., Chakravarthi, B.R., Malliga, S., Subalalitha, C.N., Kogilavani, S.V., Premjith, B., Murugappan, A., Kumaresan, P.K.: Overview of shared-task on abusive comment detection in tamil and telugu. In: Proceedings of the Third Workshop on Speech and Language Technologies for Dravidian Languages, pp. 80-87 (2023).</a:t>
            </a:r>
          </a:p>
          <a:p>
            <a:pPr marL="514350" indent="-514350" algn="just">
              <a:lnSpc>
                <a:spcPct val="100000"/>
              </a:lnSpc>
              <a:buFont typeface="+mj-lt"/>
              <a:buAutoNum type="arabicPeriod" startAt="6"/>
            </a:pPr>
            <a:r>
              <a:rPr lang="en-US" sz="2000" dirty="0">
                <a:latin typeface="Times New Roman" panose="02020603050405020304" pitchFamily="18" charset="0"/>
                <a:cs typeface="Times New Roman" panose="02020603050405020304" pitchFamily="18" charset="0"/>
              </a:rPr>
              <a:t>Shanmugavadivel, K., Subramanian, M., Srigha, S., JS, Sree Harene, and others: KEC_AI_NLP@ DravidianLangTech: Abusive Comment Detection in Tamil Language. In: Proceedings of the Third Workshop on Speech and Language Technologies for Dravidian Languages, pp. 293-299 (2023).</a:t>
            </a:r>
          </a:p>
        </p:txBody>
      </p:sp>
      <p:sp>
        <p:nvSpPr>
          <p:cNvPr id="6" name="Slide Number Placeholder 5"/>
          <p:cNvSpPr>
            <a:spLocks noGrp="1"/>
          </p:cNvSpPr>
          <p:nvPr>
            <p:ph type="sldNum" sz="quarter" idx="12"/>
          </p:nvPr>
        </p:nvSpPr>
        <p:spPr/>
        <p:txBody>
          <a:bodyPr/>
          <a:lstStyle/>
          <a:p>
            <a:fld id="{D38DC0B9-C475-4FDF-8DD2-FF30D3C761E7}" type="slidenum">
              <a:rPr lang="en-US" smtClean="0"/>
              <a:t>27</a:t>
            </a:fld>
            <a:endParaRPr lang="en-US" dirty="0"/>
          </a:p>
        </p:txBody>
      </p:sp>
    </p:spTree>
    <p:extLst>
      <p:ext uri="{BB962C8B-B14F-4D97-AF65-F5344CB8AC3E}">
        <p14:creationId xmlns:p14="http://schemas.microsoft.com/office/powerpoint/2010/main" val="3119058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REFERENCES (continued)</a:t>
            </a:r>
          </a:p>
        </p:txBody>
      </p:sp>
      <p:sp>
        <p:nvSpPr>
          <p:cNvPr id="3" name="Content Placeholder 2"/>
          <p:cNvSpPr>
            <a:spLocks noGrp="1"/>
          </p:cNvSpPr>
          <p:nvPr>
            <p:ph idx="1"/>
          </p:nvPr>
        </p:nvSpPr>
        <p:spPr>
          <a:xfrm>
            <a:off x="416672" y="1494441"/>
            <a:ext cx="10937128" cy="4861909"/>
          </a:xfrm>
        </p:spPr>
        <p:txBody>
          <a:bodyPr>
            <a:noAutofit/>
          </a:bodyPr>
          <a:lstStyle/>
          <a:p>
            <a:pPr marL="514350" indent="-514350" algn="just">
              <a:lnSpc>
                <a:spcPct val="100000"/>
              </a:lnSpc>
              <a:buFont typeface="+mj-lt"/>
              <a:buAutoNum type="arabicPeriod" startAt="10"/>
            </a:pPr>
            <a:r>
              <a:rPr lang="en-US" sz="2000" dirty="0">
                <a:latin typeface="Times New Roman" panose="02020603050405020304" pitchFamily="18" charset="0"/>
                <a:cs typeface="Times New Roman" panose="02020603050405020304" pitchFamily="18" charset="0"/>
              </a:rPr>
              <a:t>Palanikumar, V., Mohan, M., Shanmugavadivel, K.: Development of Multi-lingual Models for Detecting Hope Speech Texts from Social Media Comments. In: Speech and Language Technologies for Low-Resource Languages: First International Conference, SPELLL 2022, Kalavakkam, India, November 23–25, 2022, Proceedings, p. 209 (2023), Springer Nature.</a:t>
            </a:r>
          </a:p>
          <a:p>
            <a:pPr marL="514350" indent="-514350" algn="just">
              <a:lnSpc>
                <a:spcPct val="100000"/>
              </a:lnSpc>
              <a:buFont typeface="+mj-lt"/>
              <a:buAutoNum type="arabicPeriod" startAt="10"/>
            </a:pPr>
            <a:r>
              <a:rPr lang="en-US" sz="2000" dirty="0">
                <a:latin typeface="Times New Roman" panose="02020603050405020304" pitchFamily="18" charset="0"/>
                <a:cs typeface="Times New Roman" panose="02020603050405020304" pitchFamily="18" charset="0"/>
              </a:rPr>
              <a:t>Chakravarthi, B.R., Jagadeeshan, M.B., Palanikumar, V., Priyadharshini, R.: Offensive language identification in dravidian languages using MPNet and CNN. In: International Journal of Information Management Data Insights, vol. 3, no. 1, p. 100151 (2023), Elsevier.</a:t>
            </a:r>
          </a:p>
          <a:p>
            <a:pPr marL="514350" indent="-514350" algn="just">
              <a:lnSpc>
                <a:spcPct val="100000"/>
              </a:lnSpc>
              <a:buFont typeface="+mj-lt"/>
              <a:buAutoNum type="arabicPeriod" startAt="10"/>
            </a:pPr>
            <a:r>
              <a:rPr lang="en-US" sz="2000" dirty="0">
                <a:latin typeface="Times New Roman" panose="02020603050405020304" pitchFamily="18" charset="0"/>
                <a:cs typeface="Times New Roman" panose="02020603050405020304" pitchFamily="18" charset="0"/>
              </a:rPr>
              <a:t>Barman, S., Das, M.: hate-alert@ DravidianLangTech: Multimodal Abusive Language Detection and Sentiment Analysis in Dravidian Languages. In: Proceedings of the Third Workshop on Speech and Language Technologies for Dravidian Languages, pp. 217-224 (2023).</a:t>
            </a:r>
          </a:p>
          <a:p>
            <a:pPr marL="514350" indent="-514350" algn="just">
              <a:lnSpc>
                <a:spcPct val="100000"/>
              </a:lnSpc>
              <a:buFont typeface="+mj-lt"/>
              <a:buAutoNum type="arabicPeriod" startAt="10"/>
            </a:pPr>
            <a:r>
              <a:rPr lang="en-US" sz="2000" dirty="0">
                <a:latin typeface="Times New Roman" panose="02020603050405020304" pitchFamily="18" charset="0"/>
                <a:cs typeface="Times New Roman" panose="02020603050405020304" pitchFamily="18" charset="0"/>
              </a:rPr>
              <a:t>Balakrishnan, V., Govindan, V., Govaichelvan, K.N.: Tamil Offensive Language Detection: Supervised versus Unsupervised Learning Approaches. In: ACM Transactions on Asian and Low-Resource Language Information Processing, vol. 22, no. 4, pp. 1-14 (2023), ACM New York, NY.</a:t>
            </a:r>
            <a:endParaRPr lang="en-US" sz="3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38DC0B9-C475-4FDF-8DD2-FF30D3C761E7}" type="slidenum">
              <a:rPr lang="en-US" smtClean="0"/>
              <a:t>28</a:t>
            </a:fld>
            <a:endParaRPr lang="en-US" dirty="0"/>
          </a:p>
        </p:txBody>
      </p:sp>
    </p:spTree>
    <p:extLst>
      <p:ext uri="{BB962C8B-B14F-4D97-AF65-F5344CB8AC3E}">
        <p14:creationId xmlns:p14="http://schemas.microsoft.com/office/powerpoint/2010/main" val="202948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REFERENCES (continued)</a:t>
            </a:r>
          </a:p>
        </p:txBody>
      </p:sp>
      <p:sp>
        <p:nvSpPr>
          <p:cNvPr id="3" name="Content Placeholder 2"/>
          <p:cNvSpPr>
            <a:spLocks noGrp="1"/>
          </p:cNvSpPr>
          <p:nvPr>
            <p:ph idx="1"/>
          </p:nvPr>
        </p:nvSpPr>
        <p:spPr>
          <a:xfrm>
            <a:off x="416672" y="1494441"/>
            <a:ext cx="10937128" cy="4861909"/>
          </a:xfrm>
        </p:spPr>
        <p:txBody>
          <a:bodyPr>
            <a:noAutofit/>
          </a:bodyPr>
          <a:lstStyle/>
          <a:p>
            <a:pPr marL="514350" indent="-514350" algn="just">
              <a:lnSpc>
                <a:spcPct val="100000"/>
              </a:lnSpc>
              <a:buFont typeface="+mj-lt"/>
              <a:buAutoNum type="arabicPeriod" startAt="14"/>
            </a:pPr>
            <a:r>
              <a:rPr lang="en-US" sz="2000" dirty="0">
                <a:latin typeface="Times New Roman" panose="02020603050405020304" pitchFamily="18" charset="0"/>
                <a:cs typeface="Times New Roman" panose="02020603050405020304" pitchFamily="18" charset="0"/>
              </a:rPr>
              <a:t>Divya, S., Sripriya, N.: Transformer based model for offensive content recognition in dravidian languages. In: Brazilian Journal of Development, vol. 9, no. 12, pp. 30656-30667 (2023).</a:t>
            </a:r>
          </a:p>
          <a:p>
            <a:pPr marL="514350" indent="-514350" algn="just">
              <a:lnSpc>
                <a:spcPct val="100000"/>
              </a:lnSpc>
              <a:buFont typeface="+mj-lt"/>
              <a:buAutoNum type="arabicPeriod" startAt="14"/>
            </a:pPr>
            <a:r>
              <a:rPr lang="en-US" sz="2000" dirty="0">
                <a:latin typeface="Times New Roman" panose="02020603050405020304" pitchFamily="18" charset="0"/>
                <a:cs typeface="Times New Roman" panose="02020603050405020304" pitchFamily="18" charset="0"/>
              </a:rPr>
              <a:t>Paul, A., Nayyar, A., and others: A context-sensitive multi-tier deep learning framework for multimodal sentiment analysis. In: Multimedia Tools and Applications, pp. 1-30 (2023), Springer. </a:t>
            </a:r>
          </a:p>
          <a:p>
            <a:pPr marL="514350" indent="-514350" algn="just">
              <a:lnSpc>
                <a:spcPct val="100000"/>
              </a:lnSpc>
              <a:buFont typeface="+mj-lt"/>
              <a:buAutoNum type="arabicPeriod" startAt="14"/>
            </a:pPr>
            <a:r>
              <a:rPr lang="en-US" sz="2000" dirty="0">
                <a:latin typeface="Times New Roman" panose="02020603050405020304" pitchFamily="18" charset="0"/>
                <a:cs typeface="Times New Roman" panose="02020603050405020304" pitchFamily="18" charset="0"/>
              </a:rPr>
              <a:t>Abeera, V.P., Kumar, S., Soman, K.P.: Social Media Data Analysis for Malayalam YouTube Comments: Sentiment Analysis and Emotion Detection using ML and DL Models. In: Proceedings of the Third Workshop on Speech and Language Technologies for Dravidian Languages, pp. 43-51 (2023).</a:t>
            </a:r>
          </a:p>
          <a:p>
            <a:pPr marL="514350" indent="-514350" algn="just">
              <a:lnSpc>
                <a:spcPct val="100000"/>
              </a:lnSpc>
              <a:buFont typeface="+mj-lt"/>
              <a:buAutoNum type="arabicPeriod" startAt="14"/>
            </a:pPr>
            <a:r>
              <a:rPr lang="en-US" sz="2000" dirty="0">
                <a:latin typeface="Times New Roman" panose="02020603050405020304" pitchFamily="18" charset="0"/>
                <a:cs typeface="Times New Roman" panose="02020603050405020304" pitchFamily="18" charset="0"/>
              </a:rPr>
              <a:t>Chakravarthi, B.R., Priyadharshini, R., Muralidaran, V., Jose, N., Suryawanshi, S., Sherly, E., McCrae, J.P.: DravidianCodeMix: Sentiment Analysis and Offensive Language Identification Dataset for Dravidian Languages in Code-Mixed Text. In: Language Resources and Evaluation, Springer.</a:t>
            </a:r>
          </a:p>
        </p:txBody>
      </p:sp>
      <p:sp>
        <p:nvSpPr>
          <p:cNvPr id="6" name="Slide Number Placeholder 5"/>
          <p:cNvSpPr>
            <a:spLocks noGrp="1"/>
          </p:cNvSpPr>
          <p:nvPr>
            <p:ph type="sldNum" sz="quarter" idx="12"/>
          </p:nvPr>
        </p:nvSpPr>
        <p:spPr/>
        <p:txBody>
          <a:bodyPr/>
          <a:lstStyle/>
          <a:p>
            <a:fld id="{D38DC0B9-C475-4FDF-8DD2-FF30D3C761E7}" type="slidenum">
              <a:rPr lang="en-US" smtClean="0"/>
              <a:t>29</a:t>
            </a:fld>
            <a:endParaRPr lang="en-US" dirty="0"/>
          </a:p>
        </p:txBody>
      </p:sp>
    </p:spTree>
    <p:extLst>
      <p:ext uri="{BB962C8B-B14F-4D97-AF65-F5344CB8AC3E}">
        <p14:creationId xmlns:p14="http://schemas.microsoft.com/office/powerpoint/2010/main" val="75403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16672" y="1461843"/>
            <a:ext cx="10937128" cy="4672739"/>
          </a:xfrm>
        </p:spPr>
        <p:txBody>
          <a:bodyPr>
            <a:noAutofit/>
          </a:bodyPr>
          <a:lstStyle/>
          <a:p>
            <a:pPr marL="0" indent="0" algn="just">
              <a:lnSpc>
                <a:spcPct val="100000"/>
              </a:lnSpc>
              <a:buNone/>
            </a:pPr>
            <a:r>
              <a:rPr lang="en-US" sz="2400" b="1" dirty="0">
                <a:latin typeface="Times New Roman" panose="02020603050405020304" pitchFamily="18" charset="0"/>
                <a:cs typeface="Times New Roman" panose="02020603050405020304" pitchFamily="18" charset="0"/>
              </a:rPr>
              <a:t>The Challenge of Online Content Moderation :</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In the digital era, social media platforms have become ubiquitous, serving as primary channels for communication and content sharing.</a:t>
            </a:r>
          </a:p>
          <a:p>
            <a:pPr algn="just">
              <a:lnSpc>
                <a:spcPct val="100000"/>
              </a:lnSpc>
            </a:pPr>
            <a:r>
              <a:rPr lang="en-US" sz="2000" dirty="0">
                <a:latin typeface="Times New Roman" panose="02020603050405020304" pitchFamily="18" charset="0"/>
                <a:cs typeface="Times New Roman" panose="02020603050405020304" pitchFamily="18" charset="0"/>
              </a:rPr>
              <a:t>Alongside their rapid growth, these platforms have increasingly grappled with the challenge of moderating content, particularly in regulating offensive language.</a:t>
            </a:r>
          </a:p>
          <a:p>
            <a:pPr algn="just">
              <a:lnSpc>
                <a:spcPct val="100000"/>
              </a:lnSpc>
            </a:pPr>
            <a:r>
              <a:rPr lang="en-US" sz="2000" dirty="0">
                <a:latin typeface="Times New Roman" panose="02020603050405020304" pitchFamily="18" charset="0"/>
                <a:cs typeface="Times New Roman" panose="02020603050405020304" pitchFamily="18" charset="0"/>
              </a:rPr>
              <a:t>The presence of such language can have a detrimental impact on users, fostering toxic online environments and necessitating effective moderation tools.</a:t>
            </a:r>
          </a:p>
          <a:p>
            <a:pPr algn="just">
              <a:lnSpc>
                <a:spcPct val="100000"/>
              </a:lnSpc>
            </a:pPr>
            <a:r>
              <a:rPr lang="en-US" sz="2000" dirty="0">
                <a:latin typeface="Times New Roman" panose="02020603050405020304" pitchFamily="18" charset="0"/>
                <a:cs typeface="Times New Roman" panose="02020603050405020304" pitchFamily="18" charset="0"/>
              </a:rPr>
              <a:t>The nuances of Tamil, encompassing colloquialisms, slang, and regional variations, make the task of detecting offensive content particularly challenging.</a:t>
            </a:r>
          </a:p>
        </p:txBody>
      </p:sp>
      <p:sp>
        <p:nvSpPr>
          <p:cNvPr id="6" name="Slide Number Placeholder 5"/>
          <p:cNvSpPr>
            <a:spLocks noGrp="1"/>
          </p:cNvSpPr>
          <p:nvPr>
            <p:ph type="sldNum" sz="quarter" idx="12"/>
          </p:nvPr>
        </p:nvSpPr>
        <p:spPr/>
        <p:txBody>
          <a:bodyPr/>
          <a:lstStyle/>
          <a:p>
            <a:fld id="{D38DC0B9-C475-4FDF-8DD2-FF30D3C761E7}" type="slidenum">
              <a:rPr lang="en-US" smtClean="0"/>
              <a:t>3</a:t>
            </a:fld>
            <a:endParaRPr lang="en-US" dirty="0"/>
          </a:p>
        </p:txBody>
      </p:sp>
    </p:spTree>
    <p:extLst>
      <p:ext uri="{BB962C8B-B14F-4D97-AF65-F5344CB8AC3E}">
        <p14:creationId xmlns:p14="http://schemas.microsoft.com/office/powerpoint/2010/main" val="754673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C57FA62-8032-1B2A-917E-A81D66F36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0" y="13739"/>
            <a:ext cx="12192000" cy="6858000"/>
          </a:xfrm>
          <a:prstGeom prst="rect">
            <a:avLst/>
          </a:prstGeom>
        </p:spPr>
      </p:pic>
      <p:sp>
        <p:nvSpPr>
          <p:cNvPr id="15" name="TextBox 14">
            <a:extLst>
              <a:ext uri="{FF2B5EF4-FFF2-40B4-BE49-F238E27FC236}">
                <a16:creationId xmlns:a16="http://schemas.microsoft.com/office/drawing/2014/main" id="{2130FA01-DE23-005C-1A3A-2FDF46925003}"/>
              </a:ext>
            </a:extLst>
          </p:cNvPr>
          <p:cNvSpPr txBox="1"/>
          <p:nvPr/>
        </p:nvSpPr>
        <p:spPr>
          <a:xfrm>
            <a:off x="1437805" y="2781019"/>
            <a:ext cx="9290750" cy="1323439"/>
          </a:xfrm>
          <a:prstGeom prst="rect">
            <a:avLst/>
          </a:prstGeom>
          <a:noFill/>
        </p:spPr>
        <p:txBody>
          <a:bodyPr wrap="square" lIns="91440" tIns="45720" rIns="91440" bIns="45720" rtlCol="0" anchor="t">
            <a:spAutoFit/>
          </a:bodyPr>
          <a:lstStyle/>
          <a:p>
            <a:pPr lvl="1" algn="ctr"/>
            <a:r>
              <a:rPr lang="en-US" altLang="en-GB"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9082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INTRODUCTION (continued)</a:t>
            </a:r>
          </a:p>
        </p:txBody>
      </p:sp>
      <p:sp>
        <p:nvSpPr>
          <p:cNvPr id="3" name="Content Placeholder 2"/>
          <p:cNvSpPr>
            <a:spLocks noGrp="1"/>
          </p:cNvSpPr>
          <p:nvPr>
            <p:ph idx="1"/>
          </p:nvPr>
        </p:nvSpPr>
        <p:spPr>
          <a:xfrm>
            <a:off x="416672" y="1461843"/>
            <a:ext cx="10937128" cy="4672739"/>
          </a:xfrm>
        </p:spPr>
        <p:txBody>
          <a:bodyPr>
            <a:noAutofit/>
          </a:bodyPr>
          <a:lstStyle/>
          <a:p>
            <a:pPr marL="0" indent="0" algn="just">
              <a:lnSpc>
                <a:spcPct val="100000"/>
              </a:lnSpc>
              <a:buNone/>
            </a:pPr>
            <a:r>
              <a:rPr lang="en-US" sz="2400" b="1" dirty="0">
                <a:latin typeface="Times New Roman" panose="02020603050405020304" pitchFamily="18" charset="0"/>
                <a:cs typeface="Times New Roman" panose="02020603050405020304" pitchFamily="18" charset="0"/>
              </a:rPr>
              <a:t>BERT Models and Language-Specific Adaptation:</a:t>
            </a:r>
          </a:p>
          <a:p>
            <a:pPr algn="just">
              <a:lnSpc>
                <a:spcPct val="100000"/>
              </a:lnSpc>
            </a:pPr>
            <a:r>
              <a:rPr lang="en-US" sz="2000" dirty="0">
                <a:latin typeface="Times New Roman" panose="02020603050405020304" pitchFamily="18" charset="0"/>
                <a:cs typeface="Times New Roman" panose="02020603050405020304" pitchFamily="18" charset="0"/>
              </a:rPr>
              <a:t>Among the various NLP models, BERT (Bidirectional Encoder Representations from Transformers) and its variants have shown great promise in understanding and processing natural language.</a:t>
            </a:r>
          </a:p>
          <a:p>
            <a:pPr algn="just">
              <a:lnSpc>
                <a:spcPct val="100000"/>
              </a:lnSpc>
            </a:pPr>
            <a:r>
              <a:rPr lang="en-US" sz="2000" dirty="0">
                <a:latin typeface="Times New Roman" panose="02020603050405020304" pitchFamily="18" charset="0"/>
                <a:cs typeface="Times New Roman" panose="02020603050405020304" pitchFamily="18" charset="0"/>
              </a:rPr>
              <a:t>Originally developed and pre-trained in English, these models have been adapted for multilingual purposes. </a:t>
            </a:r>
          </a:p>
          <a:p>
            <a:pPr algn="just">
              <a:lnSpc>
                <a:spcPct val="100000"/>
              </a:lnSpc>
            </a:pPr>
            <a:r>
              <a:rPr lang="en-US" sz="2000" dirty="0">
                <a:latin typeface="Times New Roman" panose="02020603050405020304" pitchFamily="18" charset="0"/>
                <a:cs typeface="Times New Roman" panose="02020603050405020304" pitchFamily="18" charset="0"/>
              </a:rPr>
              <a:t>However, their effectiveness in handling specific languages like Tamil, particularly for tasks such as offensive language detection, has not been extensively explored.</a:t>
            </a:r>
          </a:p>
          <a:p>
            <a:pPr algn="just">
              <a:lnSpc>
                <a:spcPct val="100000"/>
              </a:lnSpc>
            </a:pPr>
            <a:r>
              <a:rPr lang="en-US" sz="2000" dirty="0">
                <a:latin typeface="Times New Roman" panose="02020603050405020304" pitchFamily="18" charset="0"/>
                <a:cs typeface="Times New Roman" panose="02020603050405020304" pitchFamily="18" charset="0"/>
              </a:rPr>
              <a:t>This research aims to bridge this gap by conducting a comprehensive comparative analysis of several BERT models, including mBERT, BERT Base and Large, DistilBERT, and RoBERTa, specifically for Tamil language processing.</a:t>
            </a:r>
          </a:p>
        </p:txBody>
      </p:sp>
      <p:sp>
        <p:nvSpPr>
          <p:cNvPr id="6" name="Slide Number Placeholder 5"/>
          <p:cNvSpPr>
            <a:spLocks noGrp="1"/>
          </p:cNvSpPr>
          <p:nvPr>
            <p:ph type="sldNum" sz="quarter" idx="12"/>
          </p:nvPr>
        </p:nvSpPr>
        <p:spPr/>
        <p:txBody>
          <a:bodyPr/>
          <a:lstStyle/>
          <a:p>
            <a:fld id="{D38DC0B9-C475-4FDF-8DD2-FF30D3C761E7}" type="slidenum">
              <a:rPr lang="en-US" smtClean="0"/>
              <a:t>4</a:t>
            </a:fld>
            <a:endParaRPr lang="en-US" dirty="0"/>
          </a:p>
        </p:txBody>
      </p:sp>
    </p:spTree>
    <p:extLst>
      <p:ext uri="{BB962C8B-B14F-4D97-AF65-F5344CB8AC3E}">
        <p14:creationId xmlns:p14="http://schemas.microsoft.com/office/powerpoint/2010/main" val="13838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RELATED WORKS</a:t>
            </a:r>
          </a:p>
        </p:txBody>
      </p:sp>
      <p:sp>
        <p:nvSpPr>
          <p:cNvPr id="3" name="Content Placeholder 2"/>
          <p:cNvSpPr>
            <a:spLocks noGrp="1"/>
          </p:cNvSpPr>
          <p:nvPr>
            <p:ph idx="1"/>
          </p:nvPr>
        </p:nvSpPr>
        <p:spPr>
          <a:xfrm>
            <a:off x="416672" y="1461843"/>
            <a:ext cx="10937128" cy="4672739"/>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identification and moderation of offensive language in online platforms, particularly in social media, have been significant areas of research within computational linguistics and artificial intelligence.</a:t>
            </a:r>
          </a:p>
          <a:p>
            <a:pPr algn="just">
              <a:lnSpc>
                <a:spcPct val="100000"/>
              </a:lnSpc>
            </a:pPr>
            <a:r>
              <a:rPr lang="en-US" sz="2000" dirty="0">
                <a:latin typeface="Times New Roman" panose="02020603050405020304" pitchFamily="18" charset="0"/>
                <a:cs typeface="Times New Roman" panose="02020603050405020304" pitchFamily="18" charset="0"/>
              </a:rPr>
              <a:t>This research presents a review of the literature concerning the detection of offensive language, the development and evolution of BERT models, and their application in the context of multilingual natural language processing, with a specific focus on the Tamil language.</a:t>
            </a:r>
          </a:p>
          <a:p>
            <a:pPr algn="just">
              <a:lnSpc>
                <a:spcPct val="100000"/>
              </a:lnSpc>
            </a:pP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38DC0B9-C475-4FDF-8DD2-FF30D3C761E7}" type="slidenum">
              <a:rPr lang="en-US" smtClean="0"/>
              <a:t>5</a:t>
            </a:fld>
            <a:endParaRPr lang="en-US" dirty="0"/>
          </a:p>
        </p:txBody>
      </p:sp>
    </p:spTree>
    <p:extLst>
      <p:ext uri="{BB962C8B-B14F-4D97-AF65-F5344CB8AC3E}">
        <p14:creationId xmlns:p14="http://schemas.microsoft.com/office/powerpoint/2010/main" val="91388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RELATED WORKS (continued)</a:t>
            </a:r>
          </a:p>
        </p:txBody>
      </p:sp>
      <p:sp>
        <p:nvSpPr>
          <p:cNvPr id="3" name="Content Placeholder 2"/>
          <p:cNvSpPr>
            <a:spLocks noGrp="1"/>
          </p:cNvSpPr>
          <p:nvPr>
            <p:ph idx="1"/>
          </p:nvPr>
        </p:nvSpPr>
        <p:spPr>
          <a:xfrm>
            <a:off x="416672" y="1494441"/>
            <a:ext cx="10937128" cy="4672739"/>
          </a:xfrm>
        </p:spPr>
        <p:txBody>
          <a:bodyPr>
            <a:noAutofit/>
          </a:bodyPr>
          <a:lstStyle/>
          <a:p>
            <a:pPr marL="0" indent="0" algn="just">
              <a:lnSpc>
                <a:spcPct val="100000"/>
              </a:lnSpc>
              <a:buNone/>
            </a:pPr>
            <a:r>
              <a:rPr lang="en-US" sz="2400" b="1" dirty="0">
                <a:latin typeface="Times New Roman" panose="02020603050405020304" pitchFamily="18" charset="0"/>
                <a:cs typeface="Times New Roman" panose="02020603050405020304" pitchFamily="18" charset="0"/>
              </a:rPr>
              <a:t>Offensive Language Detection:</a:t>
            </a:r>
          </a:p>
          <a:p>
            <a:pPr algn="just">
              <a:lnSpc>
                <a:spcPct val="100000"/>
              </a:lnSpc>
            </a:pPr>
            <a:r>
              <a:rPr lang="en-US" sz="2000" dirty="0">
                <a:latin typeface="Times New Roman" panose="02020603050405020304" pitchFamily="18" charset="0"/>
                <a:cs typeface="Times New Roman" panose="02020603050405020304" pitchFamily="18" charset="0"/>
              </a:rPr>
              <a:t>The detection of offensive language in digital communication platforms has been a long-standing challenge. </a:t>
            </a:r>
          </a:p>
          <a:p>
            <a:pPr algn="just">
              <a:lnSpc>
                <a:spcPct val="100000"/>
              </a:lnSpc>
            </a:pPr>
            <a:r>
              <a:rPr lang="en-US" sz="2000" dirty="0">
                <a:latin typeface="Times New Roman" panose="02020603050405020304" pitchFamily="18" charset="0"/>
                <a:cs typeface="Times New Roman" panose="02020603050405020304" pitchFamily="18" charset="0"/>
              </a:rPr>
              <a:t>Initially, research in this area focused on developing lexicon-based methods that relied on predefined lists of offensive words and phrases.</a:t>
            </a:r>
          </a:p>
          <a:p>
            <a:pPr algn="just">
              <a:lnSpc>
                <a:spcPct val="100000"/>
              </a:lnSpc>
            </a:pPr>
            <a:r>
              <a:rPr lang="en-US" sz="2000" dirty="0">
                <a:latin typeface="Times New Roman" panose="02020603050405020304" pitchFamily="18" charset="0"/>
                <a:cs typeface="Times New Roman" panose="02020603050405020304" pitchFamily="18" charset="0"/>
              </a:rPr>
              <a:t>However, these methods often proved inadequate due to their inability to understand the context and evolving nature of language use. </a:t>
            </a:r>
          </a:p>
          <a:p>
            <a:pPr algn="just">
              <a:lnSpc>
                <a:spcPct val="100000"/>
              </a:lnSpc>
            </a:pPr>
            <a:r>
              <a:rPr lang="en-US" sz="2000" dirty="0">
                <a:latin typeface="Times New Roman" panose="02020603050405020304" pitchFamily="18" charset="0"/>
                <a:cs typeface="Times New Roman" panose="02020603050405020304" pitchFamily="18" charset="0"/>
              </a:rPr>
              <a:t>With the advent of machine learning and deep learning techniques, more sophisticated approaches were developed.</a:t>
            </a:r>
          </a:p>
        </p:txBody>
      </p:sp>
      <p:sp>
        <p:nvSpPr>
          <p:cNvPr id="6" name="Slide Number Placeholder 5"/>
          <p:cNvSpPr>
            <a:spLocks noGrp="1"/>
          </p:cNvSpPr>
          <p:nvPr>
            <p:ph type="sldNum" sz="quarter" idx="12"/>
          </p:nvPr>
        </p:nvSpPr>
        <p:spPr/>
        <p:txBody>
          <a:bodyPr/>
          <a:lstStyle/>
          <a:p>
            <a:fld id="{D38DC0B9-C475-4FDF-8DD2-FF30D3C761E7}" type="slidenum">
              <a:rPr lang="en-US" smtClean="0"/>
              <a:t>6</a:t>
            </a:fld>
            <a:endParaRPr lang="en-US" dirty="0"/>
          </a:p>
        </p:txBody>
      </p:sp>
    </p:spTree>
    <p:extLst>
      <p:ext uri="{BB962C8B-B14F-4D97-AF65-F5344CB8AC3E}">
        <p14:creationId xmlns:p14="http://schemas.microsoft.com/office/powerpoint/2010/main" val="105717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RELATED WORKS (continued)</a:t>
            </a:r>
          </a:p>
        </p:txBody>
      </p:sp>
      <p:sp>
        <p:nvSpPr>
          <p:cNvPr id="3" name="Content Placeholder 2"/>
          <p:cNvSpPr>
            <a:spLocks noGrp="1"/>
          </p:cNvSpPr>
          <p:nvPr>
            <p:ph idx="1"/>
          </p:nvPr>
        </p:nvSpPr>
        <p:spPr>
          <a:xfrm>
            <a:off x="416672" y="1494441"/>
            <a:ext cx="10937128" cy="4672739"/>
          </a:xfrm>
        </p:spPr>
        <p:txBody>
          <a:bodyPr>
            <a:noAutofit/>
          </a:bodyPr>
          <a:lstStyle/>
          <a:p>
            <a:pPr marL="0" indent="0" algn="just">
              <a:lnSpc>
                <a:spcPct val="100000"/>
              </a:lnSpc>
              <a:buNone/>
            </a:pPr>
            <a:r>
              <a:rPr lang="en-US" sz="2400" b="1" dirty="0">
                <a:latin typeface="Times New Roman" panose="02020603050405020304" pitchFamily="18" charset="0"/>
                <a:cs typeface="Times New Roman" panose="02020603050405020304" pitchFamily="18" charset="0"/>
              </a:rPr>
              <a:t>Evolution of BERT Models:</a:t>
            </a:r>
          </a:p>
          <a:p>
            <a:pPr algn="just">
              <a:lnSpc>
                <a:spcPct val="100000"/>
              </a:lnSpc>
            </a:pPr>
            <a:r>
              <a:rPr lang="en-US" sz="2000" dirty="0">
                <a:latin typeface="Times New Roman" panose="02020603050405020304" pitchFamily="18" charset="0"/>
                <a:cs typeface="Times New Roman" panose="02020603050405020304" pitchFamily="18" charset="0"/>
              </a:rPr>
              <a:t>The introduction of BERT (Bidirectional Encoder Representations from Transformers) marked a significant advancement in natural language processing. </a:t>
            </a:r>
          </a:p>
          <a:p>
            <a:pPr algn="just">
              <a:lnSpc>
                <a:spcPct val="100000"/>
              </a:lnSpc>
            </a:pPr>
            <a:r>
              <a:rPr lang="en-US" sz="2000" dirty="0">
                <a:latin typeface="Times New Roman" panose="02020603050405020304" pitchFamily="18" charset="0"/>
                <a:cs typeface="Times New Roman" panose="02020603050405020304" pitchFamily="18" charset="0"/>
              </a:rPr>
              <a:t>BERT’s transformer architecture, which allows it to understand the context of words in a sentence, significantly improved the performance of models in a variety of natural language processing tasks.</a:t>
            </a:r>
          </a:p>
          <a:p>
            <a:pPr algn="just">
              <a:lnSpc>
                <a:spcPct val="100000"/>
              </a:lnSpc>
            </a:pPr>
            <a:r>
              <a:rPr lang="en-US" sz="2000" dirty="0">
                <a:latin typeface="Times New Roman" panose="02020603050405020304" pitchFamily="18" charset="0"/>
                <a:cs typeface="Times New Roman" panose="02020603050405020304" pitchFamily="18" charset="0"/>
              </a:rPr>
              <a:t>Following BERT’s success, several variants were developed. </a:t>
            </a:r>
          </a:p>
          <a:p>
            <a:pPr algn="just">
              <a:lnSpc>
                <a:spcPct val="100000"/>
              </a:lnSpc>
            </a:pPr>
            <a:r>
              <a:rPr lang="en-US" sz="2000" dirty="0">
                <a:latin typeface="Times New Roman" panose="02020603050405020304" pitchFamily="18" charset="0"/>
                <a:cs typeface="Times New Roman" panose="02020603050405020304" pitchFamily="18" charset="0"/>
              </a:rPr>
              <a:t>These include RoBERTa, which modifies the BERT pretraining procedure for improved performance, and DistilBERT, a smaller and faster version that retains most of BERT’s capabilities. </a:t>
            </a:r>
            <a:endParaRPr lang="en-US" sz="20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38DC0B9-C475-4FDF-8DD2-FF30D3C761E7}" type="slidenum">
              <a:rPr lang="en-US" smtClean="0"/>
              <a:t>7</a:t>
            </a:fld>
            <a:endParaRPr lang="en-US" dirty="0"/>
          </a:p>
        </p:txBody>
      </p:sp>
    </p:spTree>
    <p:extLst>
      <p:ext uri="{BB962C8B-B14F-4D97-AF65-F5344CB8AC3E}">
        <p14:creationId xmlns:p14="http://schemas.microsoft.com/office/powerpoint/2010/main" val="248306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RELATED WORKS (continued)</a:t>
            </a:r>
          </a:p>
        </p:txBody>
      </p:sp>
      <p:sp>
        <p:nvSpPr>
          <p:cNvPr id="3" name="Content Placeholder 2"/>
          <p:cNvSpPr>
            <a:spLocks noGrp="1"/>
          </p:cNvSpPr>
          <p:nvPr>
            <p:ph idx="1"/>
          </p:nvPr>
        </p:nvSpPr>
        <p:spPr>
          <a:xfrm>
            <a:off x="416672" y="1494441"/>
            <a:ext cx="10937128" cy="4672739"/>
          </a:xfrm>
        </p:spPr>
        <p:txBody>
          <a:bodyPr>
            <a:noAutofit/>
          </a:bodyPr>
          <a:lstStyle/>
          <a:p>
            <a:pPr marL="0" indent="0" algn="just">
              <a:lnSpc>
                <a:spcPct val="100000"/>
              </a:lnSpc>
              <a:buNone/>
            </a:pPr>
            <a:r>
              <a:rPr lang="en-US" sz="2400" b="1" dirty="0">
                <a:latin typeface="Times New Roman" panose="02020603050405020304" pitchFamily="18" charset="0"/>
                <a:cs typeface="Times New Roman" panose="02020603050405020304" pitchFamily="18" charset="0"/>
              </a:rPr>
              <a:t>Multilingual Models and Language-Specific Challenges:</a:t>
            </a:r>
          </a:p>
          <a:p>
            <a:pPr algn="just">
              <a:lnSpc>
                <a:spcPct val="100000"/>
              </a:lnSpc>
            </a:pPr>
            <a:r>
              <a:rPr lang="en-US" sz="2000" dirty="0">
                <a:latin typeface="Times New Roman" panose="02020603050405020304" pitchFamily="18" charset="0"/>
                <a:cs typeface="Times New Roman" panose="02020603050405020304" pitchFamily="18" charset="0"/>
              </a:rPr>
              <a:t>BERT’s initial development in English led to its extension to multilingual contexts. </a:t>
            </a:r>
          </a:p>
          <a:p>
            <a:pPr algn="just">
              <a:lnSpc>
                <a:spcPct val="100000"/>
              </a:lnSpc>
            </a:pPr>
            <a:r>
              <a:rPr lang="en-US" sz="2000" dirty="0">
                <a:latin typeface="Times New Roman" panose="02020603050405020304" pitchFamily="18" charset="0"/>
                <a:cs typeface="Times New Roman" panose="02020603050405020304" pitchFamily="18" charset="0"/>
              </a:rPr>
              <a:t>Models such as mBERT and XLM-R were trained in numerous languages, enabling cross-lingual understanding.</a:t>
            </a:r>
          </a:p>
          <a:p>
            <a:pPr algn="just">
              <a:lnSpc>
                <a:spcPct val="100000"/>
              </a:lnSpc>
            </a:pPr>
            <a:r>
              <a:rPr lang="en-US" sz="2000" dirty="0">
                <a:latin typeface="Times New Roman" panose="02020603050405020304" pitchFamily="18" charset="0"/>
                <a:cs typeface="Times New Roman" panose="02020603050405020304" pitchFamily="18" charset="0"/>
              </a:rPr>
              <a:t>Issues such as limited training data and the need for language-specific adaptations are critical in ensuring the effectiveness of these models in diverse linguistic settings. </a:t>
            </a:r>
          </a:p>
        </p:txBody>
      </p:sp>
      <p:sp>
        <p:nvSpPr>
          <p:cNvPr id="6" name="Slide Number Placeholder 5"/>
          <p:cNvSpPr>
            <a:spLocks noGrp="1"/>
          </p:cNvSpPr>
          <p:nvPr>
            <p:ph type="sldNum" sz="quarter" idx="12"/>
          </p:nvPr>
        </p:nvSpPr>
        <p:spPr/>
        <p:txBody>
          <a:bodyPr/>
          <a:lstStyle/>
          <a:p>
            <a:fld id="{D38DC0B9-C475-4FDF-8DD2-FF30D3C761E7}" type="slidenum">
              <a:rPr lang="en-US" smtClean="0"/>
              <a:t>8</a:t>
            </a:fld>
            <a:endParaRPr lang="en-US" dirty="0"/>
          </a:p>
        </p:txBody>
      </p:sp>
    </p:spTree>
    <p:extLst>
      <p:ext uri="{BB962C8B-B14F-4D97-AF65-F5344CB8AC3E}">
        <p14:creationId xmlns:p14="http://schemas.microsoft.com/office/powerpoint/2010/main" val="148275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72" y="168878"/>
            <a:ext cx="10515600" cy="1325563"/>
          </a:xfrm>
        </p:spPr>
        <p:txBody>
          <a:bodyPr/>
          <a:lstStyle/>
          <a:p>
            <a:r>
              <a:rPr lang="en-US" dirty="0">
                <a:latin typeface="Times New Roman" panose="02020603050405020304" pitchFamily="18" charset="0"/>
                <a:cs typeface="Times New Roman" panose="02020603050405020304" pitchFamily="18" charset="0"/>
              </a:rPr>
              <a:t>RESEARCH OBJECTIVES</a:t>
            </a:r>
          </a:p>
        </p:txBody>
      </p:sp>
      <p:sp>
        <p:nvSpPr>
          <p:cNvPr id="3" name="Content Placeholder 2"/>
          <p:cNvSpPr>
            <a:spLocks noGrp="1"/>
          </p:cNvSpPr>
          <p:nvPr>
            <p:ph idx="1"/>
          </p:nvPr>
        </p:nvSpPr>
        <p:spPr>
          <a:xfrm>
            <a:off x="416672" y="1494441"/>
            <a:ext cx="10937128" cy="4672739"/>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primary objective of this research is to address the challenge of detecting offensive language in Tamil YouTube comments using advanced natural language processing (NLP) techniques.</a:t>
            </a:r>
          </a:p>
          <a:p>
            <a:pPr algn="just">
              <a:lnSpc>
                <a:spcPct val="100000"/>
              </a:lnSpc>
            </a:pPr>
            <a:r>
              <a:rPr lang="en-US" sz="2000" dirty="0">
                <a:latin typeface="Times New Roman" panose="02020603050405020304" pitchFamily="18" charset="0"/>
                <a:cs typeface="Times New Roman" panose="02020603050405020304" pitchFamily="18" charset="0"/>
              </a:rPr>
              <a:t>Despite the rapid growth of online content and the increasing need for effective moderation tools, there is a notable gap in the development of NLP models that can accurately identify offensive language in Tamil, a language rich in dialects and colloquialisms.</a:t>
            </a:r>
          </a:p>
          <a:p>
            <a:pPr algn="just">
              <a:lnSpc>
                <a:spcPct val="100000"/>
              </a:lnSpc>
            </a:pPr>
            <a:r>
              <a:rPr lang="en-US" sz="2000" dirty="0">
                <a:latin typeface="Times New Roman" panose="02020603050405020304" pitchFamily="18" charset="0"/>
                <a:cs typeface="Times New Roman" panose="02020603050405020304" pitchFamily="18" charset="0"/>
              </a:rPr>
              <a:t>Our research aims to fill this gap by evaluating and comparing the performance of various BERT (Bidirectional Encoder Representations from Transformers) models, including mBERT, BERT Base and Large, DistilBERT, and RoBERTa. </a:t>
            </a:r>
          </a:p>
          <a:p>
            <a:pPr algn="just">
              <a:lnSpc>
                <a:spcPct val="100000"/>
              </a:lnSpc>
            </a:pPr>
            <a:r>
              <a:rPr lang="en-US" sz="2000" dirty="0">
                <a:latin typeface="Times New Roman" panose="02020603050405020304" pitchFamily="18" charset="0"/>
                <a:cs typeface="Times New Roman" panose="02020603050405020304" pitchFamily="18" charset="0"/>
              </a:rPr>
              <a:t>These models, known for their effectiveness in language understanding and processing, have not been extensively tested for Tamil language content, especially in the context of offensive language detection.</a:t>
            </a:r>
          </a:p>
          <a:p>
            <a:pPr algn="just">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38DC0B9-C475-4FDF-8DD2-FF30D3C761E7}" type="slidenum">
              <a:rPr lang="en-US" smtClean="0"/>
              <a:t>9</a:t>
            </a:fld>
            <a:endParaRPr lang="en-US" dirty="0"/>
          </a:p>
        </p:txBody>
      </p:sp>
    </p:spTree>
    <p:extLst>
      <p:ext uri="{BB962C8B-B14F-4D97-AF65-F5344CB8AC3E}">
        <p14:creationId xmlns:p14="http://schemas.microsoft.com/office/powerpoint/2010/main" val="35739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TotalTime>
  <Words>3368</Words>
  <Application>Microsoft Office PowerPoint</Application>
  <PresentationFormat>Widescreen</PresentationFormat>
  <Paragraphs>343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Century Gothic</vt:lpstr>
      <vt:lpstr>Times New Roman</vt:lpstr>
      <vt:lpstr>Office Theme</vt:lpstr>
      <vt:lpstr>PowerPoint Presentation</vt:lpstr>
      <vt:lpstr>ABSTRACT:</vt:lpstr>
      <vt:lpstr>INTRODUCTION</vt:lpstr>
      <vt:lpstr>INTRODUCTION (continued)</vt:lpstr>
      <vt:lpstr>RELATED WORKS</vt:lpstr>
      <vt:lpstr>RELATED WORKS (continued)</vt:lpstr>
      <vt:lpstr>RELATED WORKS (continued)</vt:lpstr>
      <vt:lpstr>RELATED WORKS (continued)</vt:lpstr>
      <vt:lpstr>RESEARCH OBJECTIVES</vt:lpstr>
      <vt:lpstr>METHODOLOGY</vt:lpstr>
      <vt:lpstr>SYSTEM ARCHITECTURE</vt:lpstr>
      <vt:lpstr>DATA DESCRIPTION</vt:lpstr>
      <vt:lpstr>DATA PREPROCESSING</vt:lpstr>
      <vt:lpstr>DATA PREPROCESSING (continued)</vt:lpstr>
      <vt:lpstr>MODEL SELECTION AND ADAPTATION</vt:lpstr>
      <vt:lpstr>MODEL SELECTION AND ADAPTATION (continued)</vt:lpstr>
      <vt:lpstr>MODEL TRAINING</vt:lpstr>
      <vt:lpstr>MODEL TRAINING (continued)</vt:lpstr>
      <vt:lpstr>MODEL TRAINING (continued)</vt:lpstr>
      <vt:lpstr>PERFORMANCE EVALUATION</vt:lpstr>
      <vt:lpstr>PERFORMANCE EVALUATION (continued)</vt:lpstr>
      <vt:lpstr>RESULT AND ANALYSIS </vt:lpstr>
      <vt:lpstr>RESULT AND ANALYSIS (continued)</vt:lpstr>
      <vt:lpstr>CONCLUSION</vt:lpstr>
      <vt:lpstr>CONCLUSION (continued)</vt:lpstr>
      <vt:lpstr>REFERENCES</vt:lpstr>
      <vt:lpstr>REFERENCES (continued)</vt:lpstr>
      <vt:lpstr>REFERENCES (continued)</vt:lpstr>
      <vt:lpstr>REFERENCES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DSAC</dc:creator>
  <cp:lastModifiedBy>Tanush Karthikeyan</cp:lastModifiedBy>
  <cp:revision>292</cp:revision>
  <dcterms:created xsi:type="dcterms:W3CDTF">2023-05-18T12:21:00Z</dcterms:created>
  <dcterms:modified xsi:type="dcterms:W3CDTF">2024-03-26T08:26:51Z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878B1C24FE3A49E18735FA1555B34330_12</vt:lpwstr>
  </property>
  <property fmtid="{D5CDD505-2E9C-101B-9397-08002B2CF9AE}" pid="3" name="KSOProductBuildVer">
    <vt:lpwstr>1033-12.2.0.13266</vt:lpwstr>
  </property>
</Properties>
</file>