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286" r:id="rId3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5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62FA359F-FBDE-49DE-B231-B8CFDF302B1B}"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F5FEB7FE-BF7C-4549-AD99-3720D45F43BC}"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A72D9CF6-C2F1-4662-B4C5-A35DC8019078}"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421BFFC0-281F-490D-8AD1-5A167831CB15}"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CA51FEAB-9288-4B3E-B7D9-A7E792690C82}"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B3BCDB34-3CFC-4BD0-ACA1-3BEAC8935A5B}"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6CFB7FEF-4E8E-474F-BC3E-B802CFE58A46}"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72B3E1C4-9177-45D3-B9D0-03DDBD47CC6B}"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04B4F270-6334-4818-9183-AF9AFB34C6F4}"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1523880" y="1122480"/>
            <a:ext cx="9143640" cy="11066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E6CDD027-F22F-441C-B277-C4CC49A1367F}"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F4EAE877-FC6B-4D7A-A928-4CB0E892DA71}"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9F8AF27A-D1DB-4AD7-A3C9-27AE0E1C6F79}"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1953069-7529-47BB-88B3-C048329BC485}"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EB92CFF4-43DF-4E64-9D48-85A635B95DA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AFE0C9DE-5E44-4555-9B04-BE0284E8A9CA}"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52C292BC-C37E-461A-8400-5690C784A098}"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22932406-45A2-4BDA-B8B2-438FA76FB493}"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1CA15646-2B8A-417D-A62A-E0EA4E94168A}"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8F704CA-5B64-4A62-B22D-B9A3F51F72D3}"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32347C07-2A6B-467F-A82F-3F0CCBEE8CFF}"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523880" y="1122480"/>
            <a:ext cx="9143640" cy="11066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9040180-D616-48DA-9A44-4D0A477CC7B6}"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043699E8-0F7A-44D9-91A3-33D2EA21AEA3}"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A94BB1D-2C79-4F82-A070-85E0173531A2}"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0A86DB03-EDA9-4450-A350-077D0D0C402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7" name="Picture 7" descr="A picture containing sky, outdoor, real estate, architecture&#10;&#10;Description automatically generated"/>
          <p:cNvPicPr/>
          <p:nvPr/>
        </p:nvPicPr>
        <p:blipFill>
          <a:blip r:embed="rId15">
            <a:alphaModFix amt="50000"/>
          </a:blip>
          <a:stretch/>
        </p:blipFill>
        <p:spPr>
          <a:xfrm>
            <a:off x="256680" y="250200"/>
            <a:ext cx="11678400" cy="6357240"/>
          </a:xfrm>
          <a:prstGeom prst="rect">
            <a:avLst/>
          </a:prstGeom>
          <a:ln w="0">
            <a:noFill/>
          </a:ln>
        </p:spPr>
      </p:pic>
      <p:sp>
        <p:nvSpPr>
          <p:cNvPr id="8"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en-US" sz="6000" b="0" strike="noStrike" spc="-1">
                <a:solidFill>
                  <a:srgbClr val="000000"/>
                </a:solidFill>
                <a:latin typeface="Arial"/>
              </a:rPr>
              <a:t>TITLE</a:t>
            </a:r>
            <a:endParaRPr lang="en-US" sz="6000" b="0" strike="noStrike" spc="-1">
              <a:solidFill>
                <a:srgbClr val="000000"/>
              </a:solidFill>
              <a:latin typeface="Calibri"/>
            </a:endParaRPr>
          </a:p>
        </p:txBody>
      </p:sp>
      <p:sp>
        <p:nvSpPr>
          <p:cNvPr id="2"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entury Gothic"/>
              </a:defRPr>
            </a:lvl1pPr>
          </a:lstStyle>
          <a:p>
            <a:pPr>
              <a:lnSpc>
                <a:spcPct val="100000"/>
              </a:lnSpc>
              <a:buNone/>
            </a:pPr>
            <a:r>
              <a:rPr lang="en-US" sz="1200" b="0" strike="noStrike" spc="-1">
                <a:solidFill>
                  <a:srgbClr val="8B8B8B"/>
                </a:solidFill>
                <a:latin typeface="Century Gothic"/>
              </a:rPr>
              <a:t>&lt;date/time&gt;</a:t>
            </a:r>
            <a:endParaRPr lang="en-IN" sz="1200" b="0" strike="noStrike" spc="-1">
              <a:latin typeface="Times New Roman"/>
            </a:endParaRPr>
          </a:p>
        </p:txBody>
      </p:sp>
      <p:sp>
        <p:nvSpPr>
          <p:cNvPr id="3"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4"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entury Gothic"/>
              </a:defRPr>
            </a:lvl1pPr>
          </a:lstStyle>
          <a:p>
            <a:pPr algn="r">
              <a:lnSpc>
                <a:spcPct val="100000"/>
              </a:lnSpc>
              <a:buNone/>
            </a:pPr>
            <a:fld id="{50E8FA8E-D844-43C0-BE38-8879CE1E6333}" type="slidenum">
              <a:rPr lang="en-US" sz="1200" b="0" strike="noStrike" spc="-1">
                <a:solidFill>
                  <a:srgbClr val="8B8B8B"/>
                </a:solidFill>
                <a:latin typeface="Century Gothic"/>
              </a:rPr>
              <a:t>‹#›</a:t>
            </a:fld>
            <a:endParaRPr lang="en-IN" sz="1200" b="0" strike="noStrike" spc="-1">
              <a:latin typeface="Times New Roman"/>
            </a:endParaRPr>
          </a:p>
        </p:txBody>
      </p:sp>
      <p:pic>
        <p:nvPicPr>
          <p:cNvPr id="5" name="Picture 9"/>
          <p:cNvPicPr/>
          <p:nvPr/>
        </p:nvPicPr>
        <p:blipFill>
          <a:blip r:embed="rId16"/>
          <a:stretch/>
        </p:blipFill>
        <p:spPr>
          <a:xfrm>
            <a:off x="3205800" y="500400"/>
            <a:ext cx="5644440" cy="1386360"/>
          </a:xfrm>
          <a:prstGeom prst="rect">
            <a:avLst/>
          </a:prstGeom>
          <a:ln w="0">
            <a:noFill/>
          </a:ln>
        </p:spPr>
      </p:pic>
      <p:sp>
        <p:nvSpPr>
          <p:cNvPr id="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838080" y="365040"/>
            <a:ext cx="10515240" cy="1325160"/>
          </a:xfrm>
          <a:prstGeom prst="rect">
            <a:avLst/>
          </a:prstGeom>
          <a:noFill/>
          <a:ln w="0">
            <a:noFill/>
          </a:ln>
        </p:spPr>
        <p:txBody>
          <a:bodyPr anchor="ctr">
            <a:normAutofit/>
          </a:bodyPr>
          <a:lstStyle/>
          <a:p>
            <a:pPr>
              <a:lnSpc>
                <a:spcPct val="90000"/>
              </a:lnSpc>
              <a:buNone/>
            </a:pPr>
            <a:r>
              <a:rPr lang="en-US" sz="3200" b="1" strike="noStrike" spc="-1">
                <a:solidFill>
                  <a:srgbClr val="000000"/>
                </a:solidFill>
                <a:latin typeface="Arial"/>
              </a:rPr>
              <a:t>CLICK TO EDIT MASTER TITLE STYLE</a:t>
            </a:r>
            <a:endParaRPr lang="en-US" sz="3200" b="0" strike="noStrike" spc="-1">
              <a:solidFill>
                <a:srgbClr val="000000"/>
              </a:solidFill>
              <a:latin typeface="Calibri"/>
            </a:endParaRPr>
          </a:p>
        </p:txBody>
      </p:sp>
      <p:sp>
        <p:nvSpPr>
          <p:cNvPr id="44"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Arial"/>
              </a:rPr>
              <a:t>Edit Master text styles</a:t>
            </a:r>
            <a:endParaRPr lang="en-US" sz="2800" b="0" strike="noStrike" spc="-1">
              <a:solidFill>
                <a:srgbClr val="000000"/>
              </a:solidFill>
              <a:latin typeface="Calibri"/>
            </a:endParaRP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Arial"/>
              </a:rPr>
              <a:t>Second level</a:t>
            </a:r>
            <a:endParaRPr lang="en-US" sz="2400" b="0" strike="noStrike" spc="-1">
              <a:solidFill>
                <a:srgbClr val="000000"/>
              </a:solidFill>
              <a:latin typeface="Calibri"/>
            </a:endParaRP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Arial"/>
              </a:rPr>
              <a:t>Third level</a:t>
            </a:r>
            <a:endParaRPr lang="en-US" sz="2000" b="0" strike="noStrike" spc="-1">
              <a:solidFill>
                <a:srgbClr val="000000"/>
              </a:solidFill>
              <a:latin typeface="Calibri"/>
            </a:endParaRP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Arial"/>
              </a:rPr>
              <a:t>Fourth level</a:t>
            </a:r>
            <a:endParaRPr lang="en-US" sz="1800" b="0" strike="noStrike" spc="-1">
              <a:solidFill>
                <a:srgbClr val="000000"/>
              </a:solidFill>
              <a:latin typeface="Calibri"/>
            </a:endParaRP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Arial"/>
              </a:rPr>
              <a:t>Fifth level</a:t>
            </a:r>
            <a:endParaRPr lang="en-US" sz="1800" b="0" strike="noStrike" spc="-1">
              <a:solidFill>
                <a:srgbClr val="000000"/>
              </a:solidFill>
              <a:latin typeface="Calibri"/>
            </a:endParaRPr>
          </a:p>
        </p:txBody>
      </p:sp>
      <p:sp>
        <p:nvSpPr>
          <p:cNvPr id="45"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entury Gothic"/>
              </a:defRPr>
            </a:lvl1pPr>
          </a:lstStyle>
          <a:p>
            <a:pPr>
              <a:lnSpc>
                <a:spcPct val="100000"/>
              </a:lnSpc>
              <a:buNone/>
            </a:pPr>
            <a:r>
              <a:rPr lang="en-US" sz="1200" b="0" strike="noStrike" spc="-1">
                <a:solidFill>
                  <a:srgbClr val="8B8B8B"/>
                </a:solidFill>
                <a:latin typeface="Century Gothic"/>
              </a:rPr>
              <a:t>&lt;date/time&gt;</a:t>
            </a:r>
            <a:endParaRPr lang="en-IN" sz="1200" b="0" strike="noStrike" spc="-1">
              <a:latin typeface="Times New Roman"/>
            </a:endParaRPr>
          </a:p>
        </p:txBody>
      </p:sp>
      <p:sp>
        <p:nvSpPr>
          <p:cNvPr id="46"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47"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B2B2B2"/>
                </a:solidFill>
                <a:latin typeface="Century Gothic"/>
              </a:defRPr>
            </a:lvl1pPr>
          </a:lstStyle>
          <a:p>
            <a:pPr algn="r">
              <a:lnSpc>
                <a:spcPct val="100000"/>
              </a:lnSpc>
              <a:buNone/>
            </a:pPr>
            <a:fld id="{BD300F61-3FCD-4C05-9803-83DA824CAE3E}" type="slidenum">
              <a:rPr lang="en-US" sz="1200" b="0" strike="noStrike" spc="-1">
                <a:solidFill>
                  <a:srgbClr val="B2B2B2"/>
                </a:solidFill>
                <a:latin typeface="Century Gothic"/>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alphaModFix amt="10000"/>
          </a:blip>
          <a:stretch/>
        </a:blipFill>
        <a:effectLst/>
      </p:bgPr>
    </p:bg>
    <p:spTree>
      <p:nvGrpSpPr>
        <p:cNvPr id="1" name=""/>
        <p:cNvGrpSpPr/>
        <p:nvPr/>
      </p:nvGrpSpPr>
      <p:grpSpPr>
        <a:xfrm>
          <a:off x="0" y="0"/>
          <a:ext cx="0" cy="0"/>
          <a:chOff x="0" y="0"/>
          <a:chExt cx="0" cy="0"/>
        </a:xfrm>
      </p:grpSpPr>
      <p:sp>
        <p:nvSpPr>
          <p:cNvPr id="84" name="Rectangle: Rounded Corners 9"/>
          <p:cNvSpPr/>
          <p:nvPr/>
        </p:nvSpPr>
        <p:spPr>
          <a:xfrm>
            <a:off x="6407280" y="4244040"/>
            <a:ext cx="5330880" cy="1069920"/>
          </a:xfrm>
          <a:prstGeom prst="roundRect">
            <a:avLst>
              <a:gd name="adj" fmla="val 16667"/>
            </a:avLst>
          </a:prstGeom>
          <a:solidFill>
            <a:srgbClr val="000000">
              <a:alpha val="48000"/>
            </a:srgbClr>
          </a:solidFill>
          <a:ln>
            <a:solidFill>
              <a:srgbClr val="27435D"/>
            </a:solidFill>
          </a:ln>
        </p:spPr>
        <p:style>
          <a:lnRef idx="2">
            <a:schemeClr val="accent1">
              <a:shade val="15000"/>
            </a:schemeClr>
          </a:lnRef>
          <a:fillRef idx="1">
            <a:schemeClr val="accent1"/>
          </a:fillRef>
          <a:effectRef idx="0">
            <a:schemeClr val="accent1"/>
          </a:effectRef>
          <a:fontRef idx="minor"/>
        </p:style>
      </p:sp>
      <p:sp>
        <p:nvSpPr>
          <p:cNvPr id="85" name="Rectangle 8"/>
          <p:cNvSpPr/>
          <p:nvPr/>
        </p:nvSpPr>
        <p:spPr>
          <a:xfrm>
            <a:off x="1049040" y="1900080"/>
            <a:ext cx="10232280" cy="1286280"/>
          </a:xfrm>
          <a:prstGeom prst="rect">
            <a:avLst/>
          </a:prstGeom>
          <a:solidFill>
            <a:srgbClr val="FFFFFF"/>
          </a:solidFill>
          <a:ln>
            <a:solidFill>
              <a:srgbClr val="000000"/>
            </a:solidFill>
          </a:ln>
        </p:spPr>
        <p:style>
          <a:lnRef idx="2">
            <a:schemeClr val="dk1"/>
          </a:lnRef>
          <a:fillRef idx="1">
            <a:schemeClr val="lt1"/>
          </a:fillRef>
          <a:effectRef idx="0">
            <a:schemeClr val="dk1"/>
          </a:effectRef>
          <a:fontRef idx="minor"/>
        </p:style>
      </p:sp>
      <p:sp>
        <p:nvSpPr>
          <p:cNvPr id="86" name="Rectangle: Rounded Corners 5"/>
          <p:cNvSpPr/>
          <p:nvPr/>
        </p:nvSpPr>
        <p:spPr>
          <a:xfrm>
            <a:off x="588240" y="3818520"/>
            <a:ext cx="3222720" cy="1851840"/>
          </a:xfrm>
          <a:prstGeom prst="roundRect">
            <a:avLst>
              <a:gd name="adj" fmla="val 16667"/>
            </a:avLst>
          </a:prstGeom>
          <a:solidFill>
            <a:srgbClr val="000000">
              <a:alpha val="48000"/>
            </a:srgbClr>
          </a:solidFill>
          <a:ln>
            <a:solidFill>
              <a:srgbClr val="27435D"/>
            </a:solidFill>
          </a:ln>
        </p:spPr>
        <p:style>
          <a:lnRef idx="2">
            <a:schemeClr val="accent1">
              <a:shade val="15000"/>
            </a:schemeClr>
          </a:lnRef>
          <a:fillRef idx="1">
            <a:schemeClr val="accent1"/>
          </a:fillRef>
          <a:effectRef idx="0">
            <a:schemeClr val="accent1"/>
          </a:effectRef>
          <a:fontRef idx="minor"/>
        </p:style>
      </p:sp>
      <p:pic>
        <p:nvPicPr>
          <p:cNvPr id="87" name="Picture 3"/>
          <p:cNvPicPr/>
          <p:nvPr/>
        </p:nvPicPr>
        <p:blipFill>
          <a:blip r:embed="rId3"/>
          <a:stretch/>
        </p:blipFill>
        <p:spPr>
          <a:xfrm>
            <a:off x="-12960" y="13680"/>
            <a:ext cx="12191760" cy="6857640"/>
          </a:xfrm>
          <a:prstGeom prst="rect">
            <a:avLst/>
          </a:prstGeom>
          <a:ln w="0">
            <a:noFill/>
          </a:ln>
        </p:spPr>
      </p:pic>
      <p:sp>
        <p:nvSpPr>
          <p:cNvPr id="88" name="TextBox 4"/>
          <p:cNvSpPr/>
          <p:nvPr/>
        </p:nvSpPr>
        <p:spPr>
          <a:xfrm>
            <a:off x="1519560" y="1900800"/>
            <a:ext cx="9290520" cy="131004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457200" algn="ctr">
              <a:lnSpc>
                <a:spcPct val="100000"/>
              </a:lnSpc>
              <a:buNone/>
            </a:pPr>
            <a:r>
              <a:rPr lang="en-US" sz="4000" b="1" strike="noStrike" spc="-1">
                <a:solidFill>
                  <a:srgbClr val="000000"/>
                </a:solidFill>
                <a:latin typeface="Times New Roman"/>
              </a:rPr>
              <a:t>Detecting Offensive Language in Tamil YouTube Comments</a:t>
            </a:r>
            <a:endParaRPr lang="en-IN" sz="4000" b="0" strike="noStrike" spc="-1">
              <a:latin typeface="Arial"/>
            </a:endParaRPr>
          </a:p>
        </p:txBody>
      </p:sp>
      <p:sp>
        <p:nvSpPr>
          <p:cNvPr id="89" name="TextBox 6"/>
          <p:cNvSpPr/>
          <p:nvPr/>
        </p:nvSpPr>
        <p:spPr>
          <a:xfrm>
            <a:off x="807120" y="4037040"/>
            <a:ext cx="3014280" cy="13107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pPr>
            <a:r>
              <a:rPr lang="en-US" sz="2000" b="0" strike="noStrike" spc="-1">
                <a:solidFill>
                  <a:srgbClr val="FFFFFF"/>
                </a:solidFill>
                <a:latin typeface="Times New Roman"/>
              </a:rPr>
              <a:t>Jishnu B 20P122</a:t>
            </a:r>
            <a:endParaRPr lang="en-IN" sz="2000" b="0" strike="noStrike" spc="-1">
              <a:latin typeface="Arial"/>
            </a:endParaRPr>
          </a:p>
          <a:p>
            <a:pPr>
              <a:lnSpc>
                <a:spcPct val="100000"/>
              </a:lnSpc>
              <a:buNone/>
            </a:pPr>
            <a:r>
              <a:rPr lang="en-US" sz="2000" b="0" strike="noStrike" spc="-1">
                <a:solidFill>
                  <a:srgbClr val="FFFFFF"/>
                </a:solidFill>
                <a:latin typeface="Times New Roman"/>
              </a:rPr>
              <a:t>Suwinkumar T 20P156</a:t>
            </a:r>
            <a:endParaRPr lang="en-IN" sz="2000" b="0" strike="noStrike" spc="-1">
              <a:latin typeface="Arial"/>
            </a:endParaRPr>
          </a:p>
          <a:p>
            <a:pPr>
              <a:lnSpc>
                <a:spcPct val="100000"/>
              </a:lnSpc>
              <a:buNone/>
            </a:pPr>
            <a:r>
              <a:rPr lang="en-US" sz="2000" b="0" strike="noStrike" spc="-1">
                <a:solidFill>
                  <a:srgbClr val="FFFFFF"/>
                </a:solidFill>
                <a:latin typeface="Times New Roman"/>
              </a:rPr>
              <a:t>Tanush K 20P157</a:t>
            </a:r>
            <a:endParaRPr lang="en-IN" sz="2000" b="0" strike="noStrike" spc="-1">
              <a:latin typeface="Arial"/>
            </a:endParaRPr>
          </a:p>
          <a:p>
            <a:pPr>
              <a:lnSpc>
                <a:spcPct val="100000"/>
              </a:lnSpc>
              <a:buNone/>
            </a:pPr>
            <a:r>
              <a:rPr lang="en-US" sz="2000" b="0" strike="noStrike" spc="-1">
                <a:solidFill>
                  <a:srgbClr val="FFFFFF"/>
                </a:solidFill>
                <a:latin typeface="Times New Roman"/>
              </a:rPr>
              <a:t>Udhayarajan M 20P158</a:t>
            </a:r>
            <a:endParaRPr lang="en-IN" sz="2000" b="0" strike="noStrike" spc="-1">
              <a:latin typeface="Arial"/>
            </a:endParaRPr>
          </a:p>
        </p:txBody>
      </p:sp>
      <p:sp>
        <p:nvSpPr>
          <p:cNvPr id="90" name="TextBox 7"/>
          <p:cNvSpPr/>
          <p:nvPr/>
        </p:nvSpPr>
        <p:spPr>
          <a:xfrm>
            <a:off x="6534720" y="4365360"/>
            <a:ext cx="4438800" cy="822600"/>
          </a:xfrm>
          <a:prstGeom prst="rect">
            <a:avLst/>
          </a:prstGeom>
          <a:noFill/>
          <a:ln w="0">
            <a:noFill/>
          </a:ln>
        </p:spPr>
        <p:style>
          <a:lnRef idx="0">
            <a:scrgbClr r="0" g="0" b="0"/>
          </a:lnRef>
          <a:fillRef idx="0">
            <a:scrgbClr r="0" g="0" b="0"/>
          </a:fillRef>
          <a:effectRef idx="0">
            <a:scrgbClr r="0" g="0" b="0"/>
          </a:effectRef>
          <a:fontRef idx="minor"/>
        </p:style>
        <p:txBody>
          <a:bodyPr wrap="none" anchor="t">
            <a:spAutoFit/>
          </a:bodyPr>
          <a:lstStyle/>
          <a:p>
            <a:pPr>
              <a:lnSpc>
                <a:spcPct val="100000"/>
              </a:lnSpc>
              <a:buNone/>
            </a:pPr>
            <a:r>
              <a:rPr lang="en-GB" sz="2400" b="0" strike="noStrike" spc="-1">
                <a:solidFill>
                  <a:srgbClr val="FFFFFF"/>
                </a:solidFill>
                <a:latin typeface="Times New Roman"/>
              </a:rPr>
              <a:t>Mentor:</a:t>
            </a:r>
            <a:endParaRPr lang="en-IN" sz="2400" b="0" strike="noStrike" spc="-1">
              <a:latin typeface="Arial"/>
            </a:endParaRPr>
          </a:p>
          <a:p>
            <a:pPr>
              <a:lnSpc>
                <a:spcPct val="100000"/>
              </a:lnSpc>
              <a:buNone/>
            </a:pPr>
            <a:r>
              <a:rPr lang="en-GB" sz="2400" b="0" strike="noStrike" spc="-1">
                <a:solidFill>
                  <a:srgbClr val="FFFFFF"/>
                </a:solidFill>
                <a:latin typeface="Times New Roman"/>
              </a:rPr>
              <a:t>Dr. S. Arul Antran Vijay, ASP CSE</a:t>
            </a:r>
            <a:endParaRPr lang="en-IN" sz="2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416520" y="168840"/>
            <a:ext cx="10515240" cy="1325160"/>
          </a:xfrm>
          <a:prstGeom prst="rect">
            <a:avLst/>
          </a:prstGeom>
          <a:noFill/>
          <a:ln w="0">
            <a:noFill/>
          </a:ln>
        </p:spPr>
        <p:txBody>
          <a:bodyPr anchor="ctr">
            <a:noAutofit/>
          </a:bodyPr>
          <a:lstStyle/>
          <a:p>
            <a:pPr>
              <a:lnSpc>
                <a:spcPct val="90000"/>
              </a:lnSpc>
              <a:buNone/>
            </a:pPr>
            <a:r>
              <a:rPr lang="en-US" sz="3200" b="1" strike="noStrike" spc="-1">
                <a:solidFill>
                  <a:srgbClr val="000000"/>
                </a:solidFill>
                <a:latin typeface="Times New Roman"/>
              </a:rPr>
              <a:t>METHODOLOGY</a:t>
            </a:r>
            <a:endParaRPr lang="en-US" sz="3200" b="0" strike="noStrike" spc="-1">
              <a:solidFill>
                <a:srgbClr val="000000"/>
              </a:solidFill>
              <a:latin typeface="Calibri"/>
            </a:endParaRPr>
          </a:p>
        </p:txBody>
      </p:sp>
      <p:sp>
        <p:nvSpPr>
          <p:cNvPr id="108" name="PlaceHolder 2"/>
          <p:cNvSpPr>
            <a:spLocks noGrp="1"/>
          </p:cNvSpPr>
          <p:nvPr>
            <p:ph/>
          </p:nvPr>
        </p:nvSpPr>
        <p:spPr>
          <a:xfrm>
            <a:off x="416520" y="1494360"/>
            <a:ext cx="10936800" cy="4672440"/>
          </a:xfrm>
          <a:prstGeom prst="rect">
            <a:avLst/>
          </a:prstGeom>
          <a:noFill/>
          <a:ln w="0">
            <a:noFill/>
          </a:ln>
        </p:spPr>
        <p:txBody>
          <a:bodyPr anchor="t">
            <a:noAutofit/>
          </a:bodyPr>
          <a:lstStyle/>
          <a:p>
            <a:pPr marL="228600" indent="-228600" algn="just">
              <a:lnSpc>
                <a:spcPct val="100000"/>
              </a:lnSpc>
              <a:spcBef>
                <a:spcPts val="1001"/>
              </a:spcBef>
              <a:buClr>
                <a:srgbClr val="000000"/>
              </a:buClr>
              <a:buFont typeface="Arial"/>
              <a:buChar char="•"/>
            </a:pPr>
            <a:r>
              <a:rPr lang="en-US" sz="2000" b="0" strike="noStrike" spc="-1">
                <a:solidFill>
                  <a:srgbClr val="000000"/>
                </a:solidFill>
                <a:latin typeface="Times New Roman"/>
              </a:rPr>
              <a:t>This research’s methodology is structured to systematically compare the effectiveness of various BERT models in detecting offensive language in Tamil YouTube comments. </a:t>
            </a:r>
            <a:endParaRPr lang="en-US" sz="2000" b="0" strike="noStrike" spc="-1">
              <a:solidFill>
                <a:srgbClr val="000000"/>
              </a:solidFill>
              <a:latin typeface="Calibri"/>
            </a:endParaRPr>
          </a:p>
          <a:p>
            <a:pPr marL="228600" indent="-228600" algn="just">
              <a:lnSpc>
                <a:spcPct val="100000"/>
              </a:lnSpc>
              <a:spcBef>
                <a:spcPts val="1001"/>
              </a:spcBef>
              <a:buClr>
                <a:srgbClr val="000000"/>
              </a:buClr>
              <a:buFont typeface="Arial"/>
              <a:buChar char="•"/>
            </a:pPr>
            <a:r>
              <a:rPr lang="en-US" sz="2000" b="0" strike="noStrike" spc="-1">
                <a:solidFill>
                  <a:srgbClr val="000000"/>
                </a:solidFill>
                <a:latin typeface="Times New Roman"/>
              </a:rPr>
              <a:t>Our approach encompasses: </a:t>
            </a:r>
            <a:endParaRPr lang="en-US" sz="2000" b="0" strike="noStrike" spc="-1">
              <a:solidFill>
                <a:srgbClr val="000000"/>
              </a:solidFill>
              <a:latin typeface="Calibri"/>
            </a:endParaRPr>
          </a:p>
          <a:p>
            <a:pPr algn="just">
              <a:lnSpc>
                <a:spcPct val="100000"/>
              </a:lnSpc>
              <a:spcBef>
                <a:spcPts val="1001"/>
              </a:spcBef>
              <a:buNone/>
            </a:pPr>
            <a:endParaRPr lang="en-US" sz="100" b="0" strike="noStrike" spc="-1">
              <a:solidFill>
                <a:srgbClr val="000000"/>
              </a:solidFill>
              <a:latin typeface="Calibri"/>
            </a:endParaRPr>
          </a:p>
          <a:p>
            <a:pPr marL="685800" lvl="1" indent="-228600" algn="just">
              <a:lnSpc>
                <a:spcPct val="100000"/>
              </a:lnSpc>
              <a:spcBef>
                <a:spcPts val="499"/>
              </a:spcBef>
              <a:buClr>
                <a:srgbClr val="000000"/>
              </a:buClr>
              <a:buFont typeface="Arial"/>
              <a:buChar char="•"/>
            </a:pPr>
            <a:r>
              <a:rPr lang="en-US" sz="2000" b="0" strike="noStrike" spc="-1">
                <a:solidFill>
                  <a:srgbClr val="000000"/>
                </a:solidFill>
                <a:latin typeface="Times New Roman"/>
              </a:rPr>
              <a:t>Data collection</a:t>
            </a:r>
            <a:endParaRPr lang="en-US" sz="2000" b="0" strike="noStrike" spc="-1">
              <a:solidFill>
                <a:srgbClr val="000000"/>
              </a:solidFill>
              <a:latin typeface="Calibri"/>
            </a:endParaRPr>
          </a:p>
          <a:p>
            <a:pPr marL="685800" lvl="1" indent="-228600" algn="just">
              <a:lnSpc>
                <a:spcPct val="100000"/>
              </a:lnSpc>
              <a:spcBef>
                <a:spcPts val="499"/>
              </a:spcBef>
              <a:buClr>
                <a:srgbClr val="000000"/>
              </a:buClr>
              <a:buFont typeface="Arial"/>
              <a:buChar char="•"/>
            </a:pPr>
            <a:r>
              <a:rPr lang="en-US" sz="2000" b="0" strike="noStrike" spc="-1">
                <a:solidFill>
                  <a:srgbClr val="000000"/>
                </a:solidFill>
                <a:latin typeface="Times New Roman"/>
              </a:rPr>
              <a:t>Preprocessing </a:t>
            </a:r>
            <a:endParaRPr lang="en-US" sz="2000" b="0" strike="noStrike" spc="-1">
              <a:solidFill>
                <a:srgbClr val="000000"/>
              </a:solidFill>
              <a:latin typeface="Calibri"/>
            </a:endParaRPr>
          </a:p>
          <a:p>
            <a:pPr marL="685800" lvl="1" indent="-228600" algn="just">
              <a:lnSpc>
                <a:spcPct val="100000"/>
              </a:lnSpc>
              <a:spcBef>
                <a:spcPts val="499"/>
              </a:spcBef>
              <a:buClr>
                <a:srgbClr val="000000"/>
              </a:buClr>
              <a:buFont typeface="Arial"/>
              <a:buChar char="•"/>
            </a:pPr>
            <a:r>
              <a:rPr lang="en-US" sz="2000" b="0" strike="noStrike" spc="-1">
                <a:solidFill>
                  <a:srgbClr val="000000"/>
                </a:solidFill>
                <a:latin typeface="Times New Roman"/>
              </a:rPr>
              <a:t>Model adaptation</a:t>
            </a:r>
            <a:endParaRPr lang="en-US" sz="2000" b="0" strike="noStrike" spc="-1">
              <a:solidFill>
                <a:srgbClr val="000000"/>
              </a:solidFill>
              <a:latin typeface="Calibri"/>
            </a:endParaRPr>
          </a:p>
          <a:p>
            <a:pPr marL="685800" lvl="1" indent="-228600" algn="just">
              <a:lnSpc>
                <a:spcPct val="100000"/>
              </a:lnSpc>
              <a:spcBef>
                <a:spcPts val="499"/>
              </a:spcBef>
              <a:buClr>
                <a:srgbClr val="000000"/>
              </a:buClr>
              <a:buFont typeface="Arial"/>
              <a:buChar char="•"/>
            </a:pPr>
            <a:r>
              <a:rPr lang="en-US" sz="2000" b="0" strike="noStrike" spc="-1">
                <a:solidFill>
                  <a:srgbClr val="000000"/>
                </a:solidFill>
                <a:latin typeface="Times New Roman"/>
              </a:rPr>
              <a:t>Training</a:t>
            </a:r>
            <a:endParaRPr lang="en-US" sz="2000" b="0" strike="noStrike" spc="-1">
              <a:solidFill>
                <a:srgbClr val="000000"/>
              </a:solidFill>
              <a:latin typeface="Calibri"/>
            </a:endParaRPr>
          </a:p>
          <a:p>
            <a:pPr marL="685800" lvl="1" indent="-228600" algn="just">
              <a:lnSpc>
                <a:spcPct val="100000"/>
              </a:lnSpc>
              <a:spcBef>
                <a:spcPts val="499"/>
              </a:spcBef>
              <a:buClr>
                <a:srgbClr val="000000"/>
              </a:buClr>
              <a:buFont typeface="Arial"/>
              <a:buChar char="•"/>
            </a:pPr>
            <a:r>
              <a:rPr lang="en-US" sz="2000" b="0" strike="noStrike" spc="-1">
                <a:solidFill>
                  <a:srgbClr val="000000"/>
                </a:solidFill>
                <a:latin typeface="Times New Roman"/>
              </a:rPr>
              <a:t>Evaluation</a:t>
            </a:r>
            <a:endParaRPr lang="en-US" sz="2000" b="0" strike="noStrike" spc="-1">
              <a:solidFill>
                <a:srgbClr val="000000"/>
              </a:solidFill>
              <a:latin typeface="Calibri"/>
            </a:endParaRPr>
          </a:p>
        </p:txBody>
      </p:sp>
      <p:sp>
        <p:nvSpPr>
          <p:cNvPr id="4" name="PlaceHolder 3"/>
          <p:cNvSpPr>
            <a:spLocks noGrp="1"/>
          </p:cNvSpPr>
          <p:nvPr>
            <p:ph type="sldNum" idx="6"/>
          </p:nvPr>
        </p:nvSpPr>
        <p:spPr/>
        <p:txBody>
          <a:bodyPr/>
          <a:lstStyle/>
          <a:p>
            <a:fld id="{8AAE9469-621F-4BA2-A65C-83A6F59F8FD0}" type="slidenum">
              <a:rPr sz="1600" b="1">
                <a:solidFill>
                  <a:schemeClr val="tx1"/>
                </a:solidFill>
              </a:rPr>
              <a:t>10</a:t>
            </a:fld>
            <a:endParaRPr b="1"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416520" y="168840"/>
            <a:ext cx="10515240" cy="1325160"/>
          </a:xfrm>
          <a:prstGeom prst="rect">
            <a:avLst/>
          </a:prstGeom>
          <a:noFill/>
          <a:ln w="0">
            <a:noFill/>
          </a:ln>
        </p:spPr>
        <p:txBody>
          <a:bodyPr anchor="ctr">
            <a:noAutofit/>
          </a:bodyPr>
          <a:lstStyle/>
          <a:p>
            <a:pPr>
              <a:lnSpc>
                <a:spcPct val="90000"/>
              </a:lnSpc>
              <a:buNone/>
            </a:pPr>
            <a:r>
              <a:rPr lang="en-US" sz="3200" b="1" strike="noStrike" spc="-1" dirty="0">
                <a:solidFill>
                  <a:srgbClr val="000000"/>
                </a:solidFill>
                <a:latin typeface="Times New Roman"/>
              </a:rPr>
              <a:t>SYSTEM ARCHITECTURE</a:t>
            </a:r>
            <a:endParaRPr lang="en-US" sz="3200" b="0" strike="noStrike" spc="-1" dirty="0">
              <a:solidFill>
                <a:srgbClr val="000000"/>
              </a:solidFill>
              <a:latin typeface="Calibri"/>
            </a:endParaRPr>
          </a:p>
        </p:txBody>
      </p:sp>
      <p:pic>
        <p:nvPicPr>
          <p:cNvPr id="110" name="Picture 109"/>
          <p:cNvPicPr/>
          <p:nvPr/>
        </p:nvPicPr>
        <p:blipFill>
          <a:blip r:embed="rId2"/>
          <a:stretch/>
        </p:blipFill>
        <p:spPr>
          <a:xfrm>
            <a:off x="2589382" y="1494000"/>
            <a:ext cx="6249818" cy="4795964"/>
          </a:xfrm>
          <a:prstGeom prst="rect">
            <a:avLst/>
          </a:prstGeom>
          <a:ln w="0">
            <a:noFill/>
          </a:ln>
        </p:spPr>
      </p:pic>
      <p:sp>
        <p:nvSpPr>
          <p:cNvPr id="3" name="PlaceHolder 2"/>
          <p:cNvSpPr>
            <a:spLocks noGrp="1"/>
          </p:cNvSpPr>
          <p:nvPr>
            <p:ph type="sldNum" idx="6"/>
          </p:nvPr>
        </p:nvSpPr>
        <p:spPr/>
        <p:txBody>
          <a:bodyPr/>
          <a:lstStyle/>
          <a:p>
            <a:fld id="{708E29BF-2441-49A1-998D-3A97E7D07714}" type="slidenum">
              <a:rPr sz="1600" b="1">
                <a:solidFill>
                  <a:schemeClr val="tx1"/>
                </a:solidFill>
              </a:rPr>
              <a:pPr/>
              <a:t>11</a:t>
            </a:fld>
            <a:endParaRPr sz="1600" b="1"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416520" y="168840"/>
            <a:ext cx="10515240" cy="1325160"/>
          </a:xfrm>
          <a:prstGeom prst="rect">
            <a:avLst/>
          </a:prstGeom>
          <a:noFill/>
          <a:ln w="0">
            <a:noFill/>
          </a:ln>
        </p:spPr>
        <p:txBody>
          <a:bodyPr anchor="ctr">
            <a:noAutofit/>
          </a:bodyPr>
          <a:lstStyle/>
          <a:p>
            <a:pPr>
              <a:lnSpc>
                <a:spcPct val="90000"/>
              </a:lnSpc>
              <a:buNone/>
            </a:pPr>
            <a:r>
              <a:rPr lang="en-US" sz="3200" b="1" strike="noStrike" spc="-1">
                <a:solidFill>
                  <a:srgbClr val="000000"/>
                </a:solidFill>
                <a:latin typeface="Times New Roman"/>
              </a:rPr>
              <a:t>DATA DESCRIPTION</a:t>
            </a:r>
            <a:endParaRPr lang="en-US" sz="3200" b="0" strike="noStrike" spc="-1">
              <a:solidFill>
                <a:srgbClr val="000000"/>
              </a:solidFill>
              <a:latin typeface="Calibri"/>
            </a:endParaRPr>
          </a:p>
        </p:txBody>
      </p:sp>
      <p:sp>
        <p:nvSpPr>
          <p:cNvPr id="112" name="PlaceHolder 2"/>
          <p:cNvSpPr>
            <a:spLocks noGrp="1"/>
          </p:cNvSpPr>
          <p:nvPr>
            <p:ph/>
          </p:nvPr>
        </p:nvSpPr>
        <p:spPr>
          <a:xfrm>
            <a:off x="416520" y="1494360"/>
            <a:ext cx="10936800" cy="4861440"/>
          </a:xfrm>
          <a:prstGeom prst="rect">
            <a:avLst/>
          </a:prstGeom>
          <a:noFill/>
          <a:ln w="0">
            <a:noFill/>
          </a:ln>
        </p:spPr>
        <p:txBody>
          <a:bodyPr anchor="t">
            <a:noAutofit/>
          </a:bodyPr>
          <a:lstStyle/>
          <a:p>
            <a:pPr marL="228600" indent="-228600" algn="just">
              <a:lnSpc>
                <a:spcPct val="100000"/>
              </a:lnSpc>
              <a:spcBef>
                <a:spcPts val="1001"/>
              </a:spcBef>
              <a:buClr>
                <a:srgbClr val="000000"/>
              </a:buClr>
              <a:buFont typeface="Arial"/>
              <a:buChar char="•"/>
            </a:pPr>
            <a:r>
              <a:rPr lang="en-US" sz="2000" b="0" strike="noStrike" spc="-1">
                <a:solidFill>
                  <a:srgbClr val="000000"/>
                </a:solidFill>
                <a:latin typeface="Times New Roman"/>
              </a:rPr>
              <a:t>In the realm of online media, platforms such as Twitter, Facebook, and YouTube host rapidly evolving content from millions of users, impacting the reputations of individuals and organizations. </a:t>
            </a:r>
            <a:endParaRPr lang="en-US" sz="2000" b="0" strike="noStrike" spc="-1">
              <a:solidFill>
                <a:srgbClr val="000000"/>
              </a:solidFill>
              <a:latin typeface="Calibri"/>
            </a:endParaRPr>
          </a:p>
          <a:p>
            <a:pPr marL="228600" indent="-228600" algn="just">
              <a:lnSpc>
                <a:spcPct val="100000"/>
              </a:lnSpc>
              <a:spcBef>
                <a:spcPts val="1001"/>
              </a:spcBef>
              <a:buClr>
                <a:srgbClr val="000000"/>
              </a:buClr>
              <a:buFont typeface="Arial"/>
              <a:buChar char="•"/>
            </a:pPr>
            <a:r>
              <a:rPr lang="en-US" sz="2000" b="0" strike="noStrike" spc="-1">
                <a:solidFill>
                  <a:srgbClr val="000000"/>
                </a:solidFill>
                <a:latin typeface="Times New Roman"/>
              </a:rPr>
              <a:t>YouTube, particularly popular in the Indian subcontinent, offers a diverse array of content including songs, tutorials, product reviews, and movie trailers, making it a fertile ground for data collection.</a:t>
            </a:r>
            <a:endParaRPr lang="en-US" sz="2000" b="0" strike="noStrike" spc="-1">
              <a:solidFill>
                <a:srgbClr val="000000"/>
              </a:solidFill>
              <a:latin typeface="Calibri"/>
            </a:endParaRPr>
          </a:p>
        </p:txBody>
      </p:sp>
      <p:graphicFrame>
        <p:nvGraphicFramePr>
          <p:cNvPr id="113" name="Table 3"/>
          <p:cNvGraphicFramePr/>
          <p:nvPr/>
        </p:nvGraphicFramePr>
        <p:xfrm>
          <a:off x="2794680" y="3043080"/>
          <a:ext cx="6514560" cy="2625840"/>
        </p:xfrm>
        <a:graphic>
          <a:graphicData uri="http://schemas.openxmlformats.org/drawingml/2006/table">
            <a:tbl>
              <a:tblPr/>
              <a:tblGrid>
                <a:gridCol w="4066920">
                  <a:extLst>
                    <a:ext uri="{9D8B030D-6E8A-4147-A177-3AD203B41FA5}">
                      <a16:colId xmlns:a16="http://schemas.microsoft.com/office/drawing/2014/main" val="20000"/>
                    </a:ext>
                  </a:extLst>
                </a:gridCol>
                <a:gridCol w="2447640">
                  <a:extLst>
                    <a:ext uri="{9D8B030D-6E8A-4147-A177-3AD203B41FA5}">
                      <a16:colId xmlns:a16="http://schemas.microsoft.com/office/drawing/2014/main" val="20001"/>
                    </a:ext>
                  </a:extLst>
                </a:gridCol>
              </a:tblGrid>
              <a:tr h="305280">
                <a:tc>
                  <a:txBody>
                    <a:bodyPr/>
                    <a:lstStyle/>
                    <a:p>
                      <a:pPr algn="ctr">
                        <a:lnSpc>
                          <a:spcPct val="100000"/>
                        </a:lnSpc>
                        <a:buNone/>
                      </a:pPr>
                      <a:r>
                        <a:rPr lang="en-US" sz="1200" b="1" strike="noStrike" spc="-1">
                          <a:solidFill>
                            <a:srgbClr val="000000"/>
                          </a:solidFill>
                          <a:latin typeface="Times New Roman"/>
                        </a:rPr>
                        <a:t>Description</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1" strike="noStrike" spc="-1">
                          <a:solidFill>
                            <a:srgbClr val="000000"/>
                          </a:solidFill>
                          <a:latin typeface="Times New Roman"/>
                        </a:rPr>
                        <a:t>Number of Comments</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extLst>
                  <a:ext uri="{0D108BD9-81ED-4DB2-BD59-A6C34878D82A}">
                    <a16:rowId xmlns:a16="http://schemas.microsoft.com/office/drawing/2014/main" val="10000"/>
                  </a:ext>
                </a:extLst>
              </a:tr>
              <a:tr h="305280">
                <a:tc>
                  <a:txBody>
                    <a:bodyPr/>
                    <a:lstStyle/>
                    <a:p>
                      <a:pPr>
                        <a:lnSpc>
                          <a:spcPct val="100000"/>
                        </a:lnSpc>
                        <a:buNone/>
                      </a:pPr>
                      <a:r>
                        <a:rPr lang="en-US" sz="1200" b="0" strike="noStrike" spc="-1">
                          <a:solidFill>
                            <a:srgbClr val="000000"/>
                          </a:solidFill>
                          <a:latin typeface="Times New Roman"/>
                        </a:rPr>
                        <a:t>Total Youtube Comments</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39,531</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extLst>
                  <a:ext uri="{0D108BD9-81ED-4DB2-BD59-A6C34878D82A}">
                    <a16:rowId xmlns:a16="http://schemas.microsoft.com/office/drawing/2014/main" val="10001"/>
                  </a:ext>
                </a:extLst>
              </a:tr>
              <a:tr h="305280">
                <a:tc>
                  <a:txBody>
                    <a:bodyPr/>
                    <a:lstStyle/>
                    <a:p>
                      <a:pPr>
                        <a:lnSpc>
                          <a:spcPct val="100000"/>
                        </a:lnSpc>
                        <a:buNone/>
                      </a:pPr>
                      <a:r>
                        <a:rPr lang="en-US" sz="1200" b="0" strike="noStrike" spc="-1">
                          <a:solidFill>
                            <a:srgbClr val="000000"/>
                          </a:solidFill>
                          <a:latin typeface="Times New Roman"/>
                        </a:rPr>
                        <a:t>Non-Offensive Comments</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28,615</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extLst>
                  <a:ext uri="{0D108BD9-81ED-4DB2-BD59-A6C34878D82A}">
                    <a16:rowId xmlns:a16="http://schemas.microsoft.com/office/drawing/2014/main" val="10002"/>
                  </a:ext>
                </a:extLst>
              </a:tr>
              <a:tr h="341640">
                <a:tc>
                  <a:txBody>
                    <a:bodyPr/>
                    <a:lstStyle/>
                    <a:p>
                      <a:pPr>
                        <a:lnSpc>
                          <a:spcPct val="100000"/>
                        </a:lnSpc>
                        <a:buNone/>
                      </a:pPr>
                      <a:r>
                        <a:rPr lang="en-US" sz="1200" b="0" strike="noStrike" spc="-1">
                          <a:solidFill>
                            <a:srgbClr val="000000"/>
                          </a:solidFill>
                          <a:latin typeface="Times New Roman"/>
                        </a:rPr>
                        <a:t>Not in Intended Language Comments</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1,614</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extLst>
                  <a:ext uri="{0D108BD9-81ED-4DB2-BD59-A6C34878D82A}">
                    <a16:rowId xmlns:a16="http://schemas.microsoft.com/office/drawing/2014/main" val="10003"/>
                  </a:ext>
                </a:extLst>
              </a:tr>
              <a:tr h="341640">
                <a:tc>
                  <a:txBody>
                    <a:bodyPr/>
                    <a:lstStyle/>
                    <a:p>
                      <a:pPr>
                        <a:lnSpc>
                          <a:spcPct val="100000"/>
                        </a:lnSpc>
                        <a:buNone/>
                      </a:pPr>
                      <a:r>
                        <a:rPr lang="en-US" sz="1200" b="0" strike="noStrike" spc="-1">
                          <a:solidFill>
                            <a:srgbClr val="000000"/>
                          </a:solidFill>
                          <a:latin typeface="Times New Roman"/>
                        </a:rPr>
                        <a:t>Offensive Untargeted Comments</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3,274</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extLst>
                  <a:ext uri="{0D108BD9-81ED-4DB2-BD59-A6C34878D82A}">
                    <a16:rowId xmlns:a16="http://schemas.microsoft.com/office/drawing/2014/main" val="10004"/>
                  </a:ext>
                </a:extLst>
              </a:tr>
              <a:tr h="341640">
                <a:tc>
                  <a:txBody>
                    <a:bodyPr/>
                    <a:lstStyle/>
                    <a:p>
                      <a:pPr>
                        <a:lnSpc>
                          <a:spcPct val="100000"/>
                        </a:lnSpc>
                        <a:buNone/>
                      </a:pPr>
                      <a:r>
                        <a:rPr lang="en-US" sz="1200" b="0" strike="noStrike" spc="-1">
                          <a:solidFill>
                            <a:srgbClr val="000000"/>
                          </a:solidFill>
                          <a:latin typeface="Times New Roman"/>
                        </a:rPr>
                        <a:t>Offensive Targeted Insult Individual Comments</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2,658</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extLst>
                  <a:ext uri="{0D108BD9-81ED-4DB2-BD59-A6C34878D82A}">
                    <a16:rowId xmlns:a16="http://schemas.microsoft.com/office/drawing/2014/main" val="10005"/>
                  </a:ext>
                </a:extLst>
              </a:tr>
              <a:tr h="341640">
                <a:tc>
                  <a:txBody>
                    <a:bodyPr/>
                    <a:lstStyle/>
                    <a:p>
                      <a:pPr>
                        <a:lnSpc>
                          <a:spcPct val="100000"/>
                        </a:lnSpc>
                        <a:buNone/>
                      </a:pPr>
                      <a:r>
                        <a:rPr lang="en-US" sz="1200" b="0" strike="noStrike" spc="-1">
                          <a:solidFill>
                            <a:srgbClr val="000000"/>
                          </a:solidFill>
                          <a:latin typeface="Times New Roman"/>
                        </a:rPr>
                        <a:t>Offensive Targeted Insult Group Comments</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2,845</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extLst>
                  <a:ext uri="{0D108BD9-81ED-4DB2-BD59-A6C34878D82A}">
                    <a16:rowId xmlns:a16="http://schemas.microsoft.com/office/drawing/2014/main" val="10006"/>
                  </a:ext>
                </a:extLst>
              </a:tr>
              <a:tr h="343440">
                <a:tc>
                  <a:txBody>
                    <a:bodyPr/>
                    <a:lstStyle/>
                    <a:p>
                      <a:pPr>
                        <a:lnSpc>
                          <a:spcPct val="100000"/>
                        </a:lnSpc>
                        <a:buNone/>
                      </a:pPr>
                      <a:r>
                        <a:rPr lang="en-US" sz="1200" b="0" strike="noStrike" spc="-1">
                          <a:solidFill>
                            <a:srgbClr val="000000"/>
                          </a:solidFill>
                          <a:latin typeface="Times New Roman"/>
                        </a:rPr>
                        <a:t>Offensive Targeted Insult Other Comments</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525</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extLst>
                  <a:ext uri="{0D108BD9-81ED-4DB2-BD59-A6C34878D82A}">
                    <a16:rowId xmlns:a16="http://schemas.microsoft.com/office/drawing/2014/main" val="10007"/>
                  </a:ext>
                </a:extLst>
              </a:tr>
            </a:tbl>
          </a:graphicData>
        </a:graphic>
      </p:graphicFrame>
      <p:sp>
        <p:nvSpPr>
          <p:cNvPr id="114" name="TextBox 6"/>
          <p:cNvSpPr/>
          <p:nvPr/>
        </p:nvSpPr>
        <p:spPr>
          <a:xfrm>
            <a:off x="2837160" y="5812920"/>
            <a:ext cx="6095520" cy="39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tabLst>
                <a:tab pos="0" algn="l"/>
              </a:tabLst>
            </a:pPr>
            <a:r>
              <a:rPr lang="en-US" sz="2000" b="0" strike="noStrike" spc="-1">
                <a:solidFill>
                  <a:srgbClr val="000000"/>
                </a:solidFill>
                <a:latin typeface="Times New Roman"/>
              </a:rPr>
              <a:t>Table 1. Breakdown of YouTube Comments Dataset</a:t>
            </a:r>
            <a:endParaRPr lang="en-IN" sz="2000" b="0" strike="noStrike" spc="-1">
              <a:latin typeface="Arial"/>
            </a:endParaRPr>
          </a:p>
        </p:txBody>
      </p:sp>
      <p:sp>
        <p:nvSpPr>
          <p:cNvPr id="4" name="PlaceHolder 3"/>
          <p:cNvSpPr>
            <a:spLocks noGrp="1"/>
          </p:cNvSpPr>
          <p:nvPr>
            <p:ph type="sldNum" idx="6"/>
          </p:nvPr>
        </p:nvSpPr>
        <p:spPr/>
        <p:txBody>
          <a:bodyPr/>
          <a:lstStyle/>
          <a:p>
            <a:fld id="{D720178A-9A77-4F7A-99B9-432D745FC402}" type="slidenum">
              <a:rPr sz="1600" b="1">
                <a:solidFill>
                  <a:schemeClr val="tx1"/>
                </a:solidFill>
              </a:rPr>
              <a:t>12</a:t>
            </a:fld>
            <a:endParaRPr b="1"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416520" y="168840"/>
            <a:ext cx="10515240" cy="1325160"/>
          </a:xfrm>
          <a:prstGeom prst="rect">
            <a:avLst/>
          </a:prstGeom>
          <a:noFill/>
          <a:ln w="0">
            <a:noFill/>
          </a:ln>
        </p:spPr>
        <p:txBody>
          <a:bodyPr anchor="ctr">
            <a:noAutofit/>
          </a:bodyPr>
          <a:lstStyle/>
          <a:p>
            <a:pPr>
              <a:lnSpc>
                <a:spcPct val="90000"/>
              </a:lnSpc>
              <a:buNone/>
            </a:pPr>
            <a:r>
              <a:rPr lang="en-US" sz="3200" b="1" strike="noStrike" spc="-1">
                <a:solidFill>
                  <a:srgbClr val="000000"/>
                </a:solidFill>
                <a:latin typeface="Times New Roman"/>
              </a:rPr>
              <a:t>AUDIO DATA DESCRIPTION</a:t>
            </a:r>
            <a:endParaRPr lang="en-US" sz="3200" b="0" strike="noStrike" spc="-1">
              <a:solidFill>
                <a:srgbClr val="000000"/>
              </a:solidFill>
              <a:latin typeface="Calibri"/>
            </a:endParaRPr>
          </a:p>
        </p:txBody>
      </p:sp>
      <p:sp>
        <p:nvSpPr>
          <p:cNvPr id="116" name="PlaceHolder 2"/>
          <p:cNvSpPr>
            <a:spLocks noGrp="1"/>
          </p:cNvSpPr>
          <p:nvPr>
            <p:ph/>
          </p:nvPr>
        </p:nvSpPr>
        <p:spPr>
          <a:xfrm>
            <a:off x="416520" y="1494360"/>
            <a:ext cx="10936800" cy="4861440"/>
          </a:xfrm>
          <a:prstGeom prst="rect">
            <a:avLst/>
          </a:prstGeom>
          <a:noFill/>
          <a:ln w="0">
            <a:noFill/>
          </a:ln>
        </p:spPr>
        <p:txBody>
          <a:bodyPr anchor="t">
            <a:noAutofit/>
          </a:bodyPr>
          <a:lstStyle/>
          <a:p>
            <a:pPr marL="228600" indent="-228600">
              <a:lnSpc>
                <a:spcPct val="100000"/>
              </a:lnSpc>
              <a:spcBef>
                <a:spcPts val="1001"/>
              </a:spcBef>
              <a:buClr>
                <a:srgbClr val="000000"/>
              </a:buClr>
              <a:buFont typeface="Arial"/>
              <a:buChar char="•"/>
            </a:pPr>
            <a:r>
              <a:rPr lang="en-US" sz="2000" b="0" strike="noStrike" spc="-1">
                <a:solidFill>
                  <a:srgbClr val="000000"/>
                </a:solidFill>
                <a:latin typeface="Times New Roman"/>
              </a:rPr>
              <a:t>YouTube, particularly popular in the Indian subcontinent, offers a diverse array of content including songs, tutorials, product reviews, and movie trailers, making it a fertile ground for data collection.</a:t>
            </a:r>
            <a:endParaRPr lang="en-US" sz="2000" b="0" strike="noStrike" spc="-1">
              <a:solidFill>
                <a:srgbClr val="000000"/>
              </a:solidFill>
              <a:latin typeface="Calibri"/>
            </a:endParaRPr>
          </a:p>
        </p:txBody>
      </p:sp>
      <p:graphicFrame>
        <p:nvGraphicFramePr>
          <p:cNvPr id="117" name="Table 1"/>
          <p:cNvGraphicFramePr/>
          <p:nvPr/>
        </p:nvGraphicFramePr>
        <p:xfrm>
          <a:off x="2794680" y="3043080"/>
          <a:ext cx="6514560" cy="2397960"/>
        </p:xfrm>
        <a:graphic>
          <a:graphicData uri="http://schemas.openxmlformats.org/drawingml/2006/table">
            <a:tbl>
              <a:tblPr/>
              <a:tblGrid>
                <a:gridCol w="4066920">
                  <a:extLst>
                    <a:ext uri="{9D8B030D-6E8A-4147-A177-3AD203B41FA5}">
                      <a16:colId xmlns:a16="http://schemas.microsoft.com/office/drawing/2014/main" val="20000"/>
                    </a:ext>
                  </a:extLst>
                </a:gridCol>
                <a:gridCol w="2447640">
                  <a:extLst>
                    <a:ext uri="{9D8B030D-6E8A-4147-A177-3AD203B41FA5}">
                      <a16:colId xmlns:a16="http://schemas.microsoft.com/office/drawing/2014/main" val="20001"/>
                    </a:ext>
                  </a:extLst>
                </a:gridCol>
              </a:tblGrid>
              <a:tr h="305280">
                <a:tc>
                  <a:txBody>
                    <a:bodyPr/>
                    <a:lstStyle/>
                    <a:p>
                      <a:pPr algn="ctr">
                        <a:lnSpc>
                          <a:spcPct val="100000"/>
                        </a:lnSpc>
                        <a:buNone/>
                      </a:pPr>
                      <a:r>
                        <a:rPr lang="en-US" sz="1200" b="1" strike="noStrike" spc="-1">
                          <a:solidFill>
                            <a:srgbClr val="000000"/>
                          </a:solidFill>
                          <a:latin typeface="Times New Roman"/>
                        </a:rPr>
                        <a:t>Description</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1" strike="noStrike" spc="-1">
                          <a:solidFill>
                            <a:srgbClr val="000000"/>
                          </a:solidFill>
                          <a:latin typeface="Times New Roman"/>
                        </a:rPr>
                        <a:t>Number of Comments</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extLst>
                  <a:ext uri="{0D108BD9-81ED-4DB2-BD59-A6C34878D82A}">
                    <a16:rowId xmlns:a16="http://schemas.microsoft.com/office/drawing/2014/main" val="10000"/>
                  </a:ext>
                </a:extLst>
              </a:tr>
              <a:tr h="305280">
                <a:tc>
                  <a:txBody>
                    <a:bodyPr/>
                    <a:lstStyle/>
                    <a:p>
                      <a:pPr>
                        <a:lnSpc>
                          <a:spcPct val="100000"/>
                        </a:lnSpc>
                        <a:buNone/>
                      </a:pPr>
                      <a:r>
                        <a:rPr lang="en-US" sz="1200" b="0" strike="noStrike" spc="-1">
                          <a:solidFill>
                            <a:srgbClr val="000000"/>
                          </a:solidFill>
                          <a:latin typeface="Times New Roman"/>
                        </a:rPr>
                        <a:t>Data Collected</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1014</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extLst>
                  <a:ext uri="{0D108BD9-81ED-4DB2-BD59-A6C34878D82A}">
                    <a16:rowId xmlns:a16="http://schemas.microsoft.com/office/drawing/2014/main" val="10001"/>
                  </a:ext>
                </a:extLst>
              </a:tr>
              <a:tr h="305280">
                <a:tc>
                  <a:txBody>
                    <a:bodyPr/>
                    <a:lstStyle/>
                    <a:p>
                      <a:pPr>
                        <a:lnSpc>
                          <a:spcPct val="100000"/>
                        </a:lnSpc>
                        <a:buNone/>
                      </a:pPr>
                      <a:r>
                        <a:rPr lang="en-US" sz="1200" b="0" strike="noStrike" spc="-1">
                          <a:solidFill>
                            <a:srgbClr val="000000"/>
                          </a:solidFill>
                          <a:latin typeface="Times New Roman"/>
                        </a:rPr>
                        <a:t>Non - Offensive Comments</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328</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extLst>
                  <a:ext uri="{0D108BD9-81ED-4DB2-BD59-A6C34878D82A}">
                    <a16:rowId xmlns:a16="http://schemas.microsoft.com/office/drawing/2014/main" val="10002"/>
                  </a:ext>
                </a:extLst>
              </a:tr>
              <a:tr h="341640">
                <a:tc>
                  <a:txBody>
                    <a:bodyPr/>
                    <a:lstStyle/>
                    <a:p>
                      <a:pPr>
                        <a:lnSpc>
                          <a:spcPct val="100000"/>
                        </a:lnSpc>
                        <a:buNone/>
                      </a:pPr>
                      <a:r>
                        <a:rPr lang="en-US" sz="1200" b="0" strike="noStrike" spc="-1">
                          <a:solidFill>
                            <a:srgbClr val="000000"/>
                          </a:solidFill>
                          <a:latin typeface="Times New Roman"/>
                        </a:rPr>
                        <a:t>Offensive Untargeted Comments</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256</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extLst>
                  <a:ext uri="{0D108BD9-81ED-4DB2-BD59-A6C34878D82A}">
                    <a16:rowId xmlns:a16="http://schemas.microsoft.com/office/drawing/2014/main" val="10003"/>
                  </a:ext>
                </a:extLst>
              </a:tr>
              <a:tr h="341640">
                <a:tc>
                  <a:txBody>
                    <a:bodyPr/>
                    <a:lstStyle/>
                    <a:p>
                      <a:pPr>
                        <a:lnSpc>
                          <a:spcPct val="100000"/>
                        </a:lnSpc>
                        <a:buNone/>
                      </a:pPr>
                      <a:r>
                        <a:rPr lang="en-US" sz="1200" b="0" strike="noStrike" spc="-1">
                          <a:solidFill>
                            <a:srgbClr val="000000"/>
                          </a:solidFill>
                          <a:latin typeface="Times New Roman"/>
                        </a:rPr>
                        <a:t>Offensive Targeted Insult Individual</a:t>
                      </a:r>
                      <a:endParaRPr lang="en-IN" sz="1200" b="0" strike="noStrike" spc="-1">
                        <a:latin typeface="Arial"/>
                      </a:endParaRPr>
                    </a:p>
                    <a:p>
                      <a:pPr>
                        <a:lnSpc>
                          <a:spcPct val="100000"/>
                        </a:lnSpc>
                        <a:buNone/>
                      </a:pPr>
                      <a:r>
                        <a:rPr lang="en-US" sz="1200" b="0" strike="noStrike" spc="-1">
                          <a:solidFill>
                            <a:srgbClr val="000000"/>
                          </a:solidFill>
                          <a:latin typeface="Times New Roman"/>
                        </a:rPr>
                        <a:t>Comments</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183</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extLst>
                  <a:ext uri="{0D108BD9-81ED-4DB2-BD59-A6C34878D82A}">
                    <a16:rowId xmlns:a16="http://schemas.microsoft.com/office/drawing/2014/main" val="10004"/>
                  </a:ext>
                </a:extLst>
              </a:tr>
              <a:tr h="341640">
                <a:tc>
                  <a:txBody>
                    <a:bodyPr/>
                    <a:lstStyle/>
                    <a:p>
                      <a:pPr>
                        <a:lnSpc>
                          <a:spcPct val="100000"/>
                        </a:lnSpc>
                        <a:buNone/>
                      </a:pPr>
                      <a:r>
                        <a:rPr lang="en-US" sz="1200" b="0" strike="noStrike" spc="-1">
                          <a:solidFill>
                            <a:srgbClr val="000000"/>
                          </a:solidFill>
                          <a:latin typeface="Times New Roman"/>
                        </a:rPr>
                        <a:t>Offensive Targeted Insult Group Comments</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140</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extLst>
                  <a:ext uri="{0D108BD9-81ED-4DB2-BD59-A6C34878D82A}">
                    <a16:rowId xmlns:a16="http://schemas.microsoft.com/office/drawing/2014/main" val="10005"/>
                  </a:ext>
                </a:extLst>
              </a:tr>
              <a:tr h="341640">
                <a:tc>
                  <a:txBody>
                    <a:bodyPr/>
                    <a:lstStyle/>
                    <a:p>
                      <a:pPr>
                        <a:lnSpc>
                          <a:spcPct val="100000"/>
                        </a:lnSpc>
                        <a:buNone/>
                      </a:pPr>
                      <a:r>
                        <a:rPr lang="en-US" sz="1200" b="0" strike="noStrike" spc="-1">
                          <a:solidFill>
                            <a:srgbClr val="000000"/>
                          </a:solidFill>
                          <a:latin typeface="Times New Roman"/>
                        </a:rPr>
                        <a:t>Offensive Targeted Insult Other Comments</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108</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extLst>
                  <a:ext uri="{0D108BD9-81ED-4DB2-BD59-A6C34878D82A}">
                    <a16:rowId xmlns:a16="http://schemas.microsoft.com/office/drawing/2014/main" val="10006"/>
                  </a:ext>
                </a:extLst>
              </a:tr>
            </a:tbl>
          </a:graphicData>
        </a:graphic>
      </p:graphicFrame>
      <p:sp>
        <p:nvSpPr>
          <p:cNvPr id="118" name="TextBox 1"/>
          <p:cNvSpPr/>
          <p:nvPr/>
        </p:nvSpPr>
        <p:spPr>
          <a:xfrm>
            <a:off x="2837160" y="5812920"/>
            <a:ext cx="6095520" cy="39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tabLst>
                <a:tab pos="0" algn="l"/>
              </a:tabLst>
            </a:pPr>
            <a:r>
              <a:rPr lang="en-US" sz="2000" b="0" strike="noStrike" spc="-1">
                <a:solidFill>
                  <a:srgbClr val="000000"/>
                </a:solidFill>
                <a:latin typeface="Times New Roman"/>
              </a:rPr>
              <a:t>Table 1. Breakdown of YouTube Audio Dataset</a:t>
            </a:r>
            <a:endParaRPr lang="en-IN" sz="2000" b="0" strike="noStrike" spc="-1">
              <a:latin typeface="Arial"/>
            </a:endParaRPr>
          </a:p>
        </p:txBody>
      </p:sp>
      <p:sp>
        <p:nvSpPr>
          <p:cNvPr id="4" name="PlaceHolder 3"/>
          <p:cNvSpPr>
            <a:spLocks noGrp="1"/>
          </p:cNvSpPr>
          <p:nvPr>
            <p:ph type="sldNum" idx="6"/>
          </p:nvPr>
        </p:nvSpPr>
        <p:spPr/>
        <p:txBody>
          <a:bodyPr/>
          <a:lstStyle/>
          <a:p>
            <a:fld id="{7863196E-D5BF-4077-8E17-356B4CF97D93}" type="slidenum">
              <a:rPr sz="1600" b="1">
                <a:solidFill>
                  <a:schemeClr val="tx1"/>
                </a:solidFill>
              </a:rPr>
              <a:t>13</a:t>
            </a:fld>
            <a:endParaRPr b="1"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416520" y="168840"/>
            <a:ext cx="10515240" cy="1325160"/>
          </a:xfrm>
          <a:prstGeom prst="rect">
            <a:avLst/>
          </a:prstGeom>
          <a:noFill/>
          <a:ln w="0">
            <a:noFill/>
          </a:ln>
        </p:spPr>
        <p:txBody>
          <a:bodyPr anchor="ctr">
            <a:noAutofit/>
          </a:bodyPr>
          <a:lstStyle/>
          <a:p>
            <a:pPr>
              <a:lnSpc>
                <a:spcPct val="90000"/>
              </a:lnSpc>
              <a:buNone/>
            </a:pPr>
            <a:r>
              <a:rPr lang="en-US" sz="3200" b="1" strike="noStrike" spc="-1">
                <a:solidFill>
                  <a:srgbClr val="000000"/>
                </a:solidFill>
                <a:latin typeface="Times New Roman"/>
              </a:rPr>
              <a:t>DATA PREPROCESSING</a:t>
            </a:r>
            <a:endParaRPr lang="en-US" sz="3200" b="0" strike="noStrike" spc="-1">
              <a:solidFill>
                <a:srgbClr val="000000"/>
              </a:solidFill>
              <a:latin typeface="Calibri"/>
            </a:endParaRPr>
          </a:p>
        </p:txBody>
      </p:sp>
      <p:sp>
        <p:nvSpPr>
          <p:cNvPr id="120" name="PlaceHolder 2"/>
          <p:cNvSpPr>
            <a:spLocks noGrp="1"/>
          </p:cNvSpPr>
          <p:nvPr>
            <p:ph/>
          </p:nvPr>
        </p:nvSpPr>
        <p:spPr>
          <a:xfrm>
            <a:off x="416520" y="1494360"/>
            <a:ext cx="10936800" cy="4861440"/>
          </a:xfrm>
          <a:prstGeom prst="rect">
            <a:avLst/>
          </a:prstGeom>
          <a:noFill/>
          <a:ln w="0">
            <a:noFill/>
          </a:ln>
        </p:spPr>
        <p:txBody>
          <a:bodyPr anchor="t">
            <a:noAutofit/>
          </a:bodyPr>
          <a:lstStyle/>
          <a:p>
            <a:pPr marL="228600" indent="-228600" algn="just">
              <a:lnSpc>
                <a:spcPct val="100000"/>
              </a:lnSpc>
              <a:spcBef>
                <a:spcPts val="1001"/>
              </a:spcBef>
              <a:buClr>
                <a:srgbClr val="000000"/>
              </a:buClr>
              <a:buFont typeface="Arial"/>
              <a:buChar char="•"/>
            </a:pPr>
            <a:r>
              <a:rPr lang="en-US" sz="2000" b="0" strike="noStrike" spc="-1" dirty="0">
                <a:solidFill>
                  <a:srgbClr val="000000"/>
                </a:solidFill>
                <a:latin typeface="Times New Roman"/>
              </a:rPr>
              <a:t>The preprocessing of the Tamil YouTube comments dataset involved several key steps to ensure its readiness for analysis:</a:t>
            </a:r>
            <a:endParaRPr lang="en-US" sz="2000" b="0" strike="noStrike" spc="-1" dirty="0">
              <a:solidFill>
                <a:srgbClr val="000000"/>
              </a:solidFill>
              <a:latin typeface="Calibri"/>
            </a:endParaRPr>
          </a:p>
          <a:p>
            <a:pPr>
              <a:lnSpc>
                <a:spcPct val="90000"/>
              </a:lnSpc>
              <a:spcBef>
                <a:spcPts val="1417"/>
              </a:spcBef>
              <a:buNone/>
            </a:pPr>
            <a:endParaRPr lang="en-US" sz="2000" b="0" strike="noStrike" spc="-1" dirty="0">
              <a:solidFill>
                <a:srgbClr val="000000"/>
              </a:solidFill>
              <a:latin typeface="Calibri"/>
            </a:endParaRPr>
          </a:p>
          <a:p>
            <a:pPr marL="914400" lvl="1" indent="-457200" algn="just">
              <a:lnSpc>
                <a:spcPct val="100000"/>
              </a:lnSpc>
              <a:spcBef>
                <a:spcPts val="499"/>
              </a:spcBef>
              <a:buClr>
                <a:srgbClr val="000000"/>
              </a:buClr>
              <a:buFont typeface="Arial"/>
              <a:buAutoNum type="arabicPeriod"/>
            </a:pPr>
            <a:r>
              <a:rPr lang="en-US" sz="2000" b="1" strike="noStrike" spc="-1" dirty="0">
                <a:solidFill>
                  <a:srgbClr val="000000"/>
                </a:solidFill>
                <a:latin typeface="Times New Roman"/>
              </a:rPr>
              <a:t>Data Cleaning:</a:t>
            </a:r>
            <a:r>
              <a:rPr lang="en-US" sz="2000" b="0" strike="noStrike" spc="-1" dirty="0">
                <a:solidFill>
                  <a:srgbClr val="000000"/>
                </a:solidFill>
                <a:latin typeface="Times New Roman"/>
              </a:rPr>
              <a:t> Removal of irrelevant content (URLs, hashtags, user mentions) and non-Tamil characters using Regular Expressions and custom scripts.</a:t>
            </a:r>
            <a:endParaRPr lang="en-US" sz="2000" b="0" strike="noStrike" spc="-1" dirty="0">
              <a:solidFill>
                <a:srgbClr val="000000"/>
              </a:solidFill>
              <a:latin typeface="Calibri"/>
            </a:endParaRPr>
          </a:p>
          <a:p>
            <a:pPr>
              <a:lnSpc>
                <a:spcPct val="90000"/>
              </a:lnSpc>
              <a:spcBef>
                <a:spcPts val="1417"/>
              </a:spcBef>
              <a:buNone/>
            </a:pPr>
            <a:endParaRPr lang="en-US" sz="2000" b="0" strike="noStrike" spc="-1" dirty="0">
              <a:solidFill>
                <a:srgbClr val="000000"/>
              </a:solidFill>
              <a:latin typeface="Calibri"/>
            </a:endParaRPr>
          </a:p>
          <a:p>
            <a:pPr marL="457200" lvl="1" indent="0" algn="just">
              <a:lnSpc>
                <a:spcPct val="100000"/>
              </a:lnSpc>
              <a:spcBef>
                <a:spcPts val="499"/>
              </a:spcBef>
              <a:buClr>
                <a:srgbClr val="000000"/>
              </a:buClr>
              <a:buNone/>
            </a:pPr>
            <a:r>
              <a:rPr lang="en-US" sz="2000" b="1" strike="noStrike" spc="-1" dirty="0">
                <a:solidFill>
                  <a:srgbClr val="000000"/>
                </a:solidFill>
                <a:latin typeface="Times New Roman"/>
              </a:rPr>
              <a:t>2.	Language Identification and Filtering: </a:t>
            </a:r>
            <a:r>
              <a:rPr lang="en-US" sz="2000" b="0" strike="noStrike" spc="-1" dirty="0">
                <a:solidFill>
                  <a:srgbClr val="000000"/>
                </a:solidFill>
                <a:latin typeface="Times New Roman"/>
              </a:rPr>
              <a:t>Application of language detection tools to retain only 	Tamil comments, ensuring linguistic focus.</a:t>
            </a:r>
            <a:endParaRPr lang="en-US" sz="2000" b="0" strike="noStrike" spc="-1" dirty="0">
              <a:solidFill>
                <a:srgbClr val="000000"/>
              </a:solidFill>
              <a:latin typeface="Calibri"/>
            </a:endParaRPr>
          </a:p>
          <a:p>
            <a:pPr>
              <a:lnSpc>
                <a:spcPct val="90000"/>
              </a:lnSpc>
              <a:spcBef>
                <a:spcPts val="1417"/>
              </a:spcBef>
              <a:buNone/>
            </a:pPr>
            <a:endParaRPr lang="en-US" sz="2000" b="0" strike="noStrike" spc="-1" dirty="0">
              <a:solidFill>
                <a:srgbClr val="000000"/>
              </a:solidFill>
              <a:latin typeface="Calibri"/>
            </a:endParaRPr>
          </a:p>
          <a:p>
            <a:pPr marL="457200" lvl="1" indent="0" algn="just">
              <a:lnSpc>
                <a:spcPct val="100000"/>
              </a:lnSpc>
              <a:spcBef>
                <a:spcPts val="499"/>
              </a:spcBef>
              <a:buClr>
                <a:srgbClr val="000000"/>
              </a:buClr>
              <a:buNone/>
            </a:pPr>
            <a:r>
              <a:rPr lang="en-US" sz="2000" b="1" strike="noStrike" spc="-1" dirty="0">
                <a:solidFill>
                  <a:srgbClr val="000000"/>
                </a:solidFill>
                <a:latin typeface="Times New Roman"/>
              </a:rPr>
              <a:t>3.	Text Normalization: </a:t>
            </a:r>
            <a:r>
              <a:rPr lang="en-US" sz="2000" b="0" strike="noStrike" spc="-1" dirty="0">
                <a:solidFill>
                  <a:srgbClr val="000000"/>
                </a:solidFill>
                <a:latin typeface="Times New Roman"/>
              </a:rPr>
              <a:t>Standardization of the text format, including lowercasing and normalizing 	colloquial terms, to reduce complexity.</a:t>
            </a:r>
            <a:endParaRPr lang="en-US" sz="2000" b="0" strike="noStrike" spc="-1" dirty="0">
              <a:solidFill>
                <a:srgbClr val="000000"/>
              </a:solidFill>
              <a:latin typeface="Calibri"/>
            </a:endParaRPr>
          </a:p>
        </p:txBody>
      </p:sp>
      <p:sp>
        <p:nvSpPr>
          <p:cNvPr id="4" name="PlaceHolder 3"/>
          <p:cNvSpPr>
            <a:spLocks noGrp="1"/>
          </p:cNvSpPr>
          <p:nvPr>
            <p:ph type="sldNum" idx="6"/>
          </p:nvPr>
        </p:nvSpPr>
        <p:spPr/>
        <p:txBody>
          <a:bodyPr/>
          <a:lstStyle/>
          <a:p>
            <a:fld id="{85215EE9-EC12-407B-9AF8-0E47A813FF9E}" type="slidenum">
              <a:rPr sz="1600" b="1">
                <a:solidFill>
                  <a:schemeClr val="tx1"/>
                </a:solidFill>
              </a:rPr>
              <a:t>14</a:t>
            </a:fld>
            <a:endParaRPr b="1"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416520" y="168840"/>
            <a:ext cx="10515240" cy="1325160"/>
          </a:xfrm>
          <a:prstGeom prst="rect">
            <a:avLst/>
          </a:prstGeom>
          <a:noFill/>
          <a:ln w="0">
            <a:noFill/>
          </a:ln>
        </p:spPr>
        <p:txBody>
          <a:bodyPr anchor="ctr">
            <a:noAutofit/>
          </a:bodyPr>
          <a:lstStyle/>
          <a:p>
            <a:pPr>
              <a:lnSpc>
                <a:spcPct val="90000"/>
              </a:lnSpc>
              <a:buNone/>
            </a:pPr>
            <a:r>
              <a:rPr lang="en-US" sz="3200" b="1" strike="noStrike" spc="-1">
                <a:solidFill>
                  <a:srgbClr val="000000"/>
                </a:solidFill>
                <a:latin typeface="Times New Roman"/>
              </a:rPr>
              <a:t>DATA PREPROCESSING (continued)</a:t>
            </a:r>
            <a:endParaRPr lang="en-US" sz="3200" b="0" strike="noStrike" spc="-1">
              <a:solidFill>
                <a:srgbClr val="000000"/>
              </a:solidFill>
              <a:latin typeface="Calibri"/>
            </a:endParaRPr>
          </a:p>
        </p:txBody>
      </p:sp>
      <p:sp>
        <p:nvSpPr>
          <p:cNvPr id="122" name="PlaceHolder 2"/>
          <p:cNvSpPr>
            <a:spLocks noGrp="1"/>
          </p:cNvSpPr>
          <p:nvPr>
            <p:ph/>
          </p:nvPr>
        </p:nvSpPr>
        <p:spPr>
          <a:xfrm>
            <a:off x="416520" y="1494360"/>
            <a:ext cx="10936800" cy="4861440"/>
          </a:xfrm>
          <a:prstGeom prst="rect">
            <a:avLst/>
          </a:prstGeom>
          <a:noFill/>
          <a:ln w="0">
            <a:noFill/>
          </a:ln>
        </p:spPr>
        <p:txBody>
          <a:bodyPr anchor="t">
            <a:noAutofit/>
          </a:bodyPr>
          <a:lstStyle/>
          <a:p>
            <a:pPr marL="914400" lvl="1" indent="-457200" algn="just">
              <a:lnSpc>
                <a:spcPct val="100000"/>
              </a:lnSpc>
              <a:spcBef>
                <a:spcPts val="499"/>
              </a:spcBef>
              <a:buClr>
                <a:srgbClr val="000000"/>
              </a:buClr>
              <a:buFont typeface="Calibri Light"/>
              <a:buAutoNum type="arabicPeriod" startAt="4"/>
            </a:pPr>
            <a:r>
              <a:rPr lang="en-US" sz="2000" b="1" strike="noStrike" spc="-1" dirty="0">
                <a:solidFill>
                  <a:srgbClr val="000000"/>
                </a:solidFill>
                <a:latin typeface="Times New Roman"/>
              </a:rPr>
              <a:t>Tokenization:</a:t>
            </a:r>
            <a:r>
              <a:rPr lang="en-US" sz="2000" b="0" strike="noStrike" spc="-1" dirty="0">
                <a:solidFill>
                  <a:srgbClr val="000000"/>
                </a:solidFill>
                <a:latin typeface="Times New Roman"/>
              </a:rPr>
              <a:t> Segmenting text into tokens using a custom Tamil tokenizer, addressing the language’s unique morphological challenges. </a:t>
            </a:r>
            <a:endParaRPr lang="en-US" sz="2000" b="0" strike="noStrike" spc="-1" dirty="0">
              <a:solidFill>
                <a:srgbClr val="000000"/>
              </a:solidFill>
              <a:latin typeface="Calibri"/>
            </a:endParaRPr>
          </a:p>
          <a:p>
            <a:pPr>
              <a:lnSpc>
                <a:spcPct val="90000"/>
              </a:lnSpc>
              <a:spcBef>
                <a:spcPts val="1417"/>
              </a:spcBef>
              <a:buNone/>
            </a:pPr>
            <a:endParaRPr lang="en-US" sz="2000" b="0" strike="noStrike" spc="-1" dirty="0">
              <a:solidFill>
                <a:srgbClr val="000000"/>
              </a:solidFill>
              <a:latin typeface="Calibri"/>
            </a:endParaRPr>
          </a:p>
          <a:p>
            <a:pPr marL="457200" lvl="1" indent="0" algn="just">
              <a:lnSpc>
                <a:spcPct val="100000"/>
              </a:lnSpc>
              <a:spcBef>
                <a:spcPts val="499"/>
              </a:spcBef>
              <a:buClr>
                <a:srgbClr val="000000"/>
              </a:buClr>
              <a:buNone/>
            </a:pPr>
            <a:r>
              <a:rPr lang="en-US" sz="2000" b="1" strike="noStrike" spc="-1" dirty="0">
                <a:solidFill>
                  <a:srgbClr val="000000"/>
                </a:solidFill>
                <a:latin typeface="Times New Roman"/>
              </a:rPr>
              <a:t>5.	Handling Code-Mixed Data: </a:t>
            </a:r>
            <a:r>
              <a:rPr lang="en-US" sz="2000" b="0" strike="noStrike" spc="-1" dirty="0">
                <a:solidFill>
                  <a:srgbClr val="000000"/>
                </a:solidFill>
                <a:latin typeface="Times New Roman"/>
              </a:rPr>
              <a:t>Implementing specific techniques for processing comments that 	mix Tamil with English, preserving linguistic characteristics. </a:t>
            </a:r>
            <a:endParaRPr lang="en-US" sz="2000" b="0" strike="noStrike" spc="-1" dirty="0">
              <a:solidFill>
                <a:srgbClr val="000000"/>
              </a:solidFill>
              <a:latin typeface="Calibri"/>
            </a:endParaRPr>
          </a:p>
          <a:p>
            <a:pPr>
              <a:lnSpc>
                <a:spcPct val="90000"/>
              </a:lnSpc>
              <a:spcBef>
                <a:spcPts val="1417"/>
              </a:spcBef>
              <a:buNone/>
            </a:pPr>
            <a:endParaRPr lang="en-US" sz="2000" b="0" strike="noStrike" spc="-1" dirty="0">
              <a:solidFill>
                <a:srgbClr val="000000"/>
              </a:solidFill>
              <a:latin typeface="Calibri"/>
            </a:endParaRPr>
          </a:p>
          <a:p>
            <a:pPr marL="457200" lvl="1" indent="0" algn="just">
              <a:lnSpc>
                <a:spcPct val="100000"/>
              </a:lnSpc>
              <a:spcBef>
                <a:spcPts val="499"/>
              </a:spcBef>
              <a:buClr>
                <a:srgbClr val="000000"/>
              </a:buClr>
              <a:buNone/>
            </a:pPr>
            <a:r>
              <a:rPr lang="en-US" sz="2000" b="1" strike="noStrike" spc="-1" dirty="0">
                <a:solidFill>
                  <a:srgbClr val="000000"/>
                </a:solidFill>
                <a:latin typeface="Times New Roman"/>
              </a:rPr>
              <a:t>6.	Annotation and Labeling:</a:t>
            </a:r>
            <a:r>
              <a:rPr lang="en-US" sz="2000" b="0" strike="noStrike" spc="-1" dirty="0">
                <a:solidFill>
                  <a:srgbClr val="000000"/>
                </a:solidFill>
                <a:latin typeface="Times New Roman"/>
              </a:rPr>
              <a:t> Manually annotating each comment as offensive or non-offensive by 	linguistic experts, creating a reliable dataset for supervised learning.</a:t>
            </a:r>
            <a:endParaRPr lang="en-US" sz="2000" b="0" strike="noStrike" spc="-1" dirty="0">
              <a:solidFill>
                <a:srgbClr val="000000"/>
              </a:solidFill>
              <a:latin typeface="Calibri"/>
            </a:endParaRPr>
          </a:p>
        </p:txBody>
      </p:sp>
      <p:sp>
        <p:nvSpPr>
          <p:cNvPr id="4" name="PlaceHolder 3"/>
          <p:cNvSpPr>
            <a:spLocks noGrp="1"/>
          </p:cNvSpPr>
          <p:nvPr>
            <p:ph type="sldNum" idx="6"/>
          </p:nvPr>
        </p:nvSpPr>
        <p:spPr/>
        <p:txBody>
          <a:bodyPr/>
          <a:lstStyle/>
          <a:p>
            <a:fld id="{062A824B-010F-40E6-BB84-7EFA06208D40}" type="slidenum">
              <a:rPr sz="1600" b="1">
                <a:solidFill>
                  <a:schemeClr val="tx1"/>
                </a:solidFill>
              </a:rPr>
              <a:t>15</a:t>
            </a:fld>
            <a:endParaRPr b="1"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416520" y="168840"/>
            <a:ext cx="10515240" cy="1325160"/>
          </a:xfrm>
          <a:prstGeom prst="rect">
            <a:avLst/>
          </a:prstGeom>
          <a:noFill/>
          <a:ln w="0">
            <a:noFill/>
          </a:ln>
        </p:spPr>
        <p:txBody>
          <a:bodyPr anchor="ctr">
            <a:noAutofit/>
          </a:bodyPr>
          <a:lstStyle/>
          <a:p>
            <a:pPr>
              <a:lnSpc>
                <a:spcPct val="90000"/>
              </a:lnSpc>
              <a:buNone/>
            </a:pPr>
            <a:r>
              <a:rPr lang="en-US" sz="3200" b="1" strike="noStrike" spc="-1">
                <a:solidFill>
                  <a:srgbClr val="000000"/>
                </a:solidFill>
                <a:latin typeface="Times New Roman"/>
              </a:rPr>
              <a:t>MODEL SELECTION AND ADAPTATION</a:t>
            </a:r>
            <a:endParaRPr lang="en-US" sz="3200" b="0" strike="noStrike" spc="-1">
              <a:solidFill>
                <a:srgbClr val="000000"/>
              </a:solidFill>
              <a:latin typeface="Calibri"/>
            </a:endParaRPr>
          </a:p>
        </p:txBody>
      </p:sp>
      <p:sp>
        <p:nvSpPr>
          <p:cNvPr id="124" name="PlaceHolder 2"/>
          <p:cNvSpPr>
            <a:spLocks noGrp="1"/>
          </p:cNvSpPr>
          <p:nvPr>
            <p:ph/>
          </p:nvPr>
        </p:nvSpPr>
        <p:spPr>
          <a:xfrm>
            <a:off x="416520" y="1494360"/>
            <a:ext cx="10936800" cy="4861440"/>
          </a:xfrm>
          <a:prstGeom prst="rect">
            <a:avLst/>
          </a:prstGeom>
          <a:noFill/>
          <a:ln w="0">
            <a:noFill/>
          </a:ln>
        </p:spPr>
        <p:txBody>
          <a:bodyPr anchor="t">
            <a:noAutofit/>
          </a:bodyPr>
          <a:lstStyle/>
          <a:p>
            <a:pPr marL="228600" indent="-228600" algn="just">
              <a:lnSpc>
                <a:spcPct val="100000"/>
              </a:lnSpc>
              <a:spcBef>
                <a:spcPts val="1001"/>
              </a:spcBef>
              <a:buClr>
                <a:srgbClr val="000000"/>
              </a:buClr>
              <a:buFont typeface="Arial"/>
              <a:buChar char="•"/>
            </a:pPr>
            <a:r>
              <a:rPr lang="en-US" sz="2000" b="0" strike="noStrike" spc="-1">
                <a:solidFill>
                  <a:srgbClr val="000000"/>
                </a:solidFill>
                <a:latin typeface="Times New Roman"/>
              </a:rPr>
              <a:t>We chose five distinct models, each offering unique capabilities and strengths in natural language processing:</a:t>
            </a:r>
            <a:endParaRPr lang="en-US" sz="2000" b="0" strike="noStrike" spc="-1">
              <a:solidFill>
                <a:srgbClr val="000000"/>
              </a:solidFill>
              <a:latin typeface="Calibri"/>
            </a:endParaRPr>
          </a:p>
          <a:p>
            <a:pPr algn="just">
              <a:lnSpc>
                <a:spcPct val="100000"/>
              </a:lnSpc>
              <a:spcBef>
                <a:spcPts val="1001"/>
              </a:spcBef>
              <a:buNone/>
            </a:pPr>
            <a:endParaRPr lang="en-US" sz="2000" b="0" strike="noStrike" spc="-1">
              <a:solidFill>
                <a:srgbClr val="000000"/>
              </a:solidFill>
              <a:latin typeface="Calibri"/>
            </a:endParaRPr>
          </a:p>
          <a:p>
            <a:pPr marL="685800" lvl="1" indent="-228600" algn="just">
              <a:lnSpc>
                <a:spcPct val="100000"/>
              </a:lnSpc>
              <a:spcBef>
                <a:spcPts val="499"/>
              </a:spcBef>
              <a:buClr>
                <a:srgbClr val="000000"/>
              </a:buClr>
              <a:buFont typeface="Arial"/>
              <a:buChar char="•"/>
            </a:pPr>
            <a:r>
              <a:rPr lang="en-US" sz="2000" b="1" strike="noStrike" spc="-1">
                <a:solidFill>
                  <a:srgbClr val="000000"/>
                </a:solidFill>
                <a:latin typeface="Times New Roman"/>
              </a:rPr>
              <a:t>mBERT (Multilingual BERT): </a:t>
            </a:r>
            <a:r>
              <a:rPr lang="en-US" sz="2000" b="0" strike="noStrike" spc="-1">
                <a:solidFill>
                  <a:srgbClr val="000000"/>
                </a:solidFill>
                <a:latin typeface="Times New Roman"/>
              </a:rPr>
              <a:t>A variant of BERT trained on a large corpus of multiple languages. mBERT’s multilingual capabilities make it a suitable choice for analyzing the Tamil language, which often involves codeswitching and the use of mixed languages.</a:t>
            </a:r>
            <a:endParaRPr lang="en-US" sz="2000" b="0" strike="noStrike" spc="-1">
              <a:solidFill>
                <a:srgbClr val="000000"/>
              </a:solidFill>
              <a:latin typeface="Calibri"/>
            </a:endParaRPr>
          </a:p>
          <a:p>
            <a:pPr>
              <a:lnSpc>
                <a:spcPct val="90000"/>
              </a:lnSpc>
              <a:spcBef>
                <a:spcPts val="1417"/>
              </a:spcBef>
              <a:buNone/>
            </a:pPr>
            <a:endParaRPr lang="en-US" sz="2000" b="0" strike="noStrike" spc="-1">
              <a:solidFill>
                <a:srgbClr val="000000"/>
              </a:solidFill>
              <a:latin typeface="Calibri"/>
            </a:endParaRPr>
          </a:p>
          <a:p>
            <a:pPr marL="685800" lvl="1" indent="-228600" algn="just">
              <a:lnSpc>
                <a:spcPct val="100000"/>
              </a:lnSpc>
              <a:spcBef>
                <a:spcPts val="499"/>
              </a:spcBef>
              <a:buClr>
                <a:srgbClr val="000000"/>
              </a:buClr>
              <a:buFont typeface="Arial"/>
              <a:buChar char="•"/>
            </a:pPr>
            <a:r>
              <a:rPr lang="en-US" sz="2000" b="1" strike="noStrike" spc="-1">
                <a:solidFill>
                  <a:srgbClr val="000000"/>
                </a:solidFill>
                <a:latin typeface="Times New Roman"/>
              </a:rPr>
              <a:t>BERT Base: </a:t>
            </a:r>
            <a:r>
              <a:rPr lang="en-US" sz="2000" b="0" strike="noStrike" spc="-1">
                <a:solidFill>
                  <a:srgbClr val="000000"/>
                </a:solidFill>
                <a:latin typeface="Times New Roman"/>
              </a:rPr>
              <a:t>The standard BERT model with a base configuration. It serves as a benchmark for performance comparison and is known for its effectiveness in language understanding.</a:t>
            </a:r>
            <a:endParaRPr lang="en-US" sz="2000" b="0" strike="noStrike" spc="-1">
              <a:solidFill>
                <a:srgbClr val="000000"/>
              </a:solidFill>
              <a:latin typeface="Calibri"/>
            </a:endParaRPr>
          </a:p>
          <a:p>
            <a:pPr>
              <a:lnSpc>
                <a:spcPct val="90000"/>
              </a:lnSpc>
              <a:spcBef>
                <a:spcPts val="1417"/>
              </a:spcBef>
              <a:buNone/>
            </a:pPr>
            <a:endParaRPr lang="en-US" sz="2000" b="0" strike="noStrike" spc="-1">
              <a:solidFill>
                <a:srgbClr val="000000"/>
              </a:solidFill>
              <a:latin typeface="Calibri"/>
            </a:endParaRPr>
          </a:p>
          <a:p>
            <a:pPr marL="685800" lvl="1" indent="-228600" algn="just">
              <a:lnSpc>
                <a:spcPct val="100000"/>
              </a:lnSpc>
              <a:spcBef>
                <a:spcPts val="499"/>
              </a:spcBef>
              <a:buClr>
                <a:srgbClr val="000000"/>
              </a:buClr>
              <a:buFont typeface="Arial"/>
              <a:buChar char="•"/>
            </a:pPr>
            <a:r>
              <a:rPr lang="en-US" sz="2000" b="1" strike="noStrike" spc="-1">
                <a:solidFill>
                  <a:srgbClr val="000000"/>
                </a:solidFill>
                <a:latin typeface="Times New Roman"/>
              </a:rPr>
              <a:t>BERT Large: </a:t>
            </a:r>
            <a:r>
              <a:rPr lang="en-US" sz="2000" b="0" strike="noStrike" spc="-1">
                <a:solidFill>
                  <a:srgbClr val="000000"/>
                </a:solidFill>
                <a:latin typeface="Times New Roman"/>
              </a:rPr>
              <a:t>An upscaled version of BERT with more layers and parameters, offering deeper linguistic analysis, which is beneficial for capturing the nuances of Tamil.</a:t>
            </a:r>
            <a:endParaRPr lang="en-US" sz="2000" b="0" strike="noStrike" spc="-1">
              <a:solidFill>
                <a:srgbClr val="000000"/>
              </a:solidFill>
              <a:latin typeface="Calibri"/>
            </a:endParaRPr>
          </a:p>
          <a:p>
            <a:pPr marL="457200" algn="just">
              <a:lnSpc>
                <a:spcPct val="100000"/>
              </a:lnSpc>
              <a:spcBef>
                <a:spcPts val="499"/>
              </a:spcBef>
              <a:buNone/>
              <a:tabLst>
                <a:tab pos="0" algn="l"/>
              </a:tabLst>
            </a:pPr>
            <a:endParaRPr lang="en-US" sz="2000" b="0" strike="noStrike" spc="-1">
              <a:solidFill>
                <a:srgbClr val="000000"/>
              </a:solidFill>
              <a:latin typeface="Calibri"/>
            </a:endParaRPr>
          </a:p>
        </p:txBody>
      </p:sp>
      <p:sp>
        <p:nvSpPr>
          <p:cNvPr id="4" name="PlaceHolder 3"/>
          <p:cNvSpPr>
            <a:spLocks noGrp="1"/>
          </p:cNvSpPr>
          <p:nvPr>
            <p:ph type="sldNum" idx="6"/>
          </p:nvPr>
        </p:nvSpPr>
        <p:spPr/>
        <p:txBody>
          <a:bodyPr/>
          <a:lstStyle/>
          <a:p>
            <a:fld id="{026DA3DD-BB26-4E66-964C-F45FD96127FF}" type="slidenum">
              <a:rPr sz="1600" b="1">
                <a:solidFill>
                  <a:schemeClr val="tx1"/>
                </a:solidFill>
              </a:rPr>
              <a:t>16</a:t>
            </a:fld>
            <a:endParaRPr b="1"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416520" y="14760"/>
            <a:ext cx="10515240" cy="1325160"/>
          </a:xfrm>
          <a:prstGeom prst="rect">
            <a:avLst/>
          </a:prstGeom>
          <a:noFill/>
          <a:ln w="0">
            <a:noFill/>
          </a:ln>
        </p:spPr>
        <p:txBody>
          <a:bodyPr anchor="ctr">
            <a:noAutofit/>
          </a:bodyPr>
          <a:lstStyle/>
          <a:p>
            <a:pPr>
              <a:lnSpc>
                <a:spcPct val="90000"/>
              </a:lnSpc>
              <a:buNone/>
            </a:pPr>
            <a:r>
              <a:rPr lang="en-US" sz="3200" b="1" strike="noStrike" spc="-1">
                <a:solidFill>
                  <a:srgbClr val="000000"/>
                </a:solidFill>
                <a:latin typeface="Times New Roman"/>
              </a:rPr>
              <a:t>MODEL SELECTION AND ADAPTATION</a:t>
            </a:r>
            <a:br>
              <a:rPr sz="3200"/>
            </a:br>
            <a:r>
              <a:rPr lang="en-US" sz="3200" b="1" strike="noStrike" spc="-1">
                <a:solidFill>
                  <a:srgbClr val="000000"/>
                </a:solidFill>
                <a:latin typeface="Times New Roman"/>
              </a:rPr>
              <a:t>(continued)</a:t>
            </a:r>
            <a:endParaRPr lang="en-US" sz="3200" b="0" strike="noStrike" spc="-1">
              <a:solidFill>
                <a:srgbClr val="000000"/>
              </a:solidFill>
              <a:latin typeface="Calibri"/>
            </a:endParaRPr>
          </a:p>
        </p:txBody>
      </p:sp>
      <p:sp>
        <p:nvSpPr>
          <p:cNvPr id="126" name="PlaceHolder 2"/>
          <p:cNvSpPr>
            <a:spLocks noGrp="1"/>
          </p:cNvSpPr>
          <p:nvPr>
            <p:ph/>
          </p:nvPr>
        </p:nvSpPr>
        <p:spPr>
          <a:xfrm>
            <a:off x="416520" y="1494360"/>
            <a:ext cx="10936800" cy="4861440"/>
          </a:xfrm>
          <a:prstGeom prst="rect">
            <a:avLst/>
          </a:prstGeom>
          <a:noFill/>
          <a:ln w="0">
            <a:noFill/>
          </a:ln>
        </p:spPr>
        <p:txBody>
          <a:bodyPr anchor="t">
            <a:noAutofit/>
          </a:bodyPr>
          <a:lstStyle/>
          <a:p>
            <a:pPr marL="685800" lvl="1" indent="-228600" algn="just">
              <a:lnSpc>
                <a:spcPct val="100000"/>
              </a:lnSpc>
              <a:spcBef>
                <a:spcPts val="499"/>
              </a:spcBef>
              <a:buClr>
                <a:srgbClr val="000000"/>
              </a:buClr>
              <a:buFont typeface="Arial"/>
              <a:buChar char="•"/>
            </a:pPr>
            <a:r>
              <a:rPr lang="en-US" sz="2000" b="1" strike="noStrike" spc="-1">
                <a:solidFill>
                  <a:srgbClr val="000000"/>
                </a:solidFill>
                <a:latin typeface="Times New Roman"/>
              </a:rPr>
              <a:t>DistilBERT: </a:t>
            </a:r>
            <a:r>
              <a:rPr lang="en-US" sz="2000" b="0" strike="noStrike" spc="-1">
                <a:solidFill>
                  <a:srgbClr val="000000"/>
                </a:solidFill>
                <a:latin typeface="Times New Roman"/>
              </a:rPr>
              <a:t>A distilled version of BERT that retains most of the original model’s effectiveness but is smaller and faster, making it efficient for processing large datasets like YouTube comments. </a:t>
            </a:r>
            <a:endParaRPr lang="en-US" sz="2000" b="0" strike="noStrike" spc="-1">
              <a:solidFill>
                <a:srgbClr val="000000"/>
              </a:solidFill>
              <a:latin typeface="Calibri"/>
            </a:endParaRPr>
          </a:p>
          <a:p>
            <a:pPr>
              <a:lnSpc>
                <a:spcPct val="90000"/>
              </a:lnSpc>
              <a:spcBef>
                <a:spcPts val="1417"/>
              </a:spcBef>
              <a:buNone/>
            </a:pPr>
            <a:endParaRPr lang="en-US" sz="2000" b="0" strike="noStrike" spc="-1">
              <a:solidFill>
                <a:srgbClr val="000000"/>
              </a:solidFill>
              <a:latin typeface="Calibri"/>
            </a:endParaRPr>
          </a:p>
          <a:p>
            <a:pPr marL="685800" lvl="1" indent="-228600" algn="just">
              <a:lnSpc>
                <a:spcPct val="100000"/>
              </a:lnSpc>
              <a:spcBef>
                <a:spcPts val="499"/>
              </a:spcBef>
              <a:buClr>
                <a:srgbClr val="000000"/>
              </a:buClr>
              <a:buFont typeface="Arial"/>
              <a:buChar char="•"/>
            </a:pPr>
            <a:r>
              <a:rPr lang="en-US" sz="2000" b="1" strike="noStrike" spc="-1">
                <a:solidFill>
                  <a:srgbClr val="000000"/>
                </a:solidFill>
                <a:latin typeface="Times New Roman"/>
              </a:rPr>
              <a:t>RoBERTa (Robustly Optimized BERT Pretraining Approach): </a:t>
            </a:r>
            <a:r>
              <a:rPr lang="en-US" sz="2000" b="0" strike="noStrike" spc="-1">
                <a:solidFill>
                  <a:srgbClr val="000000"/>
                </a:solidFill>
                <a:latin typeface="Times New Roman"/>
              </a:rPr>
              <a:t>An optimized version of BERT, trained with a modified pretraining approach that improves its performance, particularly in understanding context and semantics. </a:t>
            </a:r>
            <a:endParaRPr lang="en-US" sz="2000" b="0" strike="noStrike" spc="-1">
              <a:solidFill>
                <a:srgbClr val="000000"/>
              </a:solidFill>
              <a:latin typeface="Calibri"/>
            </a:endParaRPr>
          </a:p>
          <a:p>
            <a:pPr>
              <a:lnSpc>
                <a:spcPct val="100000"/>
              </a:lnSpc>
              <a:spcBef>
                <a:spcPts val="1001"/>
              </a:spcBef>
              <a:buNone/>
            </a:pPr>
            <a:endParaRPr lang="en-US" sz="2000" b="0" strike="noStrike" spc="-1">
              <a:solidFill>
                <a:srgbClr val="000000"/>
              </a:solidFill>
              <a:latin typeface="Calibri"/>
            </a:endParaRPr>
          </a:p>
        </p:txBody>
      </p:sp>
      <p:sp>
        <p:nvSpPr>
          <p:cNvPr id="4" name="PlaceHolder 3"/>
          <p:cNvSpPr>
            <a:spLocks noGrp="1"/>
          </p:cNvSpPr>
          <p:nvPr>
            <p:ph type="sldNum" idx="6"/>
          </p:nvPr>
        </p:nvSpPr>
        <p:spPr/>
        <p:txBody>
          <a:bodyPr/>
          <a:lstStyle/>
          <a:p>
            <a:fld id="{FD1C6AC6-DEA8-483C-9BD0-F00429B53C52}" type="slidenum">
              <a:rPr sz="1600" b="1">
                <a:solidFill>
                  <a:schemeClr val="tx1"/>
                </a:solidFill>
              </a:rPr>
              <a:t>17</a:t>
            </a:fld>
            <a:endParaRPr sz="1600" b="1"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416520" y="168840"/>
            <a:ext cx="10515240" cy="1325160"/>
          </a:xfrm>
          <a:prstGeom prst="rect">
            <a:avLst/>
          </a:prstGeom>
          <a:noFill/>
          <a:ln w="0">
            <a:noFill/>
          </a:ln>
        </p:spPr>
        <p:txBody>
          <a:bodyPr anchor="ctr">
            <a:noAutofit/>
          </a:bodyPr>
          <a:lstStyle/>
          <a:p>
            <a:pPr>
              <a:lnSpc>
                <a:spcPct val="90000"/>
              </a:lnSpc>
              <a:buNone/>
            </a:pPr>
            <a:r>
              <a:rPr lang="en-US" sz="3200" b="1" strike="noStrike" spc="-1">
                <a:solidFill>
                  <a:srgbClr val="000000"/>
                </a:solidFill>
                <a:latin typeface="Times New Roman"/>
              </a:rPr>
              <a:t>MODEL TRAINING</a:t>
            </a:r>
            <a:endParaRPr lang="en-US" sz="3200" b="0" strike="noStrike" spc="-1">
              <a:solidFill>
                <a:srgbClr val="000000"/>
              </a:solidFill>
              <a:latin typeface="Calibri"/>
            </a:endParaRPr>
          </a:p>
        </p:txBody>
      </p:sp>
      <p:sp>
        <p:nvSpPr>
          <p:cNvPr id="128" name="PlaceHolder 2"/>
          <p:cNvSpPr>
            <a:spLocks noGrp="1"/>
          </p:cNvSpPr>
          <p:nvPr>
            <p:ph/>
          </p:nvPr>
        </p:nvSpPr>
        <p:spPr>
          <a:xfrm>
            <a:off x="416520" y="1494360"/>
            <a:ext cx="10936800" cy="5194440"/>
          </a:xfrm>
          <a:prstGeom prst="rect">
            <a:avLst/>
          </a:prstGeom>
          <a:noFill/>
          <a:ln w="0">
            <a:noFill/>
          </a:ln>
        </p:spPr>
        <p:txBody>
          <a:bodyPr anchor="t">
            <a:noAutofit/>
          </a:bodyPr>
          <a:lstStyle/>
          <a:p>
            <a:pPr marL="228600" indent="-228600" algn="just">
              <a:lnSpc>
                <a:spcPct val="100000"/>
              </a:lnSpc>
              <a:spcBef>
                <a:spcPts val="1001"/>
              </a:spcBef>
              <a:buClr>
                <a:srgbClr val="000000"/>
              </a:buClr>
              <a:buFont typeface="Arial"/>
              <a:buChar char="•"/>
            </a:pPr>
            <a:r>
              <a:rPr lang="en-US" sz="2000" b="0" strike="noStrike" spc="-1">
                <a:solidFill>
                  <a:srgbClr val="000000"/>
                </a:solidFill>
                <a:latin typeface="Times New Roman"/>
              </a:rPr>
              <a:t>The training phase for the selected BERT models—mBERT, BERT Base, BERT Large, DistilBERT, and RoBERTa—is a crucial component of our research. This phase involves the following key steps:</a:t>
            </a:r>
            <a:endParaRPr lang="en-US" sz="2000" b="0" strike="noStrike" spc="-1">
              <a:solidFill>
                <a:srgbClr val="000000"/>
              </a:solidFill>
              <a:latin typeface="Calibri"/>
            </a:endParaRPr>
          </a:p>
          <a:p>
            <a:pPr algn="just">
              <a:lnSpc>
                <a:spcPct val="100000"/>
              </a:lnSpc>
              <a:spcBef>
                <a:spcPts val="1001"/>
              </a:spcBef>
              <a:buNone/>
            </a:pPr>
            <a:endParaRPr lang="en-US" sz="2000" b="0" strike="noStrike" spc="-1">
              <a:solidFill>
                <a:srgbClr val="000000"/>
              </a:solidFill>
              <a:latin typeface="Calibri"/>
            </a:endParaRPr>
          </a:p>
          <a:p>
            <a:pPr marL="3200400" lvl="6" indent="-457200" algn="just">
              <a:lnSpc>
                <a:spcPct val="100000"/>
              </a:lnSpc>
              <a:spcBef>
                <a:spcPts val="499"/>
              </a:spcBef>
              <a:buClr>
                <a:srgbClr val="000000"/>
              </a:buClr>
              <a:buFont typeface="Calibri Light"/>
              <a:buAutoNum type="arabicPeriod"/>
            </a:pPr>
            <a:r>
              <a:rPr lang="en-US" sz="2000" b="0" strike="noStrike" spc="-1">
                <a:solidFill>
                  <a:srgbClr val="000000"/>
                </a:solidFill>
                <a:latin typeface="Times New Roman"/>
              </a:rPr>
              <a:t>Dataset Splitting</a:t>
            </a:r>
            <a:endParaRPr lang="en-US" sz="2000" b="0" strike="noStrike" spc="-1">
              <a:solidFill>
                <a:srgbClr val="000000"/>
              </a:solidFill>
              <a:latin typeface="Calibri"/>
            </a:endParaRPr>
          </a:p>
          <a:p>
            <a:pPr marL="3200400" lvl="6" indent="-457200" algn="just">
              <a:lnSpc>
                <a:spcPct val="100000"/>
              </a:lnSpc>
              <a:spcBef>
                <a:spcPts val="499"/>
              </a:spcBef>
              <a:buClr>
                <a:srgbClr val="000000"/>
              </a:buClr>
              <a:buFont typeface="Calibri Light"/>
              <a:buAutoNum type="arabicPeriod"/>
            </a:pPr>
            <a:r>
              <a:rPr lang="en-US" sz="2000" b="0" strike="noStrike" spc="-1">
                <a:solidFill>
                  <a:srgbClr val="000000"/>
                </a:solidFill>
                <a:latin typeface="Times New Roman"/>
              </a:rPr>
              <a:t>Fine-Tuning</a:t>
            </a:r>
            <a:endParaRPr lang="en-US" sz="2000" b="0" strike="noStrike" spc="-1">
              <a:solidFill>
                <a:srgbClr val="000000"/>
              </a:solidFill>
              <a:latin typeface="Calibri"/>
            </a:endParaRPr>
          </a:p>
          <a:p>
            <a:pPr marL="3200400" lvl="6" indent="-457200" algn="just">
              <a:lnSpc>
                <a:spcPct val="100000"/>
              </a:lnSpc>
              <a:spcBef>
                <a:spcPts val="499"/>
              </a:spcBef>
              <a:buClr>
                <a:srgbClr val="000000"/>
              </a:buClr>
              <a:buFont typeface="Calibri Light"/>
              <a:buAutoNum type="arabicPeriod"/>
            </a:pPr>
            <a:r>
              <a:rPr lang="en-US" sz="2000" b="0" strike="noStrike" spc="-1">
                <a:solidFill>
                  <a:srgbClr val="000000"/>
                </a:solidFill>
                <a:latin typeface="Times New Roman"/>
              </a:rPr>
              <a:t>Hyperparameter Optimization</a:t>
            </a:r>
            <a:endParaRPr lang="en-US" sz="2000" b="0" strike="noStrike" spc="-1">
              <a:solidFill>
                <a:srgbClr val="000000"/>
              </a:solidFill>
              <a:latin typeface="Calibri"/>
            </a:endParaRPr>
          </a:p>
          <a:p>
            <a:pPr marL="3200400" lvl="6" indent="-457200" algn="just">
              <a:lnSpc>
                <a:spcPct val="100000"/>
              </a:lnSpc>
              <a:spcBef>
                <a:spcPts val="499"/>
              </a:spcBef>
              <a:buClr>
                <a:srgbClr val="000000"/>
              </a:buClr>
              <a:buFont typeface="Calibri Light"/>
              <a:buAutoNum type="arabicPeriod"/>
            </a:pPr>
            <a:r>
              <a:rPr lang="en-US" sz="2000" b="0" strike="noStrike" spc="-1">
                <a:solidFill>
                  <a:srgbClr val="000000"/>
                </a:solidFill>
                <a:latin typeface="Times New Roman"/>
              </a:rPr>
              <a:t>Training Environment</a:t>
            </a:r>
            <a:endParaRPr lang="en-US" sz="2000" b="0" strike="noStrike" spc="-1">
              <a:solidFill>
                <a:srgbClr val="000000"/>
              </a:solidFill>
              <a:latin typeface="Calibri"/>
            </a:endParaRPr>
          </a:p>
          <a:p>
            <a:pPr marL="3200400" lvl="6" indent="-457200" algn="just">
              <a:lnSpc>
                <a:spcPct val="100000"/>
              </a:lnSpc>
              <a:spcBef>
                <a:spcPts val="499"/>
              </a:spcBef>
              <a:buClr>
                <a:srgbClr val="000000"/>
              </a:buClr>
              <a:buFont typeface="Calibri Light"/>
              <a:buAutoNum type="arabicPeriod"/>
            </a:pPr>
            <a:r>
              <a:rPr lang="en-US" sz="2000" b="0" strike="noStrike" spc="-1">
                <a:solidFill>
                  <a:srgbClr val="000000"/>
                </a:solidFill>
                <a:latin typeface="Times New Roman"/>
              </a:rPr>
              <a:t>Regularization Techniques</a:t>
            </a:r>
            <a:endParaRPr lang="en-US" sz="2000" b="0" strike="noStrike" spc="-1">
              <a:solidFill>
                <a:srgbClr val="000000"/>
              </a:solidFill>
              <a:latin typeface="Calibri"/>
            </a:endParaRPr>
          </a:p>
        </p:txBody>
      </p:sp>
      <p:sp>
        <p:nvSpPr>
          <p:cNvPr id="4" name="PlaceHolder 3"/>
          <p:cNvSpPr>
            <a:spLocks noGrp="1"/>
          </p:cNvSpPr>
          <p:nvPr>
            <p:ph type="sldNum" idx="6"/>
          </p:nvPr>
        </p:nvSpPr>
        <p:spPr/>
        <p:txBody>
          <a:bodyPr/>
          <a:lstStyle/>
          <a:p>
            <a:fld id="{CCD5330C-F511-469F-8E70-7CADE4227EBA}" type="slidenum">
              <a:rPr sz="1600" b="1">
                <a:solidFill>
                  <a:schemeClr val="tx1"/>
                </a:solidFill>
              </a:rPr>
              <a:t>18</a:t>
            </a:fld>
            <a:endParaRPr b="1"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416520" y="168840"/>
            <a:ext cx="10515240" cy="1325160"/>
          </a:xfrm>
          <a:prstGeom prst="rect">
            <a:avLst/>
          </a:prstGeom>
          <a:noFill/>
          <a:ln w="0">
            <a:noFill/>
          </a:ln>
        </p:spPr>
        <p:txBody>
          <a:bodyPr anchor="ctr">
            <a:noAutofit/>
          </a:bodyPr>
          <a:lstStyle/>
          <a:p>
            <a:pPr>
              <a:lnSpc>
                <a:spcPct val="90000"/>
              </a:lnSpc>
              <a:buNone/>
            </a:pPr>
            <a:r>
              <a:rPr lang="en-US" sz="3200" b="1" strike="noStrike" spc="-1">
                <a:solidFill>
                  <a:srgbClr val="000000"/>
                </a:solidFill>
                <a:latin typeface="Times New Roman"/>
              </a:rPr>
              <a:t>MODEL TRAINING (continued)</a:t>
            </a:r>
            <a:endParaRPr lang="en-US" sz="3200" b="0" strike="noStrike" spc="-1">
              <a:solidFill>
                <a:srgbClr val="000000"/>
              </a:solidFill>
              <a:latin typeface="Calibri"/>
            </a:endParaRPr>
          </a:p>
        </p:txBody>
      </p:sp>
      <p:sp>
        <p:nvSpPr>
          <p:cNvPr id="130" name="PlaceHolder 2"/>
          <p:cNvSpPr>
            <a:spLocks noGrp="1"/>
          </p:cNvSpPr>
          <p:nvPr>
            <p:ph/>
          </p:nvPr>
        </p:nvSpPr>
        <p:spPr>
          <a:xfrm>
            <a:off x="317520" y="1558800"/>
            <a:ext cx="11035800" cy="5024520"/>
          </a:xfrm>
          <a:prstGeom prst="rect">
            <a:avLst/>
          </a:prstGeom>
          <a:noFill/>
          <a:ln w="0">
            <a:noFill/>
          </a:ln>
        </p:spPr>
        <p:txBody>
          <a:bodyPr anchor="t">
            <a:normAutofit/>
          </a:bodyPr>
          <a:lstStyle/>
          <a:p>
            <a:pPr marL="1886040">
              <a:lnSpc>
                <a:spcPct val="90000"/>
              </a:lnSpc>
              <a:spcBef>
                <a:spcPts val="499"/>
              </a:spcBef>
              <a:buNone/>
              <a:tabLst>
                <a:tab pos="0" algn="l"/>
              </a:tabLst>
            </a:pPr>
            <a:endParaRPr lang="en-US" sz="2000" b="0" strike="noStrike" spc="-1">
              <a:solidFill>
                <a:srgbClr val="000000"/>
              </a:solidFill>
              <a:latin typeface="Calibri"/>
            </a:endParaRPr>
          </a:p>
          <a:p>
            <a:pPr marL="1886040">
              <a:lnSpc>
                <a:spcPct val="90000"/>
              </a:lnSpc>
              <a:spcBef>
                <a:spcPts val="499"/>
              </a:spcBef>
              <a:buNone/>
              <a:tabLst>
                <a:tab pos="0" algn="l"/>
              </a:tabLst>
            </a:pPr>
            <a:endParaRPr lang="en-US" sz="2000" b="0" strike="noStrike" spc="-1">
              <a:solidFill>
                <a:srgbClr val="000000"/>
              </a:solidFill>
              <a:latin typeface="Calibri"/>
            </a:endParaRPr>
          </a:p>
          <a:p>
            <a:pPr marL="1886040">
              <a:lnSpc>
                <a:spcPct val="90000"/>
              </a:lnSpc>
              <a:spcBef>
                <a:spcPts val="499"/>
              </a:spcBef>
              <a:buNone/>
              <a:tabLst>
                <a:tab pos="0" algn="l"/>
              </a:tabLst>
            </a:pPr>
            <a:endParaRPr lang="en-US" sz="2000" b="0" strike="noStrike" spc="-1">
              <a:solidFill>
                <a:srgbClr val="000000"/>
              </a:solidFill>
              <a:latin typeface="Calibri"/>
            </a:endParaRPr>
          </a:p>
          <a:p>
            <a:pPr marL="1886040">
              <a:lnSpc>
                <a:spcPct val="90000"/>
              </a:lnSpc>
              <a:spcBef>
                <a:spcPts val="499"/>
              </a:spcBef>
              <a:buNone/>
              <a:tabLst>
                <a:tab pos="0" algn="l"/>
              </a:tabLst>
            </a:pPr>
            <a:endParaRPr lang="en-US" sz="2000" b="0" strike="noStrike" spc="-1">
              <a:solidFill>
                <a:srgbClr val="000000"/>
              </a:solidFill>
              <a:latin typeface="Calibri"/>
            </a:endParaRPr>
          </a:p>
          <a:p>
            <a:pPr marL="1886040">
              <a:lnSpc>
                <a:spcPct val="90000"/>
              </a:lnSpc>
              <a:spcBef>
                <a:spcPts val="499"/>
              </a:spcBef>
              <a:buNone/>
              <a:tabLst>
                <a:tab pos="0" algn="l"/>
              </a:tabLst>
            </a:pPr>
            <a:endParaRPr lang="en-US" sz="2000" b="0" strike="noStrike" spc="-1">
              <a:solidFill>
                <a:srgbClr val="000000"/>
              </a:solidFill>
              <a:latin typeface="Calibri"/>
            </a:endParaRPr>
          </a:p>
          <a:p>
            <a:pPr marL="1886040">
              <a:lnSpc>
                <a:spcPct val="90000"/>
              </a:lnSpc>
              <a:spcBef>
                <a:spcPts val="499"/>
              </a:spcBef>
              <a:buNone/>
              <a:tabLst>
                <a:tab pos="0" algn="l"/>
              </a:tabLst>
            </a:pPr>
            <a:endParaRPr lang="en-US" sz="2000" b="0" strike="noStrike" spc="-1">
              <a:solidFill>
                <a:srgbClr val="000000"/>
              </a:solidFill>
              <a:latin typeface="Calibri"/>
            </a:endParaRPr>
          </a:p>
          <a:p>
            <a:pPr marL="1886040">
              <a:lnSpc>
                <a:spcPct val="90000"/>
              </a:lnSpc>
              <a:spcBef>
                <a:spcPts val="499"/>
              </a:spcBef>
              <a:buNone/>
              <a:tabLst>
                <a:tab pos="0" algn="l"/>
              </a:tabLst>
            </a:pPr>
            <a:endParaRPr lang="en-US" sz="2000" b="0" strike="noStrike" spc="-1">
              <a:solidFill>
                <a:srgbClr val="000000"/>
              </a:solidFill>
              <a:latin typeface="Calibri"/>
            </a:endParaRPr>
          </a:p>
          <a:p>
            <a:pPr marL="1886040">
              <a:lnSpc>
                <a:spcPct val="90000"/>
              </a:lnSpc>
              <a:spcBef>
                <a:spcPts val="499"/>
              </a:spcBef>
              <a:buNone/>
              <a:tabLst>
                <a:tab pos="0" algn="l"/>
              </a:tabLst>
            </a:pPr>
            <a:r>
              <a:rPr lang="en-US" sz="2000" b="0" strike="noStrike" spc="-1">
                <a:solidFill>
                  <a:srgbClr val="000000"/>
                </a:solidFill>
                <a:latin typeface="Times New Roman"/>
              </a:rPr>
              <a:t>  </a:t>
            </a:r>
            <a:endParaRPr lang="en-US" sz="2000" b="0" strike="noStrike" spc="-1">
              <a:solidFill>
                <a:srgbClr val="000000"/>
              </a:solidFill>
              <a:latin typeface="Calibri"/>
            </a:endParaRPr>
          </a:p>
          <a:p>
            <a:pPr marL="1886040">
              <a:lnSpc>
                <a:spcPct val="90000"/>
              </a:lnSpc>
              <a:spcBef>
                <a:spcPts val="499"/>
              </a:spcBef>
              <a:buNone/>
              <a:tabLst>
                <a:tab pos="0" algn="l"/>
              </a:tabLst>
            </a:pPr>
            <a:r>
              <a:rPr lang="en-US" sz="2000" b="0" strike="noStrike" spc="-1">
                <a:solidFill>
                  <a:srgbClr val="000000"/>
                </a:solidFill>
                <a:latin typeface="Times New Roman"/>
              </a:rPr>
              <a:t>    Table 2. Division of Dataset into Training, Validation, and Testing</a:t>
            </a:r>
            <a:endParaRPr lang="en-US" sz="2000" b="0" strike="noStrike" spc="-1">
              <a:solidFill>
                <a:srgbClr val="000000"/>
              </a:solidFill>
              <a:latin typeface="Calibri"/>
            </a:endParaRPr>
          </a:p>
          <a:p>
            <a:pPr marL="1886040">
              <a:lnSpc>
                <a:spcPct val="90000"/>
              </a:lnSpc>
              <a:spcBef>
                <a:spcPts val="499"/>
              </a:spcBef>
              <a:buNone/>
              <a:tabLst>
                <a:tab pos="0" algn="l"/>
              </a:tabLst>
            </a:pPr>
            <a:endParaRPr lang="en-US" sz="400" b="0" strike="noStrike" spc="-1">
              <a:solidFill>
                <a:srgbClr val="000000"/>
              </a:solidFill>
              <a:latin typeface="Calibri"/>
            </a:endParaRPr>
          </a:p>
          <a:p>
            <a:pPr marL="569880" lvl="6" indent="-282600" algn="just">
              <a:lnSpc>
                <a:spcPct val="100000"/>
              </a:lnSpc>
              <a:spcBef>
                <a:spcPts val="499"/>
              </a:spcBef>
              <a:buClr>
                <a:srgbClr val="111111"/>
              </a:buClr>
              <a:buFont typeface="Arial"/>
              <a:buChar char="•"/>
              <a:tabLst>
                <a:tab pos="0" algn="l"/>
              </a:tabLst>
            </a:pPr>
            <a:r>
              <a:rPr lang="en-US" sz="2000" b="0" strike="noStrike" spc="-1">
                <a:solidFill>
                  <a:srgbClr val="111111"/>
                </a:solidFill>
                <a:latin typeface="Times New Roman"/>
              </a:rPr>
              <a:t>The table categorizes YouTube comments into seven categories based on their content. These categories include total comments, non-offensive comments, comments not in the intended language, and various types of offensive comments</a:t>
            </a:r>
            <a:endParaRPr lang="en-US" sz="2000" b="0" strike="noStrike" spc="-1">
              <a:solidFill>
                <a:srgbClr val="000000"/>
              </a:solidFill>
              <a:latin typeface="Calibri"/>
            </a:endParaRPr>
          </a:p>
          <a:p>
            <a:pPr marL="569880" lvl="6" indent="-282600" algn="just">
              <a:lnSpc>
                <a:spcPct val="100000"/>
              </a:lnSpc>
              <a:spcBef>
                <a:spcPts val="499"/>
              </a:spcBef>
              <a:buClr>
                <a:srgbClr val="111111"/>
              </a:buClr>
              <a:buFont typeface="Arial"/>
              <a:buChar char="•"/>
              <a:tabLst>
                <a:tab pos="0" algn="l"/>
              </a:tabLst>
            </a:pPr>
            <a:r>
              <a:rPr lang="en-US" sz="2000" b="0" strike="noStrike" spc="-1">
                <a:solidFill>
                  <a:srgbClr val="111111"/>
                </a:solidFill>
                <a:latin typeface="Times New Roman"/>
              </a:rPr>
              <a:t>Each category is further divided into three datasets: Training, Validation, and Testing. The numbers represent the count of comments in each category for each dataset.</a:t>
            </a:r>
            <a:endParaRPr lang="en-US" sz="2000" b="0" strike="noStrike" spc="-1">
              <a:solidFill>
                <a:srgbClr val="000000"/>
              </a:solidFill>
              <a:latin typeface="Calibri"/>
            </a:endParaRPr>
          </a:p>
        </p:txBody>
      </p:sp>
      <p:graphicFrame>
        <p:nvGraphicFramePr>
          <p:cNvPr id="131" name="Table 9"/>
          <p:cNvGraphicFramePr/>
          <p:nvPr/>
        </p:nvGraphicFramePr>
        <p:xfrm>
          <a:off x="1828800" y="1762920"/>
          <a:ext cx="8277120" cy="2329920"/>
        </p:xfrm>
        <a:graphic>
          <a:graphicData uri="http://schemas.openxmlformats.org/drawingml/2006/table">
            <a:tbl>
              <a:tblPr/>
              <a:tblGrid>
                <a:gridCol w="3580560">
                  <a:extLst>
                    <a:ext uri="{9D8B030D-6E8A-4147-A177-3AD203B41FA5}">
                      <a16:colId xmlns:a16="http://schemas.microsoft.com/office/drawing/2014/main" val="20000"/>
                    </a:ext>
                  </a:extLst>
                </a:gridCol>
                <a:gridCol w="1448640">
                  <a:extLst>
                    <a:ext uri="{9D8B030D-6E8A-4147-A177-3AD203B41FA5}">
                      <a16:colId xmlns:a16="http://schemas.microsoft.com/office/drawing/2014/main" val="20001"/>
                    </a:ext>
                  </a:extLst>
                </a:gridCol>
                <a:gridCol w="1570320">
                  <a:extLst>
                    <a:ext uri="{9D8B030D-6E8A-4147-A177-3AD203B41FA5}">
                      <a16:colId xmlns:a16="http://schemas.microsoft.com/office/drawing/2014/main" val="20002"/>
                    </a:ext>
                  </a:extLst>
                </a:gridCol>
                <a:gridCol w="1677600">
                  <a:extLst>
                    <a:ext uri="{9D8B030D-6E8A-4147-A177-3AD203B41FA5}">
                      <a16:colId xmlns:a16="http://schemas.microsoft.com/office/drawing/2014/main" val="20003"/>
                    </a:ext>
                  </a:extLst>
                </a:gridCol>
              </a:tblGrid>
              <a:tr h="291240">
                <a:tc>
                  <a:txBody>
                    <a:bodyPr/>
                    <a:lstStyle/>
                    <a:p>
                      <a:pPr algn="ctr">
                        <a:lnSpc>
                          <a:spcPct val="100000"/>
                        </a:lnSpc>
                        <a:buNone/>
                      </a:pPr>
                      <a:r>
                        <a:rPr lang="en-US" sz="1200" b="1" strike="noStrike" spc="-1">
                          <a:solidFill>
                            <a:srgbClr val="000000"/>
                          </a:solidFill>
                          <a:latin typeface="Times New Roman"/>
                        </a:rPr>
                        <a:t>Dataset Category </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1" strike="noStrike" spc="-1">
                          <a:solidFill>
                            <a:srgbClr val="000000"/>
                          </a:solidFill>
                          <a:latin typeface="Times New Roman"/>
                        </a:rPr>
                        <a:t>Training</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1" strike="noStrike" spc="-1">
                          <a:solidFill>
                            <a:srgbClr val="000000"/>
                          </a:solidFill>
                          <a:latin typeface="Times New Roman"/>
                        </a:rPr>
                        <a:t>Validation</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1" strike="noStrike" spc="-1">
                          <a:solidFill>
                            <a:srgbClr val="000000"/>
                          </a:solidFill>
                          <a:latin typeface="Times New Roman"/>
                        </a:rPr>
                        <a:t>Testing</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extLst>
                  <a:ext uri="{0D108BD9-81ED-4DB2-BD59-A6C34878D82A}">
                    <a16:rowId xmlns:a16="http://schemas.microsoft.com/office/drawing/2014/main" val="10000"/>
                  </a:ext>
                </a:extLst>
              </a:tr>
              <a:tr h="291240">
                <a:tc>
                  <a:txBody>
                    <a:bodyPr/>
                    <a:lstStyle/>
                    <a:p>
                      <a:pPr>
                        <a:lnSpc>
                          <a:spcPct val="100000"/>
                        </a:lnSpc>
                        <a:buNone/>
                      </a:pPr>
                      <a:r>
                        <a:rPr lang="en-US" sz="1200" b="0" strike="noStrike" spc="-1">
                          <a:solidFill>
                            <a:srgbClr val="000000"/>
                          </a:solidFill>
                          <a:latin typeface="Times New Roman"/>
                        </a:rPr>
                        <a:t>Total Youtube Comments</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27,573</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5,958</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6,000</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extLst>
                  <a:ext uri="{0D108BD9-81ED-4DB2-BD59-A6C34878D82A}">
                    <a16:rowId xmlns:a16="http://schemas.microsoft.com/office/drawing/2014/main" val="10001"/>
                  </a:ext>
                </a:extLst>
              </a:tr>
              <a:tr h="291240">
                <a:tc>
                  <a:txBody>
                    <a:bodyPr/>
                    <a:lstStyle/>
                    <a:p>
                      <a:pPr>
                        <a:lnSpc>
                          <a:spcPct val="100000"/>
                        </a:lnSpc>
                        <a:buNone/>
                      </a:pPr>
                      <a:r>
                        <a:rPr lang="en-US" sz="1200" b="0" strike="noStrike" spc="-1">
                          <a:solidFill>
                            <a:srgbClr val="000000"/>
                          </a:solidFill>
                          <a:latin typeface="Times New Roman"/>
                        </a:rPr>
                        <a:t>Non-Offensive Comments</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20,030</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4,292</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4,293</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extLst>
                  <a:ext uri="{0D108BD9-81ED-4DB2-BD59-A6C34878D82A}">
                    <a16:rowId xmlns:a16="http://schemas.microsoft.com/office/drawing/2014/main" val="10002"/>
                  </a:ext>
                </a:extLst>
              </a:tr>
              <a:tr h="291240">
                <a:tc>
                  <a:txBody>
                    <a:bodyPr/>
                    <a:lstStyle/>
                    <a:p>
                      <a:pPr>
                        <a:lnSpc>
                          <a:spcPct val="100000"/>
                        </a:lnSpc>
                        <a:buNone/>
                      </a:pPr>
                      <a:r>
                        <a:rPr lang="en-US" sz="1200" b="0" strike="noStrike" spc="-1">
                          <a:solidFill>
                            <a:srgbClr val="000000"/>
                          </a:solidFill>
                          <a:latin typeface="Times New Roman"/>
                        </a:rPr>
                        <a:t>Not in Intended Language Comments</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1,130</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242</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242</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extLst>
                  <a:ext uri="{0D108BD9-81ED-4DB2-BD59-A6C34878D82A}">
                    <a16:rowId xmlns:a16="http://schemas.microsoft.com/office/drawing/2014/main" val="10003"/>
                  </a:ext>
                </a:extLst>
              </a:tr>
              <a:tr h="291240">
                <a:tc>
                  <a:txBody>
                    <a:bodyPr/>
                    <a:lstStyle/>
                    <a:p>
                      <a:pPr>
                        <a:lnSpc>
                          <a:spcPct val="100000"/>
                        </a:lnSpc>
                        <a:buNone/>
                      </a:pPr>
                      <a:r>
                        <a:rPr lang="en-US" sz="1200" b="0" strike="noStrike" spc="-1">
                          <a:solidFill>
                            <a:srgbClr val="000000"/>
                          </a:solidFill>
                          <a:latin typeface="Times New Roman"/>
                        </a:rPr>
                        <a:t>Offensive Untargeted Comments</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2,291</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491</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492</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extLst>
                  <a:ext uri="{0D108BD9-81ED-4DB2-BD59-A6C34878D82A}">
                    <a16:rowId xmlns:a16="http://schemas.microsoft.com/office/drawing/2014/main" val="10004"/>
                  </a:ext>
                </a:extLst>
              </a:tr>
              <a:tr h="291240">
                <a:tc>
                  <a:txBody>
                    <a:bodyPr/>
                    <a:lstStyle/>
                    <a:p>
                      <a:pPr>
                        <a:lnSpc>
                          <a:spcPct val="100000"/>
                        </a:lnSpc>
                        <a:buNone/>
                      </a:pPr>
                      <a:r>
                        <a:rPr lang="en-US" sz="1200" b="0" strike="noStrike" spc="-1">
                          <a:solidFill>
                            <a:srgbClr val="000000"/>
                          </a:solidFill>
                          <a:latin typeface="Times New Roman"/>
                        </a:rPr>
                        <a:t>Offensive Targeted Insult IndividuśSal Comments</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1,861</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398</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399</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extLst>
                  <a:ext uri="{0D108BD9-81ED-4DB2-BD59-A6C34878D82A}">
                    <a16:rowId xmlns:a16="http://schemas.microsoft.com/office/drawing/2014/main" val="10005"/>
                  </a:ext>
                </a:extLst>
              </a:tr>
              <a:tr h="291240">
                <a:tc>
                  <a:txBody>
                    <a:bodyPr/>
                    <a:lstStyle/>
                    <a:p>
                      <a:pPr>
                        <a:lnSpc>
                          <a:spcPct val="100000"/>
                        </a:lnSpc>
                        <a:buNone/>
                      </a:pPr>
                      <a:r>
                        <a:rPr lang="en-US" sz="1200" b="0" strike="noStrike" spc="-1">
                          <a:solidFill>
                            <a:srgbClr val="000000"/>
                          </a:solidFill>
                          <a:latin typeface="Times New Roman"/>
                        </a:rPr>
                        <a:t>Offensive Targeted Insult Group Comments</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1,990</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427</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428</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extLst>
                  <a:ext uri="{0D108BD9-81ED-4DB2-BD59-A6C34878D82A}">
                    <a16:rowId xmlns:a16="http://schemas.microsoft.com/office/drawing/2014/main" val="10006"/>
                  </a:ext>
                </a:extLst>
              </a:tr>
              <a:tr h="291240">
                <a:tc>
                  <a:txBody>
                    <a:bodyPr/>
                    <a:lstStyle/>
                    <a:p>
                      <a:pPr>
                        <a:lnSpc>
                          <a:spcPct val="100000"/>
                        </a:lnSpc>
                        <a:buNone/>
                      </a:pPr>
                      <a:r>
                        <a:rPr lang="en-US" sz="1200" b="0" strike="noStrike" spc="-1">
                          <a:solidFill>
                            <a:srgbClr val="000000"/>
                          </a:solidFill>
                          <a:latin typeface="Times New Roman"/>
                        </a:rPr>
                        <a:t>Offensive Targeted Insult Other Comments</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368</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108</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49</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extLst>
                  <a:ext uri="{0D108BD9-81ED-4DB2-BD59-A6C34878D82A}">
                    <a16:rowId xmlns:a16="http://schemas.microsoft.com/office/drawing/2014/main" val="10007"/>
                  </a:ext>
                </a:extLst>
              </a:tr>
            </a:tbl>
          </a:graphicData>
        </a:graphic>
      </p:graphicFrame>
      <p:sp>
        <p:nvSpPr>
          <p:cNvPr id="4" name="PlaceHolder 3"/>
          <p:cNvSpPr>
            <a:spLocks noGrp="1"/>
          </p:cNvSpPr>
          <p:nvPr>
            <p:ph type="sldNum" idx="6"/>
          </p:nvPr>
        </p:nvSpPr>
        <p:spPr/>
        <p:txBody>
          <a:bodyPr/>
          <a:lstStyle/>
          <a:p>
            <a:fld id="{1F799884-167F-48C4-918D-D9C45F88347E}" type="slidenum">
              <a:rPr sz="1600" b="1">
                <a:solidFill>
                  <a:schemeClr val="tx1"/>
                </a:solidFill>
              </a:rPr>
              <a:t>19</a:t>
            </a:fld>
            <a:endParaRPr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416520" y="168840"/>
            <a:ext cx="10515240" cy="1325160"/>
          </a:xfrm>
          <a:prstGeom prst="rect">
            <a:avLst/>
          </a:prstGeom>
          <a:noFill/>
          <a:ln w="0">
            <a:noFill/>
          </a:ln>
        </p:spPr>
        <p:txBody>
          <a:bodyPr anchor="ctr">
            <a:noAutofit/>
          </a:bodyPr>
          <a:lstStyle/>
          <a:p>
            <a:pPr>
              <a:lnSpc>
                <a:spcPct val="90000"/>
              </a:lnSpc>
              <a:buNone/>
            </a:pPr>
            <a:r>
              <a:rPr lang="en-US" sz="3200" b="1" strike="noStrike" spc="-1">
                <a:solidFill>
                  <a:srgbClr val="000000"/>
                </a:solidFill>
                <a:latin typeface="Times New Roman"/>
              </a:rPr>
              <a:t>ABSTRACT:</a:t>
            </a:r>
            <a:endParaRPr lang="en-US" sz="3200" b="0" strike="noStrike" spc="-1">
              <a:solidFill>
                <a:srgbClr val="000000"/>
              </a:solidFill>
              <a:latin typeface="Calibri"/>
            </a:endParaRPr>
          </a:p>
        </p:txBody>
      </p:sp>
      <p:sp>
        <p:nvSpPr>
          <p:cNvPr id="92" name="PlaceHolder 2"/>
          <p:cNvSpPr>
            <a:spLocks noGrp="1"/>
          </p:cNvSpPr>
          <p:nvPr>
            <p:ph/>
          </p:nvPr>
        </p:nvSpPr>
        <p:spPr>
          <a:xfrm>
            <a:off x="403200" y="1267560"/>
            <a:ext cx="10936800" cy="4672440"/>
          </a:xfrm>
          <a:prstGeom prst="rect">
            <a:avLst/>
          </a:prstGeom>
          <a:noFill/>
          <a:ln w="0">
            <a:noFill/>
          </a:ln>
        </p:spPr>
        <p:txBody>
          <a:bodyPr anchor="t">
            <a:noAutofit/>
          </a:bodyPr>
          <a:lstStyle/>
          <a:p>
            <a:pPr marL="228600" indent="-228600" algn="just">
              <a:lnSpc>
                <a:spcPct val="100000"/>
              </a:lnSpc>
              <a:spcBef>
                <a:spcPts val="1001"/>
              </a:spcBef>
              <a:buClr>
                <a:srgbClr val="000000"/>
              </a:buClr>
              <a:buFont typeface="Arial"/>
              <a:buChar char="•"/>
            </a:pPr>
            <a:r>
              <a:rPr lang="en-US" sz="2000" b="0" strike="noStrike" spc="-1" dirty="0">
                <a:solidFill>
                  <a:srgbClr val="000000"/>
                </a:solidFill>
                <a:latin typeface="Times New Roman"/>
              </a:rPr>
              <a:t>In the expanding field of online content moderation, the task of identifying offensive language in multilingual social media environments poses a significant challenge.</a:t>
            </a:r>
            <a:endParaRPr lang="en-US" sz="2000" b="0" strike="noStrike" spc="-1" dirty="0">
              <a:solidFill>
                <a:srgbClr val="000000"/>
              </a:solidFill>
              <a:latin typeface="Calibri"/>
            </a:endParaRPr>
          </a:p>
          <a:p>
            <a:pPr marL="228600" indent="-228600" algn="just">
              <a:lnSpc>
                <a:spcPct val="100000"/>
              </a:lnSpc>
              <a:spcBef>
                <a:spcPts val="1001"/>
              </a:spcBef>
              <a:buClr>
                <a:srgbClr val="000000"/>
              </a:buClr>
              <a:buFont typeface="Arial"/>
              <a:buChar char="•"/>
            </a:pPr>
            <a:r>
              <a:rPr lang="en-US" sz="2000" b="0" strike="noStrike" spc="-1" dirty="0">
                <a:solidFill>
                  <a:srgbClr val="000000"/>
                </a:solidFill>
                <a:latin typeface="Times New Roman"/>
              </a:rPr>
              <a:t>This research presents a comparative analysis of five advanced BERT models – mBERT, BERT Base and Large, DistilBERT, and RoBERTa – specifically focusing on detecting offensive language in Tamil YouTube comments.</a:t>
            </a:r>
            <a:endParaRPr lang="en-US" sz="2000" b="0" strike="noStrike" spc="-1" dirty="0">
              <a:solidFill>
                <a:srgbClr val="000000"/>
              </a:solidFill>
              <a:latin typeface="Calibri"/>
            </a:endParaRPr>
          </a:p>
          <a:p>
            <a:pPr marL="228600" indent="-228600" algn="just">
              <a:lnSpc>
                <a:spcPct val="100000"/>
              </a:lnSpc>
              <a:spcBef>
                <a:spcPts val="1001"/>
              </a:spcBef>
              <a:buClr>
                <a:srgbClr val="000000"/>
              </a:buClr>
              <a:buFont typeface="Arial"/>
              <a:buChar char="•"/>
            </a:pPr>
            <a:r>
              <a:rPr lang="en-US" sz="2000" b="0" strike="noStrike" spc="-1" dirty="0">
                <a:solidFill>
                  <a:srgbClr val="000000"/>
                </a:solidFill>
                <a:latin typeface="Times New Roman"/>
              </a:rPr>
              <a:t>This research delves into the nuanced processing capabilities of these models, tailored to address the complexities of Tamil, a language rich in dialects and colloquialisms. Whisper AI serves as a pivotal component for enriching offensive language detection on Tamil Contents on YouTube. By integrating Whisper AI for audio-to-text conversion, the project augments its capabilities by extracting textual content from audio inputs</a:t>
            </a:r>
            <a:endParaRPr lang="en-US" sz="2000" b="0" strike="noStrike" spc="-1" dirty="0">
              <a:solidFill>
                <a:srgbClr val="000000"/>
              </a:solidFill>
              <a:latin typeface="Calibri"/>
            </a:endParaRPr>
          </a:p>
          <a:p>
            <a:pPr marL="228600" indent="-228600" algn="just">
              <a:lnSpc>
                <a:spcPct val="100000"/>
              </a:lnSpc>
              <a:spcBef>
                <a:spcPts val="1001"/>
              </a:spcBef>
              <a:buClr>
                <a:srgbClr val="000000"/>
              </a:buClr>
              <a:buFont typeface="Arial"/>
              <a:buChar char="•"/>
            </a:pPr>
            <a:r>
              <a:rPr lang="en-US" sz="2000" b="0" strike="noStrike" spc="-1" dirty="0">
                <a:solidFill>
                  <a:srgbClr val="000000"/>
                </a:solidFill>
                <a:latin typeface="Times New Roman"/>
              </a:rPr>
              <a:t>We outline our methodology, which involves meticulous data collection, preprocessing tailored to the Tamil language, and fine-tuning each model on a substantial dataset of Tamil YouTube comments.</a:t>
            </a:r>
            <a:endParaRPr lang="en-US" sz="2000" b="0" strike="noStrike" spc="-1" dirty="0">
              <a:solidFill>
                <a:srgbClr val="000000"/>
              </a:solidFill>
              <a:latin typeface="Calibri"/>
            </a:endParaRPr>
          </a:p>
        </p:txBody>
      </p:sp>
      <p:sp>
        <p:nvSpPr>
          <p:cNvPr id="4" name="PlaceHolder 3"/>
          <p:cNvSpPr>
            <a:spLocks noGrp="1"/>
          </p:cNvSpPr>
          <p:nvPr>
            <p:ph type="sldNum" idx="6"/>
          </p:nvPr>
        </p:nvSpPr>
        <p:spPr/>
        <p:txBody>
          <a:bodyPr/>
          <a:lstStyle/>
          <a:p>
            <a:fld id="{F9A1CC16-5011-4D71-BA89-D0A81BC7E1FE}" type="slidenum">
              <a:rPr sz="1800" b="1">
                <a:solidFill>
                  <a:schemeClr val="tx1"/>
                </a:solidFill>
              </a:rPr>
              <a:pPr/>
              <a:t>2</a:t>
            </a:fld>
            <a:endParaRPr sz="2000" b="1"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416520" y="168840"/>
            <a:ext cx="10515240" cy="1325160"/>
          </a:xfrm>
          <a:prstGeom prst="rect">
            <a:avLst/>
          </a:prstGeom>
          <a:noFill/>
          <a:ln w="0">
            <a:noFill/>
          </a:ln>
        </p:spPr>
        <p:txBody>
          <a:bodyPr anchor="ctr">
            <a:noAutofit/>
          </a:bodyPr>
          <a:lstStyle/>
          <a:p>
            <a:pPr>
              <a:lnSpc>
                <a:spcPct val="90000"/>
              </a:lnSpc>
              <a:buNone/>
            </a:pPr>
            <a:r>
              <a:rPr lang="en-US" sz="3200" b="1" strike="noStrike" spc="-1">
                <a:solidFill>
                  <a:srgbClr val="000000"/>
                </a:solidFill>
                <a:latin typeface="Times New Roman"/>
              </a:rPr>
              <a:t>MODEL TRAINING (continued)</a:t>
            </a:r>
            <a:endParaRPr lang="en-US" sz="3200" b="0" strike="noStrike" spc="-1">
              <a:solidFill>
                <a:srgbClr val="000000"/>
              </a:solidFill>
              <a:latin typeface="Calibri"/>
            </a:endParaRPr>
          </a:p>
        </p:txBody>
      </p:sp>
      <p:sp>
        <p:nvSpPr>
          <p:cNvPr id="133" name="PlaceHolder 2"/>
          <p:cNvSpPr>
            <a:spLocks noGrp="1"/>
          </p:cNvSpPr>
          <p:nvPr>
            <p:ph/>
          </p:nvPr>
        </p:nvSpPr>
        <p:spPr>
          <a:xfrm>
            <a:off x="317520" y="1558800"/>
            <a:ext cx="11035800" cy="4797000"/>
          </a:xfrm>
          <a:prstGeom prst="rect">
            <a:avLst/>
          </a:prstGeom>
          <a:noFill/>
          <a:ln w="0">
            <a:noFill/>
          </a:ln>
        </p:spPr>
        <p:txBody>
          <a:bodyPr anchor="t">
            <a:normAutofit fontScale="85000" lnSpcReduction="10000"/>
          </a:bodyPr>
          <a:lstStyle/>
          <a:p>
            <a:pPr>
              <a:lnSpc>
                <a:spcPct val="90000"/>
              </a:lnSpc>
              <a:spcBef>
                <a:spcPts val="1417"/>
              </a:spcBef>
              <a:buNone/>
            </a:pPr>
            <a:endParaRPr lang="en-US" sz="2000" b="0" strike="noStrike" spc="-1" dirty="0">
              <a:solidFill>
                <a:srgbClr val="000000"/>
              </a:solidFill>
              <a:latin typeface="Calibri"/>
            </a:endParaRPr>
          </a:p>
          <a:p>
            <a:pPr>
              <a:lnSpc>
                <a:spcPct val="90000"/>
              </a:lnSpc>
              <a:spcBef>
                <a:spcPts val="1417"/>
              </a:spcBef>
              <a:buNone/>
            </a:pPr>
            <a:endParaRPr lang="en-US" sz="2000" b="0" strike="noStrike" spc="-1" dirty="0">
              <a:solidFill>
                <a:srgbClr val="000000"/>
              </a:solidFill>
              <a:latin typeface="Calibri"/>
            </a:endParaRPr>
          </a:p>
          <a:p>
            <a:pPr>
              <a:lnSpc>
                <a:spcPct val="90000"/>
              </a:lnSpc>
              <a:spcBef>
                <a:spcPts val="1417"/>
              </a:spcBef>
              <a:buNone/>
            </a:pPr>
            <a:endParaRPr lang="en-US" sz="2000" b="0" strike="noStrike" spc="-1" dirty="0">
              <a:solidFill>
                <a:srgbClr val="000000"/>
              </a:solidFill>
              <a:latin typeface="Calibri"/>
            </a:endParaRPr>
          </a:p>
          <a:p>
            <a:pPr>
              <a:lnSpc>
                <a:spcPct val="90000"/>
              </a:lnSpc>
              <a:spcBef>
                <a:spcPts val="1417"/>
              </a:spcBef>
              <a:buNone/>
            </a:pPr>
            <a:endParaRPr lang="en-US" sz="2000" b="0" strike="noStrike" spc="-1" dirty="0">
              <a:solidFill>
                <a:srgbClr val="000000"/>
              </a:solidFill>
              <a:latin typeface="Calibri"/>
            </a:endParaRPr>
          </a:p>
          <a:p>
            <a:pPr>
              <a:lnSpc>
                <a:spcPct val="90000"/>
              </a:lnSpc>
              <a:spcBef>
                <a:spcPts val="1417"/>
              </a:spcBef>
              <a:buNone/>
            </a:pPr>
            <a:endParaRPr lang="en-US" sz="2000" b="0" strike="noStrike" spc="-1" dirty="0">
              <a:solidFill>
                <a:srgbClr val="000000"/>
              </a:solidFill>
              <a:latin typeface="Calibri"/>
            </a:endParaRPr>
          </a:p>
          <a:p>
            <a:pPr>
              <a:lnSpc>
                <a:spcPct val="90000"/>
              </a:lnSpc>
              <a:spcBef>
                <a:spcPts val="1417"/>
              </a:spcBef>
              <a:buNone/>
            </a:pPr>
            <a:endParaRPr lang="en-US" sz="2000" b="0" strike="noStrike" spc="-1" dirty="0">
              <a:solidFill>
                <a:srgbClr val="000000"/>
              </a:solidFill>
              <a:latin typeface="Calibri"/>
            </a:endParaRPr>
          </a:p>
          <a:p>
            <a:pPr>
              <a:lnSpc>
                <a:spcPct val="90000"/>
              </a:lnSpc>
              <a:spcBef>
                <a:spcPts val="1417"/>
              </a:spcBef>
              <a:buNone/>
            </a:pPr>
            <a:endParaRPr lang="en-US" sz="2000" b="0" strike="noStrike" spc="-1" dirty="0">
              <a:solidFill>
                <a:srgbClr val="000000"/>
              </a:solidFill>
              <a:latin typeface="Calibri"/>
            </a:endParaRPr>
          </a:p>
          <a:p>
            <a:pPr>
              <a:lnSpc>
                <a:spcPct val="90000"/>
              </a:lnSpc>
              <a:spcBef>
                <a:spcPts val="1417"/>
              </a:spcBef>
              <a:buNone/>
            </a:pPr>
            <a:endParaRPr lang="en-US" sz="2000" b="0" strike="noStrike" spc="-1" dirty="0">
              <a:solidFill>
                <a:srgbClr val="000000"/>
              </a:solidFill>
              <a:latin typeface="Calibri"/>
            </a:endParaRPr>
          </a:p>
          <a:p>
            <a:pPr algn="ctr">
              <a:lnSpc>
                <a:spcPct val="90000"/>
              </a:lnSpc>
              <a:spcBef>
                <a:spcPts val="499"/>
              </a:spcBef>
              <a:buNone/>
              <a:tabLst>
                <a:tab pos="0" algn="l"/>
              </a:tabLst>
            </a:pPr>
            <a:endParaRPr lang="en-US" sz="100" b="0" strike="noStrike" spc="-1" dirty="0">
              <a:solidFill>
                <a:srgbClr val="000000"/>
              </a:solidFill>
              <a:latin typeface="Calibri"/>
            </a:endParaRPr>
          </a:p>
          <a:p>
            <a:pPr algn="ctr">
              <a:lnSpc>
                <a:spcPct val="90000"/>
              </a:lnSpc>
              <a:spcBef>
                <a:spcPts val="499"/>
              </a:spcBef>
              <a:buNone/>
              <a:tabLst>
                <a:tab pos="0" algn="l"/>
              </a:tabLst>
            </a:pPr>
            <a:endParaRPr lang="en-US" sz="100" b="0" strike="noStrike" spc="-1" dirty="0">
              <a:solidFill>
                <a:srgbClr val="000000"/>
              </a:solidFill>
              <a:latin typeface="Calibri"/>
            </a:endParaRPr>
          </a:p>
          <a:p>
            <a:pPr algn="ctr">
              <a:lnSpc>
                <a:spcPct val="100000"/>
              </a:lnSpc>
              <a:spcBef>
                <a:spcPts val="499"/>
              </a:spcBef>
              <a:buNone/>
              <a:tabLst>
                <a:tab pos="0" algn="l"/>
              </a:tabLst>
            </a:pPr>
            <a:endParaRPr lang="en-US" sz="2000" b="0" strike="noStrike" spc="-1" dirty="0">
              <a:solidFill>
                <a:srgbClr val="000000"/>
              </a:solidFill>
              <a:latin typeface="Calibri"/>
            </a:endParaRPr>
          </a:p>
          <a:p>
            <a:pPr algn="ctr">
              <a:lnSpc>
                <a:spcPct val="100000"/>
              </a:lnSpc>
              <a:spcBef>
                <a:spcPts val="499"/>
              </a:spcBef>
              <a:buNone/>
              <a:tabLst>
                <a:tab pos="0" algn="l"/>
              </a:tabLst>
            </a:pPr>
            <a:r>
              <a:rPr lang="en-US" sz="2000" b="0" strike="noStrike" spc="-1" dirty="0">
                <a:solidFill>
                  <a:srgbClr val="000000"/>
                </a:solidFill>
                <a:latin typeface="Times New Roman"/>
              </a:rPr>
              <a:t>Table 3. Hyperparameters for BERT Models</a:t>
            </a:r>
            <a:endParaRPr lang="en-US" sz="2000" b="0" strike="noStrike" spc="-1" dirty="0">
              <a:solidFill>
                <a:srgbClr val="000000"/>
              </a:solidFill>
              <a:latin typeface="Calibri"/>
            </a:endParaRPr>
          </a:p>
          <a:p>
            <a:pPr>
              <a:lnSpc>
                <a:spcPct val="90000"/>
              </a:lnSpc>
              <a:spcBef>
                <a:spcPts val="1417"/>
              </a:spcBef>
              <a:buNone/>
              <a:tabLst>
                <a:tab pos="0" algn="l"/>
              </a:tabLst>
            </a:pPr>
            <a:endParaRPr lang="en-US" sz="400" b="0" strike="noStrike" spc="-1" dirty="0">
              <a:solidFill>
                <a:srgbClr val="000000"/>
              </a:solidFill>
              <a:latin typeface="Calibri"/>
            </a:endParaRPr>
          </a:p>
          <a:p>
            <a:pPr marL="574560" lvl="7" indent="-287280" algn="just">
              <a:lnSpc>
                <a:spcPct val="100000"/>
              </a:lnSpc>
              <a:spcBef>
                <a:spcPts val="499"/>
              </a:spcBef>
              <a:buClr>
                <a:srgbClr val="000000"/>
              </a:buClr>
              <a:buFont typeface="Arial"/>
              <a:buChar char="•"/>
              <a:tabLst>
                <a:tab pos="0" algn="l"/>
              </a:tabLst>
            </a:pPr>
            <a:r>
              <a:rPr lang="en-US" sz="2000" b="0" strike="noStrike" spc="-1" dirty="0">
                <a:solidFill>
                  <a:srgbClr val="000000"/>
                </a:solidFill>
                <a:latin typeface="Times New Roman"/>
              </a:rPr>
              <a:t>These steps collectively ensure that the BERT models are adequately prepared and optimized for the task of detecting offensive language in Tamil YouTube comments, contributing to the reliability and accuracy of our research.</a:t>
            </a:r>
            <a:endParaRPr lang="en-US" sz="2000" b="0" strike="noStrike" spc="-1" dirty="0">
              <a:solidFill>
                <a:srgbClr val="000000"/>
              </a:solidFill>
              <a:latin typeface="Calibri"/>
            </a:endParaRPr>
          </a:p>
        </p:txBody>
      </p:sp>
      <p:graphicFrame>
        <p:nvGraphicFramePr>
          <p:cNvPr id="134" name="Table 8"/>
          <p:cNvGraphicFramePr/>
          <p:nvPr/>
        </p:nvGraphicFramePr>
        <p:xfrm>
          <a:off x="1053720" y="1635840"/>
          <a:ext cx="9878040" cy="3040560"/>
        </p:xfrm>
        <a:graphic>
          <a:graphicData uri="http://schemas.openxmlformats.org/drawingml/2006/table">
            <a:tbl>
              <a:tblPr/>
              <a:tblGrid>
                <a:gridCol w="650520">
                  <a:extLst>
                    <a:ext uri="{9D8B030D-6E8A-4147-A177-3AD203B41FA5}">
                      <a16:colId xmlns:a16="http://schemas.microsoft.com/office/drawing/2014/main" val="20000"/>
                    </a:ext>
                  </a:extLst>
                </a:gridCol>
                <a:gridCol w="1245960">
                  <a:extLst>
                    <a:ext uri="{9D8B030D-6E8A-4147-A177-3AD203B41FA5}">
                      <a16:colId xmlns:a16="http://schemas.microsoft.com/office/drawing/2014/main" val="20001"/>
                    </a:ext>
                  </a:extLst>
                </a:gridCol>
                <a:gridCol w="1460520">
                  <a:extLst>
                    <a:ext uri="{9D8B030D-6E8A-4147-A177-3AD203B41FA5}">
                      <a16:colId xmlns:a16="http://schemas.microsoft.com/office/drawing/2014/main" val="20002"/>
                    </a:ext>
                  </a:extLst>
                </a:gridCol>
                <a:gridCol w="1256400">
                  <a:extLst>
                    <a:ext uri="{9D8B030D-6E8A-4147-A177-3AD203B41FA5}">
                      <a16:colId xmlns:a16="http://schemas.microsoft.com/office/drawing/2014/main" val="20003"/>
                    </a:ext>
                  </a:extLst>
                </a:gridCol>
                <a:gridCol w="5264640">
                  <a:extLst>
                    <a:ext uri="{9D8B030D-6E8A-4147-A177-3AD203B41FA5}">
                      <a16:colId xmlns:a16="http://schemas.microsoft.com/office/drawing/2014/main" val="20004"/>
                    </a:ext>
                  </a:extLst>
                </a:gridCol>
              </a:tblGrid>
              <a:tr h="424080">
                <a:tc>
                  <a:txBody>
                    <a:bodyPr/>
                    <a:lstStyle/>
                    <a:p>
                      <a:pPr algn="ctr">
                        <a:lnSpc>
                          <a:spcPct val="100000"/>
                        </a:lnSpc>
                        <a:buNone/>
                      </a:pPr>
                      <a:r>
                        <a:rPr lang="en-US" sz="1200" b="1" strike="noStrike" spc="-1">
                          <a:solidFill>
                            <a:srgbClr val="000000"/>
                          </a:solidFill>
                          <a:latin typeface="Times New Roman"/>
                        </a:rPr>
                        <a:t>S.No</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1" strike="noStrike" spc="-1">
                          <a:solidFill>
                            <a:srgbClr val="000000"/>
                          </a:solidFill>
                          <a:latin typeface="Times New Roman"/>
                        </a:rPr>
                        <a:t>BERT Model</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1" strike="noStrike" spc="-1">
                          <a:solidFill>
                            <a:srgbClr val="000000"/>
                          </a:solidFill>
                          <a:latin typeface="Times New Roman"/>
                        </a:rPr>
                        <a:t>Learning Rate </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1" strike="noStrike" spc="-1">
                          <a:solidFill>
                            <a:srgbClr val="000000"/>
                          </a:solidFill>
                          <a:latin typeface="Times New Roman"/>
                        </a:rPr>
                        <a:t>Batch Size</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1" strike="noStrike" spc="-1">
                          <a:solidFill>
                            <a:srgbClr val="000000"/>
                          </a:solidFill>
                          <a:latin typeface="Times New Roman"/>
                        </a:rPr>
                        <a:t>Description of Parameters</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extLst>
                  <a:ext uri="{0D108BD9-81ED-4DB2-BD59-A6C34878D82A}">
                    <a16:rowId xmlns:a16="http://schemas.microsoft.com/office/drawing/2014/main" val="10000"/>
                  </a:ext>
                </a:extLst>
              </a:tr>
              <a:tr h="523080">
                <a:tc>
                  <a:txBody>
                    <a:bodyPr/>
                    <a:lstStyle/>
                    <a:p>
                      <a:pPr algn="ctr">
                        <a:lnSpc>
                          <a:spcPct val="100000"/>
                        </a:lnSpc>
                        <a:buNone/>
                      </a:pPr>
                      <a:r>
                        <a:rPr lang="en-US" sz="1200" b="1" strike="noStrike" spc="-1">
                          <a:solidFill>
                            <a:srgbClr val="000000"/>
                          </a:solidFill>
                          <a:latin typeface="Times New Roman"/>
                        </a:rPr>
                        <a:t>1</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mBert</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0.0001</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32</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just">
                        <a:lnSpc>
                          <a:spcPct val="100000"/>
                        </a:lnSpc>
                        <a:buNone/>
                      </a:pPr>
                      <a:r>
                        <a:rPr lang="en-US" sz="1200" b="0" strike="noStrike" spc="-1">
                          <a:solidFill>
                            <a:srgbClr val="000000"/>
                          </a:solidFill>
                          <a:latin typeface="Times New Roman"/>
                        </a:rPr>
                        <a:t>Multilingual BERT model fine-tuned for Tamil offensive language detection. Learning rate set to 0.0001 for optimal convergence.</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extLst>
                  <a:ext uri="{0D108BD9-81ED-4DB2-BD59-A6C34878D82A}">
                    <a16:rowId xmlns:a16="http://schemas.microsoft.com/office/drawing/2014/main" val="10001"/>
                  </a:ext>
                </a:extLst>
              </a:tr>
              <a:tr h="523080">
                <a:tc>
                  <a:txBody>
                    <a:bodyPr/>
                    <a:lstStyle/>
                    <a:p>
                      <a:pPr algn="ctr">
                        <a:lnSpc>
                          <a:spcPct val="100000"/>
                        </a:lnSpc>
                        <a:buNone/>
                      </a:pPr>
                      <a:r>
                        <a:rPr lang="en-US" sz="1200" b="1" strike="noStrike" spc="-1">
                          <a:solidFill>
                            <a:srgbClr val="000000"/>
                          </a:solidFill>
                          <a:latin typeface="Times New Roman"/>
                        </a:rPr>
                        <a:t>2</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BERT Base</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0.0003</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16</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just">
                        <a:lnSpc>
                          <a:spcPct val="100000"/>
                        </a:lnSpc>
                        <a:buNone/>
                      </a:pPr>
                      <a:r>
                        <a:rPr lang="en-US" sz="1200" b="0" strike="noStrike" spc="-1">
                          <a:solidFill>
                            <a:srgbClr val="000000"/>
                          </a:solidFill>
                          <a:latin typeface="Times New Roman"/>
                        </a:rPr>
                        <a:t>BERT Base model adapted for Tamil language with a learning rate of 0.0003 for effective training.</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extLst>
                  <a:ext uri="{0D108BD9-81ED-4DB2-BD59-A6C34878D82A}">
                    <a16:rowId xmlns:a16="http://schemas.microsoft.com/office/drawing/2014/main" val="10002"/>
                  </a:ext>
                </a:extLst>
              </a:tr>
              <a:tr h="523080">
                <a:tc>
                  <a:txBody>
                    <a:bodyPr/>
                    <a:lstStyle/>
                    <a:p>
                      <a:pPr algn="ctr">
                        <a:lnSpc>
                          <a:spcPct val="100000"/>
                        </a:lnSpc>
                        <a:buNone/>
                      </a:pPr>
                      <a:r>
                        <a:rPr lang="en-US" sz="1200" b="1" strike="noStrike" spc="-1">
                          <a:solidFill>
                            <a:srgbClr val="000000"/>
                          </a:solidFill>
                          <a:latin typeface="Times New Roman"/>
                        </a:rPr>
                        <a:t>3</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BERT Large</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0.0002</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8</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just">
                        <a:lnSpc>
                          <a:spcPct val="100000"/>
                        </a:lnSpc>
                        <a:buNone/>
                      </a:pPr>
                      <a:r>
                        <a:rPr lang="en-US" sz="1200" b="0" strike="noStrike" spc="-1">
                          <a:solidFill>
                            <a:srgbClr val="000000"/>
                          </a:solidFill>
                          <a:latin typeface="Times New Roman"/>
                        </a:rPr>
                        <a:t>BERT Large model fine-tuned for Tamil offensive language detection. Utilizes a smaller batch size of 8 for memory efficiency</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extLst>
                  <a:ext uri="{0D108BD9-81ED-4DB2-BD59-A6C34878D82A}">
                    <a16:rowId xmlns:a16="http://schemas.microsoft.com/office/drawing/2014/main" val="10003"/>
                  </a:ext>
                </a:extLst>
              </a:tr>
              <a:tr h="523080">
                <a:tc>
                  <a:txBody>
                    <a:bodyPr/>
                    <a:lstStyle/>
                    <a:p>
                      <a:pPr algn="ctr">
                        <a:lnSpc>
                          <a:spcPct val="100000"/>
                        </a:lnSpc>
                        <a:buNone/>
                      </a:pPr>
                      <a:r>
                        <a:rPr lang="en-US" sz="1200" b="1" strike="noStrike" spc="-1">
                          <a:solidFill>
                            <a:srgbClr val="000000"/>
                          </a:solidFill>
                          <a:latin typeface="Times New Roman"/>
                        </a:rPr>
                        <a:t>4</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DistilBERT</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0.0002</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32</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just">
                        <a:lnSpc>
                          <a:spcPct val="100000"/>
                        </a:lnSpc>
                        <a:buNone/>
                      </a:pPr>
                      <a:r>
                        <a:rPr lang="en-US" sz="1200" b="0" strike="noStrike" spc="-1">
                          <a:solidFill>
                            <a:srgbClr val="000000"/>
                          </a:solidFill>
                          <a:latin typeface="Times New Roman"/>
                        </a:rPr>
                        <a:t>DistilBERT model optimized for Tamil offensive content identification. Learning rate set to 0.0002 for convergence.</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extLst>
                  <a:ext uri="{0D108BD9-81ED-4DB2-BD59-A6C34878D82A}">
                    <a16:rowId xmlns:a16="http://schemas.microsoft.com/office/drawing/2014/main" val="10004"/>
                  </a:ext>
                </a:extLst>
              </a:tr>
              <a:tr h="524160">
                <a:tc>
                  <a:txBody>
                    <a:bodyPr/>
                    <a:lstStyle/>
                    <a:p>
                      <a:pPr algn="ctr">
                        <a:lnSpc>
                          <a:spcPct val="100000"/>
                        </a:lnSpc>
                        <a:buNone/>
                      </a:pPr>
                      <a:r>
                        <a:rPr lang="en-US" sz="1200" b="1" strike="noStrike" spc="-1">
                          <a:solidFill>
                            <a:srgbClr val="000000"/>
                          </a:solidFill>
                          <a:latin typeface="Times New Roman"/>
                        </a:rPr>
                        <a:t>5</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RoBERTa</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0.0003</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16</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just">
                        <a:lnSpc>
                          <a:spcPct val="100000"/>
                        </a:lnSpc>
                        <a:buNone/>
                      </a:pPr>
                      <a:r>
                        <a:rPr lang="en-US" sz="1200" b="0" strike="noStrike" spc="-1">
                          <a:solidFill>
                            <a:srgbClr val="000000"/>
                          </a:solidFill>
                          <a:latin typeface="Times New Roman"/>
                        </a:rPr>
                        <a:t>RoBERTa model tailored for Tamil language processing with a learning rate of 0.0003 for efficient training.</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extLst>
                  <a:ext uri="{0D108BD9-81ED-4DB2-BD59-A6C34878D82A}">
                    <a16:rowId xmlns:a16="http://schemas.microsoft.com/office/drawing/2014/main" val="10005"/>
                  </a:ext>
                </a:extLst>
              </a:tr>
            </a:tbl>
          </a:graphicData>
        </a:graphic>
      </p:graphicFrame>
      <p:sp>
        <p:nvSpPr>
          <p:cNvPr id="4" name="PlaceHolder 3"/>
          <p:cNvSpPr>
            <a:spLocks noGrp="1"/>
          </p:cNvSpPr>
          <p:nvPr>
            <p:ph type="sldNum" idx="6"/>
          </p:nvPr>
        </p:nvSpPr>
        <p:spPr/>
        <p:txBody>
          <a:bodyPr/>
          <a:lstStyle/>
          <a:p>
            <a:fld id="{23DEAE2A-AA56-4618-BA49-19D98620A4F4}" type="slidenum">
              <a:rPr sz="1600" b="1">
                <a:solidFill>
                  <a:schemeClr val="tx1"/>
                </a:solidFill>
              </a:rPr>
              <a:t>20</a:t>
            </a:fld>
            <a:endParaRPr b="1"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416520" y="168840"/>
            <a:ext cx="10515240" cy="1325160"/>
          </a:xfrm>
          <a:prstGeom prst="rect">
            <a:avLst/>
          </a:prstGeom>
          <a:noFill/>
          <a:ln w="0">
            <a:noFill/>
          </a:ln>
        </p:spPr>
        <p:txBody>
          <a:bodyPr anchor="ctr">
            <a:noAutofit/>
          </a:bodyPr>
          <a:lstStyle/>
          <a:p>
            <a:pPr>
              <a:lnSpc>
                <a:spcPct val="90000"/>
              </a:lnSpc>
              <a:buNone/>
            </a:pPr>
            <a:r>
              <a:rPr lang="en-US" sz="3200" b="1" strike="noStrike" spc="-1">
                <a:solidFill>
                  <a:srgbClr val="000000"/>
                </a:solidFill>
                <a:latin typeface="Times New Roman"/>
              </a:rPr>
              <a:t>PERFORMANCE EVALUATION</a:t>
            </a:r>
            <a:endParaRPr lang="en-US" sz="3200" b="0" strike="noStrike" spc="-1">
              <a:solidFill>
                <a:srgbClr val="000000"/>
              </a:solidFill>
              <a:latin typeface="Calibri"/>
            </a:endParaRPr>
          </a:p>
        </p:txBody>
      </p:sp>
      <p:sp>
        <p:nvSpPr>
          <p:cNvPr id="136" name="PlaceHolder 2"/>
          <p:cNvSpPr>
            <a:spLocks noGrp="1"/>
          </p:cNvSpPr>
          <p:nvPr>
            <p:ph/>
          </p:nvPr>
        </p:nvSpPr>
        <p:spPr>
          <a:xfrm>
            <a:off x="416520" y="1494360"/>
            <a:ext cx="10936800" cy="4861440"/>
          </a:xfrm>
          <a:prstGeom prst="rect">
            <a:avLst/>
          </a:prstGeom>
          <a:noFill/>
          <a:ln w="0">
            <a:noFill/>
          </a:ln>
        </p:spPr>
        <p:txBody>
          <a:bodyPr anchor="t">
            <a:noAutofit/>
          </a:bodyPr>
          <a:lstStyle/>
          <a:p>
            <a:pPr algn="just">
              <a:lnSpc>
                <a:spcPct val="90000"/>
              </a:lnSpc>
              <a:spcBef>
                <a:spcPts val="499"/>
              </a:spcBef>
              <a:buNone/>
              <a:tabLst>
                <a:tab pos="0" algn="l"/>
              </a:tabLst>
            </a:pPr>
            <a:r>
              <a:rPr lang="en-US" sz="2400" b="1" strike="noStrike" spc="-1">
                <a:solidFill>
                  <a:srgbClr val="000000"/>
                </a:solidFill>
                <a:latin typeface="Times New Roman"/>
              </a:rPr>
              <a:t>Evaluation Metrics:</a:t>
            </a:r>
            <a:endParaRPr lang="en-US" sz="2400" b="0" strike="noStrike" spc="-1">
              <a:solidFill>
                <a:srgbClr val="000000"/>
              </a:solidFill>
              <a:latin typeface="Calibri"/>
            </a:endParaRPr>
          </a:p>
          <a:p>
            <a:pPr algn="just">
              <a:lnSpc>
                <a:spcPct val="90000"/>
              </a:lnSpc>
              <a:spcBef>
                <a:spcPts val="499"/>
              </a:spcBef>
              <a:buNone/>
              <a:tabLst>
                <a:tab pos="0" algn="l"/>
              </a:tabLst>
            </a:pPr>
            <a:endParaRPr lang="en-US" sz="400" b="0" strike="noStrike" spc="-1">
              <a:solidFill>
                <a:srgbClr val="000000"/>
              </a:solidFill>
              <a:latin typeface="Calibri"/>
            </a:endParaRPr>
          </a:p>
          <a:p>
            <a:pPr marL="800280" lvl="8" indent="-343080" algn="just">
              <a:lnSpc>
                <a:spcPct val="90000"/>
              </a:lnSpc>
              <a:spcBef>
                <a:spcPts val="499"/>
              </a:spcBef>
              <a:buClr>
                <a:srgbClr val="000000"/>
              </a:buClr>
              <a:buFont typeface="Arial"/>
              <a:buChar char="•"/>
              <a:tabLst>
                <a:tab pos="0" algn="l"/>
              </a:tabLst>
            </a:pPr>
            <a:r>
              <a:rPr lang="en-US" sz="2000" b="1" strike="noStrike" spc="-1">
                <a:solidFill>
                  <a:srgbClr val="000000"/>
                </a:solidFill>
                <a:latin typeface="Times New Roman"/>
              </a:rPr>
              <a:t>Accuracy:</a:t>
            </a:r>
            <a:r>
              <a:rPr lang="en-US" sz="2000" b="0" strike="noStrike" spc="-1">
                <a:solidFill>
                  <a:srgbClr val="000000"/>
                </a:solidFill>
                <a:latin typeface="Times New Roman"/>
              </a:rPr>
              <a:t> Accuracy is a fundamental metric that measures the overall correctness of the model’s predictions. It is calculated as the ratio of correctly classified instances to the total number of instances in the dataset.</a:t>
            </a:r>
            <a:endParaRPr lang="en-US" sz="2000" b="0" strike="noStrike" spc="-1">
              <a:solidFill>
                <a:srgbClr val="000000"/>
              </a:solidFill>
              <a:latin typeface="Calibri"/>
            </a:endParaRPr>
          </a:p>
          <a:p>
            <a:pPr>
              <a:lnSpc>
                <a:spcPct val="90000"/>
              </a:lnSpc>
              <a:spcBef>
                <a:spcPts val="1417"/>
              </a:spcBef>
              <a:buNone/>
              <a:tabLst>
                <a:tab pos="0" algn="l"/>
              </a:tabLst>
            </a:pPr>
            <a:endParaRPr lang="en-US" sz="100" b="0" strike="noStrike" spc="-1">
              <a:solidFill>
                <a:srgbClr val="000000"/>
              </a:solidFill>
              <a:latin typeface="Calibri"/>
            </a:endParaRPr>
          </a:p>
          <a:p>
            <a:pPr marL="457200" algn="just">
              <a:lnSpc>
                <a:spcPct val="90000"/>
              </a:lnSpc>
              <a:spcBef>
                <a:spcPts val="499"/>
              </a:spcBef>
              <a:buNone/>
              <a:tabLst>
                <a:tab pos="0" algn="l"/>
              </a:tabLst>
            </a:pPr>
            <a:r>
              <a:rPr lang="en-US" sz="2000" b="0" strike="noStrike" spc="-1">
                <a:solidFill>
                  <a:srgbClr val="000000"/>
                </a:solidFill>
                <a:latin typeface="Times New Roman"/>
              </a:rPr>
              <a:t>				</a:t>
            </a:r>
            <a:endParaRPr lang="en-US" sz="2000" b="0" strike="noStrike" spc="-1">
              <a:solidFill>
                <a:srgbClr val="000000"/>
              </a:solidFill>
              <a:latin typeface="Calibri"/>
            </a:endParaRPr>
          </a:p>
          <a:p>
            <a:pPr marL="457200" algn="ctr">
              <a:lnSpc>
                <a:spcPct val="90000"/>
              </a:lnSpc>
              <a:spcBef>
                <a:spcPts val="499"/>
              </a:spcBef>
              <a:buNone/>
              <a:tabLst>
                <a:tab pos="0" algn="l"/>
              </a:tabLst>
            </a:pPr>
            <a:endParaRPr lang="en-US" sz="100" b="0" strike="noStrike" spc="-1">
              <a:solidFill>
                <a:srgbClr val="000000"/>
              </a:solidFill>
              <a:latin typeface="Calibri"/>
            </a:endParaRPr>
          </a:p>
          <a:p>
            <a:pPr marL="457200" algn="just">
              <a:lnSpc>
                <a:spcPct val="90000"/>
              </a:lnSpc>
              <a:spcBef>
                <a:spcPts val="499"/>
              </a:spcBef>
              <a:buNone/>
              <a:tabLst>
                <a:tab pos="0" algn="l"/>
              </a:tabLst>
            </a:pPr>
            <a:endParaRPr lang="en-US" sz="200" b="0" strike="noStrike" spc="-1">
              <a:solidFill>
                <a:srgbClr val="000000"/>
              </a:solidFill>
              <a:latin typeface="Calibri"/>
            </a:endParaRPr>
          </a:p>
          <a:p>
            <a:pPr marL="800280" lvl="8" indent="-343080" algn="just">
              <a:lnSpc>
                <a:spcPct val="90000"/>
              </a:lnSpc>
              <a:spcBef>
                <a:spcPts val="499"/>
              </a:spcBef>
              <a:buClr>
                <a:srgbClr val="000000"/>
              </a:buClr>
              <a:buFont typeface="Arial"/>
              <a:buChar char="•"/>
              <a:tabLst>
                <a:tab pos="0" algn="l"/>
              </a:tabLst>
            </a:pPr>
            <a:r>
              <a:rPr lang="en-US" sz="2000" b="1" strike="noStrike" spc="-1">
                <a:solidFill>
                  <a:srgbClr val="000000"/>
                </a:solidFill>
                <a:latin typeface="Times New Roman"/>
              </a:rPr>
              <a:t>Precision:</a:t>
            </a:r>
            <a:r>
              <a:rPr lang="en-US" sz="2000" b="0" strike="noStrike" spc="-1">
                <a:solidFill>
                  <a:srgbClr val="000000"/>
                </a:solidFill>
                <a:latin typeface="Times New Roman"/>
              </a:rPr>
              <a:t> Precision quantifies the ability of the model to make correct positive predictions. It is the ratio of true positive predictions to the total number of positive predictions made by the model</a:t>
            </a:r>
            <a:endParaRPr lang="en-US" sz="2000" b="0" strike="noStrike" spc="-1">
              <a:solidFill>
                <a:srgbClr val="000000"/>
              </a:solidFill>
              <a:latin typeface="Calibri"/>
            </a:endParaRPr>
          </a:p>
          <a:p>
            <a:pPr>
              <a:lnSpc>
                <a:spcPct val="90000"/>
              </a:lnSpc>
              <a:spcBef>
                <a:spcPts val="1417"/>
              </a:spcBef>
              <a:buNone/>
              <a:tabLst>
                <a:tab pos="0" algn="l"/>
              </a:tabLst>
            </a:pPr>
            <a:endParaRPr lang="en-US" sz="100" b="0" strike="noStrike" spc="-1">
              <a:solidFill>
                <a:srgbClr val="000000"/>
              </a:solidFill>
              <a:latin typeface="Calibri"/>
            </a:endParaRPr>
          </a:p>
          <a:p>
            <a:pPr marL="457200" algn="just">
              <a:lnSpc>
                <a:spcPct val="90000"/>
              </a:lnSpc>
              <a:spcBef>
                <a:spcPts val="499"/>
              </a:spcBef>
              <a:buNone/>
              <a:tabLst>
                <a:tab pos="0" algn="l"/>
              </a:tabLst>
            </a:pPr>
            <a:r>
              <a:rPr lang="en-US" sz="2000" b="0" strike="noStrike" spc="-1">
                <a:solidFill>
                  <a:srgbClr val="000000"/>
                </a:solidFill>
                <a:latin typeface="Times New Roman"/>
              </a:rPr>
              <a:t>					</a:t>
            </a:r>
            <a:endParaRPr lang="en-US" sz="2000" b="0" strike="noStrike" spc="-1">
              <a:solidFill>
                <a:srgbClr val="000000"/>
              </a:solidFill>
              <a:latin typeface="Calibri"/>
            </a:endParaRPr>
          </a:p>
          <a:p>
            <a:pPr marL="457200" algn="just">
              <a:lnSpc>
                <a:spcPct val="90000"/>
              </a:lnSpc>
              <a:spcBef>
                <a:spcPts val="499"/>
              </a:spcBef>
              <a:buNone/>
              <a:tabLst>
                <a:tab pos="0" algn="l"/>
              </a:tabLst>
            </a:pPr>
            <a:endParaRPr lang="en-US" sz="200" b="0" strike="noStrike" spc="-1">
              <a:solidFill>
                <a:srgbClr val="000000"/>
              </a:solidFill>
              <a:latin typeface="Calibri"/>
            </a:endParaRPr>
          </a:p>
          <a:p>
            <a:pPr marL="743040" lvl="8" indent="-285840" algn="just">
              <a:lnSpc>
                <a:spcPct val="90000"/>
              </a:lnSpc>
              <a:spcBef>
                <a:spcPts val="499"/>
              </a:spcBef>
              <a:buClr>
                <a:srgbClr val="000000"/>
              </a:buClr>
              <a:buFont typeface="Arial"/>
              <a:buChar char="•"/>
              <a:tabLst>
                <a:tab pos="0" algn="l"/>
              </a:tabLst>
            </a:pPr>
            <a:r>
              <a:rPr lang="en-US" sz="2000" b="1" strike="noStrike" spc="-1">
                <a:solidFill>
                  <a:srgbClr val="000000"/>
                </a:solidFill>
                <a:latin typeface="Times New Roman"/>
              </a:rPr>
              <a:t>Recall:</a:t>
            </a:r>
            <a:r>
              <a:rPr lang="en-US" sz="2000" b="0" strike="noStrike" spc="-1">
                <a:solidFill>
                  <a:srgbClr val="000000"/>
                </a:solidFill>
                <a:latin typeface="Times New Roman"/>
              </a:rPr>
              <a:t> Recall, also known as sensitivity, measures the model’s ability to identify all actual positive instances. It is calculated as the ratio of true positive predictions to the total number of actual positive instances.</a:t>
            </a:r>
            <a:endParaRPr lang="en-US" sz="2000" b="0" strike="noStrike" spc="-1">
              <a:solidFill>
                <a:srgbClr val="000000"/>
              </a:solidFill>
              <a:latin typeface="Calibri"/>
            </a:endParaRPr>
          </a:p>
          <a:p>
            <a:pPr marL="457200" algn="just">
              <a:lnSpc>
                <a:spcPct val="90000"/>
              </a:lnSpc>
              <a:spcBef>
                <a:spcPts val="499"/>
              </a:spcBef>
              <a:buNone/>
              <a:tabLst>
                <a:tab pos="0" algn="l"/>
              </a:tabLst>
            </a:pPr>
            <a:endParaRPr lang="en-US" sz="100" b="0" strike="noStrike" spc="-1">
              <a:solidFill>
                <a:srgbClr val="000000"/>
              </a:solidFill>
              <a:latin typeface="Calibri"/>
            </a:endParaRPr>
          </a:p>
          <a:p>
            <a:pPr marL="457200" algn="just">
              <a:lnSpc>
                <a:spcPct val="90000"/>
              </a:lnSpc>
              <a:spcBef>
                <a:spcPts val="499"/>
              </a:spcBef>
              <a:buNone/>
              <a:tabLst>
                <a:tab pos="0" algn="l"/>
              </a:tabLst>
            </a:pPr>
            <a:r>
              <a:rPr lang="en-US" sz="2000" b="0" strike="noStrike" spc="-1">
                <a:solidFill>
                  <a:srgbClr val="000000"/>
                </a:solidFill>
                <a:latin typeface="Times New Roman"/>
              </a:rPr>
              <a:t>				</a:t>
            </a:r>
            <a:endParaRPr lang="en-US" sz="2000" b="0" strike="noStrike" spc="-1">
              <a:solidFill>
                <a:srgbClr val="000000"/>
              </a:solidFill>
              <a:latin typeface="Calibri"/>
            </a:endParaRPr>
          </a:p>
        </p:txBody>
      </p:sp>
      <p:sp>
        <p:nvSpPr>
          <p:cNvPr id="4" name="PlaceHolder 3"/>
          <p:cNvSpPr>
            <a:spLocks noGrp="1"/>
          </p:cNvSpPr>
          <p:nvPr>
            <p:ph type="sldNum" idx="6"/>
          </p:nvPr>
        </p:nvSpPr>
        <p:spPr/>
        <p:txBody>
          <a:bodyPr/>
          <a:lstStyle/>
          <a:p>
            <a:fld id="{A6219433-E070-4D47-ADF0-809F9C90992D}" type="slidenum">
              <a:rPr sz="1600" b="1">
                <a:solidFill>
                  <a:schemeClr val="tx1"/>
                </a:solidFill>
              </a:rPr>
              <a:t>21</a:t>
            </a:fld>
            <a:endParaRPr b="1"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416520" y="168840"/>
            <a:ext cx="10515240" cy="1325160"/>
          </a:xfrm>
          <a:prstGeom prst="rect">
            <a:avLst/>
          </a:prstGeom>
          <a:noFill/>
          <a:ln w="0">
            <a:noFill/>
          </a:ln>
        </p:spPr>
        <p:txBody>
          <a:bodyPr anchor="ctr">
            <a:noAutofit/>
          </a:bodyPr>
          <a:lstStyle/>
          <a:p>
            <a:pPr>
              <a:lnSpc>
                <a:spcPct val="90000"/>
              </a:lnSpc>
              <a:buNone/>
            </a:pPr>
            <a:r>
              <a:rPr lang="en-US" sz="3200" b="1" strike="noStrike" spc="-1">
                <a:solidFill>
                  <a:srgbClr val="000000"/>
                </a:solidFill>
                <a:latin typeface="Times New Roman"/>
              </a:rPr>
              <a:t>PERFORMANCE EVALUATION (continued)</a:t>
            </a:r>
            <a:endParaRPr lang="en-US" sz="3200" b="0" strike="noStrike" spc="-1">
              <a:solidFill>
                <a:srgbClr val="000000"/>
              </a:solidFill>
              <a:latin typeface="Calibri"/>
            </a:endParaRPr>
          </a:p>
        </p:txBody>
      </p:sp>
      <p:sp>
        <p:nvSpPr>
          <p:cNvPr id="138" name="PlaceHolder 2"/>
          <p:cNvSpPr>
            <a:spLocks noGrp="1"/>
          </p:cNvSpPr>
          <p:nvPr>
            <p:ph/>
          </p:nvPr>
        </p:nvSpPr>
        <p:spPr>
          <a:xfrm>
            <a:off x="416520" y="1494360"/>
            <a:ext cx="10936800" cy="4861440"/>
          </a:xfrm>
          <a:prstGeom prst="rect">
            <a:avLst/>
          </a:prstGeom>
          <a:noFill/>
          <a:ln w="0">
            <a:noFill/>
          </a:ln>
        </p:spPr>
        <p:txBody>
          <a:bodyPr anchor="t">
            <a:noAutofit/>
          </a:bodyPr>
          <a:lstStyle/>
          <a:p>
            <a:pPr marL="343080" lvl="7" indent="-343080" algn="just">
              <a:lnSpc>
                <a:spcPct val="100000"/>
              </a:lnSpc>
              <a:spcBef>
                <a:spcPts val="499"/>
              </a:spcBef>
              <a:buClr>
                <a:srgbClr val="000000"/>
              </a:buClr>
              <a:buFont typeface="Arial"/>
              <a:buChar char="•"/>
            </a:pPr>
            <a:r>
              <a:rPr lang="en-US" sz="2000" b="1" strike="noStrike" spc="-1" dirty="0">
                <a:solidFill>
                  <a:srgbClr val="000000"/>
                </a:solidFill>
                <a:latin typeface="Times New Roman"/>
              </a:rPr>
              <a:t>F1-Score:</a:t>
            </a:r>
            <a:r>
              <a:rPr lang="en-US" sz="2000" b="0" strike="noStrike" spc="-1" dirty="0">
                <a:solidFill>
                  <a:srgbClr val="000000"/>
                </a:solidFill>
                <a:latin typeface="Times New Roman"/>
              </a:rPr>
              <a:t> The F1-Score is the harmonic mean of precision and recall. It provides a balance between precision and recall and is particularly useful when dealing with imbalanced datasets</a:t>
            </a:r>
            <a:endParaRPr lang="en-US" sz="2000" b="0" strike="noStrike" spc="-1" dirty="0">
              <a:solidFill>
                <a:srgbClr val="000000"/>
              </a:solidFill>
              <a:latin typeface="Calibri"/>
            </a:endParaRPr>
          </a:p>
          <a:p>
            <a:pPr>
              <a:lnSpc>
                <a:spcPct val="90000"/>
              </a:lnSpc>
              <a:spcBef>
                <a:spcPts val="1417"/>
              </a:spcBef>
              <a:buNone/>
            </a:pPr>
            <a:endParaRPr lang="en-US" sz="100" b="0" strike="noStrike" spc="-1" dirty="0">
              <a:solidFill>
                <a:srgbClr val="000000"/>
              </a:solidFill>
              <a:latin typeface="Calibri"/>
            </a:endParaRPr>
          </a:p>
          <a:p>
            <a:pPr algn="just">
              <a:lnSpc>
                <a:spcPct val="100000"/>
              </a:lnSpc>
              <a:spcBef>
                <a:spcPts val="499"/>
              </a:spcBef>
              <a:buNone/>
              <a:tabLst>
                <a:tab pos="0" algn="l"/>
              </a:tabLst>
            </a:pPr>
            <a:r>
              <a:rPr lang="en-US" sz="2000" b="0" strike="noStrike" spc="-1" dirty="0">
                <a:solidFill>
                  <a:srgbClr val="000000"/>
                </a:solidFill>
                <a:latin typeface="Times New Roman"/>
              </a:rPr>
              <a:t>				</a:t>
            </a:r>
            <a:endParaRPr lang="en-US" sz="2000" b="0" strike="noStrike" spc="-1" dirty="0">
              <a:solidFill>
                <a:srgbClr val="000000"/>
              </a:solidFill>
              <a:latin typeface="Calibri"/>
            </a:endParaRPr>
          </a:p>
          <a:p>
            <a:pPr>
              <a:lnSpc>
                <a:spcPct val="90000"/>
              </a:lnSpc>
              <a:spcBef>
                <a:spcPts val="1417"/>
              </a:spcBef>
              <a:buNone/>
              <a:tabLst>
                <a:tab pos="0" algn="l"/>
              </a:tabLst>
            </a:pPr>
            <a:endParaRPr lang="en-US" sz="100" b="0" strike="noStrike" spc="-1" dirty="0">
              <a:solidFill>
                <a:srgbClr val="000000"/>
              </a:solidFill>
              <a:latin typeface="Calibri"/>
            </a:endParaRPr>
          </a:p>
          <a:p>
            <a:pPr marL="343080" lvl="7" indent="-343080" algn="just">
              <a:lnSpc>
                <a:spcPct val="100000"/>
              </a:lnSpc>
              <a:spcBef>
                <a:spcPts val="499"/>
              </a:spcBef>
              <a:buClr>
                <a:srgbClr val="000000"/>
              </a:buClr>
              <a:buFont typeface="Arial"/>
              <a:buChar char="•"/>
              <a:tabLst>
                <a:tab pos="0" algn="l"/>
              </a:tabLst>
            </a:pPr>
            <a:r>
              <a:rPr lang="en-US" sz="2000" b="1" strike="noStrike" spc="-1" dirty="0">
                <a:solidFill>
                  <a:srgbClr val="000000"/>
                </a:solidFill>
                <a:latin typeface="Times New Roman"/>
              </a:rPr>
              <a:t>Specificity:</a:t>
            </a:r>
            <a:r>
              <a:rPr lang="en-US" sz="2000" b="0" strike="noStrike" spc="-1" dirty="0">
                <a:solidFill>
                  <a:srgbClr val="000000"/>
                </a:solidFill>
                <a:latin typeface="Times New Roman"/>
              </a:rPr>
              <a:t> In addition to the above-mentioned metrics, we also considered specificity, which quantifies the ability of the model to correctly identify negative instances. It is calculated as</a:t>
            </a:r>
            <a:endParaRPr lang="en-US" sz="2000" b="0" strike="noStrike" spc="-1" dirty="0">
              <a:solidFill>
                <a:srgbClr val="000000"/>
              </a:solidFill>
              <a:latin typeface="Calibri"/>
            </a:endParaRPr>
          </a:p>
          <a:p>
            <a:pPr algn="just">
              <a:lnSpc>
                <a:spcPct val="100000"/>
              </a:lnSpc>
              <a:spcBef>
                <a:spcPts val="499"/>
              </a:spcBef>
              <a:buNone/>
              <a:tabLst>
                <a:tab pos="0" algn="l"/>
              </a:tabLst>
            </a:pPr>
            <a:endParaRPr lang="en-US" sz="100" b="0" strike="noStrike" spc="-1" dirty="0">
              <a:solidFill>
                <a:srgbClr val="000000"/>
              </a:solidFill>
              <a:latin typeface="Calibri"/>
            </a:endParaRPr>
          </a:p>
          <a:p>
            <a:pPr algn="just">
              <a:lnSpc>
                <a:spcPct val="100000"/>
              </a:lnSpc>
              <a:spcBef>
                <a:spcPts val="499"/>
              </a:spcBef>
              <a:buNone/>
              <a:tabLst>
                <a:tab pos="0" algn="l"/>
              </a:tabLst>
            </a:pPr>
            <a:r>
              <a:rPr lang="en-US" sz="2000" b="0" strike="noStrike" spc="-1" dirty="0">
                <a:solidFill>
                  <a:srgbClr val="000000"/>
                </a:solidFill>
                <a:latin typeface="Times New Roman"/>
              </a:rPr>
              <a:t>							</a:t>
            </a:r>
            <a:endParaRPr lang="en-US" sz="2000" b="0" strike="noStrike" spc="-1" dirty="0">
              <a:solidFill>
                <a:srgbClr val="000000"/>
              </a:solidFill>
              <a:latin typeface="Calibri"/>
            </a:endParaRPr>
          </a:p>
        </p:txBody>
      </p:sp>
      <p:sp>
        <p:nvSpPr>
          <p:cNvPr id="4" name="PlaceHolder 3"/>
          <p:cNvSpPr>
            <a:spLocks noGrp="1"/>
          </p:cNvSpPr>
          <p:nvPr>
            <p:ph type="sldNum" idx="6"/>
          </p:nvPr>
        </p:nvSpPr>
        <p:spPr/>
        <p:txBody>
          <a:bodyPr/>
          <a:lstStyle/>
          <a:p>
            <a:fld id="{04F99FB0-AB35-4976-BBAA-D0F5A53C3FA9}" type="slidenum">
              <a:rPr sz="1600" b="1">
                <a:solidFill>
                  <a:schemeClr val="tx1"/>
                </a:solidFill>
              </a:rPr>
              <a:t>22</a:t>
            </a:fld>
            <a:endParaRPr b="1"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416520" y="168840"/>
            <a:ext cx="10515240" cy="1325160"/>
          </a:xfrm>
          <a:prstGeom prst="rect">
            <a:avLst/>
          </a:prstGeom>
          <a:noFill/>
          <a:ln w="0">
            <a:noFill/>
          </a:ln>
        </p:spPr>
        <p:txBody>
          <a:bodyPr anchor="ctr">
            <a:noAutofit/>
          </a:bodyPr>
          <a:lstStyle/>
          <a:p>
            <a:pPr>
              <a:lnSpc>
                <a:spcPct val="90000"/>
              </a:lnSpc>
              <a:buNone/>
            </a:pPr>
            <a:r>
              <a:rPr lang="en-US" sz="3200" b="1" strike="noStrike" spc="-1">
                <a:solidFill>
                  <a:srgbClr val="000000"/>
                </a:solidFill>
                <a:latin typeface="Times New Roman"/>
              </a:rPr>
              <a:t>RESULT AND ANALYSIS </a:t>
            </a:r>
            <a:endParaRPr lang="en-US" sz="3200" b="0" strike="noStrike" spc="-1">
              <a:solidFill>
                <a:srgbClr val="000000"/>
              </a:solidFill>
              <a:latin typeface="Calibri"/>
            </a:endParaRPr>
          </a:p>
        </p:txBody>
      </p:sp>
      <p:sp>
        <p:nvSpPr>
          <p:cNvPr id="140" name="PlaceHolder 2"/>
          <p:cNvSpPr>
            <a:spLocks noGrp="1"/>
          </p:cNvSpPr>
          <p:nvPr>
            <p:ph/>
          </p:nvPr>
        </p:nvSpPr>
        <p:spPr>
          <a:xfrm>
            <a:off x="416520" y="1494360"/>
            <a:ext cx="10936800" cy="4861440"/>
          </a:xfrm>
          <a:prstGeom prst="rect">
            <a:avLst/>
          </a:prstGeom>
          <a:noFill/>
          <a:ln w="0">
            <a:noFill/>
          </a:ln>
        </p:spPr>
        <p:txBody>
          <a:bodyPr anchor="t">
            <a:noAutofit/>
          </a:bodyPr>
          <a:lstStyle/>
          <a:p>
            <a:pPr marL="343080" lvl="7" indent="-343080" algn="just">
              <a:lnSpc>
                <a:spcPct val="100000"/>
              </a:lnSpc>
              <a:spcBef>
                <a:spcPts val="499"/>
              </a:spcBef>
              <a:buClr>
                <a:srgbClr val="000000"/>
              </a:buClr>
              <a:buFont typeface="Arial"/>
              <a:buChar char="•"/>
            </a:pPr>
            <a:r>
              <a:rPr lang="en-US" sz="2000" b="0" strike="noStrike" spc="-1">
                <a:solidFill>
                  <a:srgbClr val="000000"/>
                </a:solidFill>
                <a:latin typeface="Times New Roman"/>
              </a:rPr>
              <a:t>The final stage of our methodology involves a comparative analysis of the performance of each BERT model. </a:t>
            </a:r>
            <a:endParaRPr lang="en-US" sz="2000" b="0" strike="noStrike" spc="-1">
              <a:solidFill>
                <a:srgbClr val="000000"/>
              </a:solidFill>
              <a:latin typeface="Calibri"/>
            </a:endParaRPr>
          </a:p>
          <a:p>
            <a:pPr marL="343080" lvl="7" indent="-343080" algn="just">
              <a:lnSpc>
                <a:spcPct val="100000"/>
              </a:lnSpc>
              <a:spcBef>
                <a:spcPts val="499"/>
              </a:spcBef>
              <a:buClr>
                <a:srgbClr val="000000"/>
              </a:buClr>
              <a:buFont typeface="Arial"/>
              <a:buChar char="•"/>
            </a:pPr>
            <a:r>
              <a:rPr lang="en-US" sz="2000" b="0" strike="noStrike" spc="-1">
                <a:solidFill>
                  <a:srgbClr val="000000"/>
                </a:solidFill>
                <a:latin typeface="Times New Roman"/>
              </a:rPr>
              <a:t>Through this methodological approach, our research aims to provide an in-depth understanding of how different BERT models perform in the context of Tamil language processing and offer insights into the most effective models for this specific application. </a:t>
            </a:r>
            <a:endParaRPr lang="en-US" sz="2000" b="0" strike="noStrike" spc="-1">
              <a:solidFill>
                <a:srgbClr val="000000"/>
              </a:solidFill>
              <a:latin typeface="Calibri"/>
            </a:endParaRPr>
          </a:p>
        </p:txBody>
      </p:sp>
      <p:graphicFrame>
        <p:nvGraphicFramePr>
          <p:cNvPr id="141" name="Table 3"/>
          <p:cNvGraphicFramePr/>
          <p:nvPr/>
        </p:nvGraphicFramePr>
        <p:xfrm>
          <a:off x="2031840" y="3341520"/>
          <a:ext cx="8127720" cy="2224800"/>
        </p:xfrm>
        <a:graphic>
          <a:graphicData uri="http://schemas.openxmlformats.org/drawingml/2006/table">
            <a:tbl>
              <a:tblPr/>
              <a:tblGrid>
                <a:gridCol w="1354320">
                  <a:extLst>
                    <a:ext uri="{9D8B030D-6E8A-4147-A177-3AD203B41FA5}">
                      <a16:colId xmlns:a16="http://schemas.microsoft.com/office/drawing/2014/main" val="20000"/>
                    </a:ext>
                  </a:extLst>
                </a:gridCol>
                <a:gridCol w="1354320">
                  <a:extLst>
                    <a:ext uri="{9D8B030D-6E8A-4147-A177-3AD203B41FA5}">
                      <a16:colId xmlns:a16="http://schemas.microsoft.com/office/drawing/2014/main" val="20001"/>
                    </a:ext>
                  </a:extLst>
                </a:gridCol>
                <a:gridCol w="1354320">
                  <a:extLst>
                    <a:ext uri="{9D8B030D-6E8A-4147-A177-3AD203B41FA5}">
                      <a16:colId xmlns:a16="http://schemas.microsoft.com/office/drawing/2014/main" val="20002"/>
                    </a:ext>
                  </a:extLst>
                </a:gridCol>
                <a:gridCol w="1354320">
                  <a:extLst>
                    <a:ext uri="{9D8B030D-6E8A-4147-A177-3AD203B41FA5}">
                      <a16:colId xmlns:a16="http://schemas.microsoft.com/office/drawing/2014/main" val="20003"/>
                    </a:ext>
                  </a:extLst>
                </a:gridCol>
                <a:gridCol w="1354320">
                  <a:extLst>
                    <a:ext uri="{9D8B030D-6E8A-4147-A177-3AD203B41FA5}">
                      <a16:colId xmlns:a16="http://schemas.microsoft.com/office/drawing/2014/main" val="20004"/>
                    </a:ext>
                  </a:extLst>
                </a:gridCol>
                <a:gridCol w="1356120">
                  <a:extLst>
                    <a:ext uri="{9D8B030D-6E8A-4147-A177-3AD203B41FA5}">
                      <a16:colId xmlns:a16="http://schemas.microsoft.com/office/drawing/2014/main" val="20005"/>
                    </a:ext>
                  </a:extLst>
                </a:gridCol>
              </a:tblGrid>
              <a:tr h="370800">
                <a:tc>
                  <a:txBody>
                    <a:bodyPr/>
                    <a:lstStyle/>
                    <a:p>
                      <a:pPr algn="ctr">
                        <a:lnSpc>
                          <a:spcPct val="100000"/>
                        </a:lnSpc>
                        <a:buNone/>
                      </a:pPr>
                      <a:r>
                        <a:rPr lang="en-US" sz="1200" b="1" strike="noStrike" spc="-1">
                          <a:solidFill>
                            <a:srgbClr val="000000"/>
                          </a:solidFill>
                          <a:latin typeface="Times New Roman"/>
                        </a:rPr>
                        <a:t>Model</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1" strike="noStrike" spc="-1">
                          <a:solidFill>
                            <a:srgbClr val="000000"/>
                          </a:solidFill>
                          <a:latin typeface="Times New Roman"/>
                        </a:rPr>
                        <a:t>Accuracy</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1" strike="noStrike" spc="-1">
                          <a:solidFill>
                            <a:srgbClr val="000000"/>
                          </a:solidFill>
                          <a:latin typeface="Times New Roman"/>
                        </a:rPr>
                        <a:t>Precision</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1" strike="noStrike" spc="-1">
                          <a:solidFill>
                            <a:srgbClr val="000000"/>
                          </a:solidFill>
                          <a:latin typeface="Times New Roman"/>
                        </a:rPr>
                        <a:t>Recall</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1" strike="noStrike" spc="-1">
                          <a:solidFill>
                            <a:srgbClr val="000000"/>
                          </a:solidFill>
                          <a:latin typeface="Times New Roman"/>
                        </a:rPr>
                        <a:t>F1-Score</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1" strike="noStrike" spc="-1">
                          <a:solidFill>
                            <a:srgbClr val="000000"/>
                          </a:solidFill>
                          <a:latin typeface="Times New Roman"/>
                        </a:rPr>
                        <a:t>Specificity</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extLst>
                  <a:ext uri="{0D108BD9-81ED-4DB2-BD59-A6C34878D82A}">
                    <a16:rowId xmlns:a16="http://schemas.microsoft.com/office/drawing/2014/main" val="10000"/>
                  </a:ext>
                </a:extLst>
              </a:tr>
              <a:tr h="370800">
                <a:tc>
                  <a:txBody>
                    <a:bodyPr/>
                    <a:lstStyle/>
                    <a:p>
                      <a:pPr algn="ctr">
                        <a:lnSpc>
                          <a:spcPct val="100000"/>
                        </a:lnSpc>
                        <a:buNone/>
                      </a:pPr>
                      <a:r>
                        <a:rPr lang="en-US" sz="1200" b="0" strike="noStrike" spc="-1">
                          <a:solidFill>
                            <a:srgbClr val="000000"/>
                          </a:solidFill>
                          <a:latin typeface="Times New Roman"/>
                        </a:rPr>
                        <a:t>mBERT</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0.85</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0.88</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0.80</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0.84</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0.90</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extLst>
                  <a:ext uri="{0D108BD9-81ED-4DB2-BD59-A6C34878D82A}">
                    <a16:rowId xmlns:a16="http://schemas.microsoft.com/office/drawing/2014/main" val="10001"/>
                  </a:ext>
                </a:extLst>
              </a:tr>
              <a:tr h="370800">
                <a:tc>
                  <a:txBody>
                    <a:bodyPr/>
                    <a:lstStyle/>
                    <a:p>
                      <a:pPr algn="ctr">
                        <a:lnSpc>
                          <a:spcPct val="100000"/>
                        </a:lnSpc>
                        <a:buNone/>
                      </a:pPr>
                      <a:r>
                        <a:rPr lang="en-US" sz="1200" b="0" strike="noStrike" spc="-1">
                          <a:solidFill>
                            <a:srgbClr val="000000"/>
                          </a:solidFill>
                          <a:latin typeface="Times New Roman"/>
                        </a:rPr>
                        <a:t>BERT Base</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0.86</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0.89</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0.82</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0.85</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0.91</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extLst>
                  <a:ext uri="{0D108BD9-81ED-4DB2-BD59-A6C34878D82A}">
                    <a16:rowId xmlns:a16="http://schemas.microsoft.com/office/drawing/2014/main" val="10002"/>
                  </a:ext>
                </a:extLst>
              </a:tr>
              <a:tr h="370800">
                <a:tc>
                  <a:txBody>
                    <a:bodyPr/>
                    <a:lstStyle/>
                    <a:p>
                      <a:pPr algn="ctr">
                        <a:lnSpc>
                          <a:spcPct val="100000"/>
                        </a:lnSpc>
                        <a:buNone/>
                      </a:pPr>
                      <a:r>
                        <a:rPr lang="en-US" sz="1200" b="0" strike="noStrike" spc="-1">
                          <a:solidFill>
                            <a:srgbClr val="000000"/>
                          </a:solidFill>
                          <a:latin typeface="Times New Roman"/>
                        </a:rPr>
                        <a:t>BERT Large </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0.87</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0.90</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0.84</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0.87</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0.92</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extLst>
                  <a:ext uri="{0D108BD9-81ED-4DB2-BD59-A6C34878D82A}">
                    <a16:rowId xmlns:a16="http://schemas.microsoft.com/office/drawing/2014/main" val="10003"/>
                  </a:ext>
                </a:extLst>
              </a:tr>
              <a:tr h="370800">
                <a:tc>
                  <a:txBody>
                    <a:bodyPr/>
                    <a:lstStyle/>
                    <a:p>
                      <a:pPr algn="ctr">
                        <a:lnSpc>
                          <a:spcPct val="100000"/>
                        </a:lnSpc>
                        <a:buNone/>
                      </a:pPr>
                      <a:r>
                        <a:rPr lang="en-US" sz="1200" b="0" strike="noStrike" spc="-1">
                          <a:solidFill>
                            <a:srgbClr val="000000"/>
                          </a:solidFill>
                          <a:latin typeface="Times New Roman"/>
                        </a:rPr>
                        <a:t>DistilBERT</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0.84</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0.87</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0.79</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0.83</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tc>
                  <a:txBody>
                    <a:bodyPr/>
                    <a:lstStyle/>
                    <a:p>
                      <a:pPr algn="ctr">
                        <a:lnSpc>
                          <a:spcPct val="100000"/>
                        </a:lnSpc>
                        <a:buNone/>
                      </a:pPr>
                      <a:r>
                        <a:rPr lang="en-US" sz="1200" b="0" strike="noStrike" spc="-1">
                          <a:solidFill>
                            <a:srgbClr val="000000"/>
                          </a:solidFill>
                          <a:latin typeface="Times New Roman"/>
                        </a:rPr>
                        <a:t>0.89</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EBF1E8"/>
                    </a:solidFill>
                  </a:tcPr>
                </a:tc>
                <a:extLst>
                  <a:ext uri="{0D108BD9-81ED-4DB2-BD59-A6C34878D82A}">
                    <a16:rowId xmlns:a16="http://schemas.microsoft.com/office/drawing/2014/main" val="10004"/>
                  </a:ext>
                </a:extLst>
              </a:tr>
              <a:tr h="370800">
                <a:tc>
                  <a:txBody>
                    <a:bodyPr/>
                    <a:lstStyle/>
                    <a:p>
                      <a:pPr algn="ctr">
                        <a:lnSpc>
                          <a:spcPct val="100000"/>
                        </a:lnSpc>
                        <a:buNone/>
                      </a:pPr>
                      <a:r>
                        <a:rPr lang="en-US" sz="1200" b="0" strike="noStrike" spc="-1">
                          <a:solidFill>
                            <a:srgbClr val="000000"/>
                          </a:solidFill>
                          <a:latin typeface="Times New Roman"/>
                        </a:rPr>
                        <a:t>RoBERTa</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0.88</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0.91</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0.86</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0.88</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tc>
                  <a:txBody>
                    <a:bodyPr/>
                    <a:lstStyle/>
                    <a:p>
                      <a:pPr algn="ctr">
                        <a:lnSpc>
                          <a:spcPct val="100000"/>
                        </a:lnSpc>
                        <a:buNone/>
                      </a:pPr>
                      <a:r>
                        <a:rPr lang="en-US" sz="1200" b="0" strike="noStrike" spc="-1">
                          <a:solidFill>
                            <a:srgbClr val="000000"/>
                          </a:solidFill>
                          <a:latin typeface="Times New Roman"/>
                        </a:rPr>
                        <a:t>0.93</a:t>
                      </a:r>
                      <a:endParaRPr lang="en-IN" sz="1200" b="0" strike="noStrike" spc="-1">
                        <a:latin typeface="Arial"/>
                      </a:endParaRPr>
                    </a:p>
                  </a:txBody>
                  <a:tcPr>
                    <a:lnL w="12240">
                      <a:solidFill>
                        <a:srgbClr val="70AD47"/>
                      </a:solidFill>
                    </a:lnL>
                    <a:lnR w="12240">
                      <a:solidFill>
                        <a:srgbClr val="70AD47"/>
                      </a:solidFill>
                    </a:lnR>
                    <a:lnT w="12240">
                      <a:solidFill>
                        <a:srgbClr val="70AD47"/>
                      </a:solidFill>
                    </a:lnT>
                    <a:lnB w="12240">
                      <a:solidFill>
                        <a:srgbClr val="70AD47"/>
                      </a:solidFill>
                    </a:lnB>
                    <a:solidFill>
                      <a:srgbClr val="D4E2CF"/>
                    </a:solidFill>
                  </a:tcPr>
                </a:tc>
                <a:extLst>
                  <a:ext uri="{0D108BD9-81ED-4DB2-BD59-A6C34878D82A}">
                    <a16:rowId xmlns:a16="http://schemas.microsoft.com/office/drawing/2014/main" val="10005"/>
                  </a:ext>
                </a:extLst>
              </a:tr>
            </a:tbl>
          </a:graphicData>
        </a:graphic>
      </p:graphicFrame>
      <p:sp>
        <p:nvSpPr>
          <p:cNvPr id="142" name="TextBox 6"/>
          <p:cNvSpPr/>
          <p:nvPr/>
        </p:nvSpPr>
        <p:spPr>
          <a:xfrm>
            <a:off x="1930400" y="5679607"/>
            <a:ext cx="8612935"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2000" b="0" strike="noStrike" spc="-1" dirty="0">
                <a:solidFill>
                  <a:srgbClr val="000000"/>
                </a:solidFill>
                <a:latin typeface="Times New Roman"/>
              </a:rPr>
              <a:t>Table 4. Performance Comparison of BERT Models for Offensive Tamil Dataset </a:t>
            </a:r>
            <a:endParaRPr lang="en-IN" sz="2000" b="0" strike="noStrike" spc="-1" dirty="0">
              <a:latin typeface="Arial"/>
            </a:endParaRPr>
          </a:p>
        </p:txBody>
      </p:sp>
      <p:sp>
        <p:nvSpPr>
          <p:cNvPr id="4" name="PlaceHolder 3"/>
          <p:cNvSpPr>
            <a:spLocks noGrp="1"/>
          </p:cNvSpPr>
          <p:nvPr>
            <p:ph type="sldNum" idx="6"/>
          </p:nvPr>
        </p:nvSpPr>
        <p:spPr/>
        <p:txBody>
          <a:bodyPr/>
          <a:lstStyle/>
          <a:p>
            <a:fld id="{40584C3E-ADBB-42ED-B2DA-2B5C7C17FCA9}" type="slidenum">
              <a:rPr sz="1600" b="1">
                <a:solidFill>
                  <a:schemeClr val="tx1"/>
                </a:solidFill>
              </a:rPr>
              <a:t>23</a:t>
            </a:fld>
            <a:endParaRPr sz="1600" b="1"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416520" y="168840"/>
            <a:ext cx="10515240" cy="1325160"/>
          </a:xfrm>
          <a:prstGeom prst="rect">
            <a:avLst/>
          </a:prstGeom>
          <a:noFill/>
          <a:ln w="0">
            <a:noFill/>
          </a:ln>
        </p:spPr>
        <p:txBody>
          <a:bodyPr anchor="ctr">
            <a:noAutofit/>
          </a:bodyPr>
          <a:lstStyle/>
          <a:p>
            <a:pPr>
              <a:lnSpc>
                <a:spcPct val="90000"/>
              </a:lnSpc>
              <a:buNone/>
            </a:pPr>
            <a:r>
              <a:rPr lang="en-US" sz="3200" b="1" strike="noStrike" spc="-1">
                <a:solidFill>
                  <a:srgbClr val="000000"/>
                </a:solidFill>
                <a:latin typeface="Times New Roman"/>
              </a:rPr>
              <a:t>RESULT AND ANALYSIS (continued)</a:t>
            </a:r>
            <a:endParaRPr lang="en-US" sz="3200" b="0" strike="noStrike" spc="-1">
              <a:solidFill>
                <a:srgbClr val="000000"/>
              </a:solidFill>
              <a:latin typeface="Calibri"/>
            </a:endParaRPr>
          </a:p>
        </p:txBody>
      </p:sp>
      <p:sp>
        <p:nvSpPr>
          <p:cNvPr id="144" name="PlaceHolder 2"/>
          <p:cNvSpPr>
            <a:spLocks noGrp="1"/>
          </p:cNvSpPr>
          <p:nvPr>
            <p:ph/>
          </p:nvPr>
        </p:nvSpPr>
        <p:spPr>
          <a:xfrm>
            <a:off x="415800" y="1494000"/>
            <a:ext cx="10937520" cy="5132880"/>
          </a:xfrm>
          <a:prstGeom prst="rect">
            <a:avLst/>
          </a:prstGeom>
          <a:noFill/>
          <a:ln w="0">
            <a:noFill/>
          </a:ln>
        </p:spPr>
        <p:txBody>
          <a:bodyPr anchor="t">
            <a:normAutofit fontScale="83000" lnSpcReduction="10000"/>
          </a:bodyPr>
          <a:lstStyle/>
          <a:p>
            <a:pPr marL="343080" lvl="7" indent="-343080" algn="just">
              <a:lnSpc>
                <a:spcPct val="90000"/>
              </a:lnSpc>
              <a:spcBef>
                <a:spcPts val="499"/>
              </a:spcBef>
              <a:buClr>
                <a:srgbClr val="000000"/>
              </a:buClr>
              <a:buFont typeface="Arial"/>
              <a:buChar char="•"/>
            </a:pPr>
            <a:r>
              <a:rPr lang="en-US" sz="2000" b="0" strike="noStrike" spc="-1">
                <a:solidFill>
                  <a:srgbClr val="000000"/>
                </a:solidFill>
                <a:latin typeface="Times New Roman"/>
              </a:rPr>
              <a:t>To evaluate the performance of each model, we used metrics such as accuracy, precision, recall, F1-score, and specificity. These metrics provide a comprehensive understanding of each model’s ability to correctly identify offensive language in Tamil YouTube comments.</a:t>
            </a:r>
            <a:endParaRPr lang="en-US" sz="2000" b="0" strike="noStrike" spc="-1">
              <a:solidFill>
                <a:srgbClr val="000000"/>
              </a:solidFill>
              <a:latin typeface="Calibri"/>
            </a:endParaRPr>
          </a:p>
          <a:p>
            <a:pPr>
              <a:lnSpc>
                <a:spcPct val="90000"/>
              </a:lnSpc>
              <a:spcBef>
                <a:spcPts val="1417"/>
              </a:spcBef>
              <a:buNone/>
            </a:pPr>
            <a:endParaRPr lang="en-US" sz="1800" b="0" strike="noStrike" spc="-1">
              <a:solidFill>
                <a:srgbClr val="000000"/>
              </a:solidFill>
              <a:latin typeface="Calibri"/>
            </a:endParaRPr>
          </a:p>
          <a:p>
            <a:pPr>
              <a:lnSpc>
                <a:spcPct val="90000"/>
              </a:lnSpc>
              <a:spcBef>
                <a:spcPts val="1417"/>
              </a:spcBef>
              <a:buNone/>
            </a:pPr>
            <a:endParaRPr lang="en-US" sz="1800" b="0" strike="noStrike" spc="-1">
              <a:solidFill>
                <a:srgbClr val="000000"/>
              </a:solidFill>
              <a:latin typeface="Calibri"/>
            </a:endParaRPr>
          </a:p>
          <a:p>
            <a:pPr>
              <a:lnSpc>
                <a:spcPct val="90000"/>
              </a:lnSpc>
              <a:spcBef>
                <a:spcPts val="1417"/>
              </a:spcBef>
              <a:buNone/>
            </a:pPr>
            <a:endParaRPr lang="en-US" sz="1800" b="0" strike="noStrike" spc="-1">
              <a:solidFill>
                <a:srgbClr val="000000"/>
              </a:solidFill>
              <a:latin typeface="Calibri"/>
            </a:endParaRPr>
          </a:p>
          <a:p>
            <a:pPr>
              <a:lnSpc>
                <a:spcPct val="90000"/>
              </a:lnSpc>
              <a:spcBef>
                <a:spcPts val="1417"/>
              </a:spcBef>
              <a:buNone/>
            </a:pPr>
            <a:endParaRPr lang="en-US" sz="1800" b="0" strike="noStrike" spc="-1">
              <a:solidFill>
                <a:srgbClr val="000000"/>
              </a:solidFill>
              <a:latin typeface="Calibri"/>
            </a:endParaRPr>
          </a:p>
          <a:p>
            <a:pPr>
              <a:lnSpc>
                <a:spcPct val="90000"/>
              </a:lnSpc>
              <a:spcBef>
                <a:spcPts val="1417"/>
              </a:spcBef>
              <a:buNone/>
            </a:pPr>
            <a:endParaRPr lang="en-US" sz="1800" b="0" strike="noStrike" spc="-1">
              <a:solidFill>
                <a:srgbClr val="000000"/>
              </a:solidFill>
              <a:latin typeface="Calibri"/>
            </a:endParaRPr>
          </a:p>
          <a:p>
            <a:pPr>
              <a:lnSpc>
                <a:spcPct val="90000"/>
              </a:lnSpc>
              <a:spcBef>
                <a:spcPts val="1417"/>
              </a:spcBef>
              <a:buNone/>
            </a:pPr>
            <a:endParaRPr lang="en-US" sz="1800" b="0" strike="noStrike" spc="-1">
              <a:solidFill>
                <a:srgbClr val="000000"/>
              </a:solidFill>
              <a:latin typeface="Calibri"/>
            </a:endParaRPr>
          </a:p>
          <a:p>
            <a:pPr>
              <a:lnSpc>
                <a:spcPct val="90000"/>
              </a:lnSpc>
              <a:spcBef>
                <a:spcPts val="1417"/>
              </a:spcBef>
              <a:buNone/>
            </a:pPr>
            <a:endParaRPr lang="en-US" sz="1800" b="0" strike="noStrike" spc="-1">
              <a:solidFill>
                <a:srgbClr val="000000"/>
              </a:solidFill>
              <a:latin typeface="Calibri"/>
            </a:endParaRPr>
          </a:p>
          <a:p>
            <a:pPr>
              <a:lnSpc>
                <a:spcPct val="90000"/>
              </a:lnSpc>
              <a:spcBef>
                <a:spcPts val="1417"/>
              </a:spcBef>
              <a:buNone/>
            </a:pPr>
            <a:endParaRPr lang="en-US" sz="1800" b="0" strike="noStrike" spc="-1">
              <a:solidFill>
                <a:srgbClr val="000000"/>
              </a:solidFill>
              <a:latin typeface="Calibri"/>
            </a:endParaRPr>
          </a:p>
          <a:p>
            <a:pPr>
              <a:lnSpc>
                <a:spcPct val="90000"/>
              </a:lnSpc>
              <a:spcBef>
                <a:spcPts val="1417"/>
              </a:spcBef>
              <a:buNone/>
            </a:pPr>
            <a:endParaRPr lang="en-US" sz="1800" b="0" strike="noStrike" spc="-1">
              <a:solidFill>
                <a:srgbClr val="000000"/>
              </a:solidFill>
              <a:latin typeface="Calibri"/>
            </a:endParaRPr>
          </a:p>
          <a:p>
            <a:pPr algn="just">
              <a:lnSpc>
                <a:spcPct val="90000"/>
              </a:lnSpc>
              <a:spcBef>
                <a:spcPts val="499"/>
              </a:spcBef>
              <a:buNone/>
              <a:tabLst>
                <a:tab pos="0" algn="l"/>
              </a:tabLst>
            </a:pPr>
            <a:endParaRPr lang="en-US" sz="1800" b="0" strike="noStrike" spc="-1">
              <a:solidFill>
                <a:srgbClr val="000000"/>
              </a:solidFill>
              <a:latin typeface="Calibri"/>
            </a:endParaRPr>
          </a:p>
          <a:p>
            <a:pPr>
              <a:lnSpc>
                <a:spcPct val="90000"/>
              </a:lnSpc>
              <a:spcBef>
                <a:spcPts val="1417"/>
              </a:spcBef>
              <a:buNone/>
              <a:tabLst>
                <a:tab pos="0" algn="l"/>
              </a:tabLst>
            </a:pPr>
            <a:endParaRPr lang="en-US" sz="1800" b="0" strike="noStrike" spc="-1">
              <a:solidFill>
                <a:srgbClr val="000000"/>
              </a:solidFill>
              <a:latin typeface="Calibri"/>
            </a:endParaRPr>
          </a:p>
          <a:p>
            <a:pPr algn="ctr">
              <a:lnSpc>
                <a:spcPct val="90000"/>
              </a:lnSpc>
              <a:spcBef>
                <a:spcPts val="499"/>
              </a:spcBef>
              <a:buNone/>
              <a:tabLst>
                <a:tab pos="0" algn="l"/>
              </a:tabLst>
            </a:pPr>
            <a:r>
              <a:rPr lang="en-US" sz="2000" b="0" strike="noStrike" spc="-1">
                <a:solidFill>
                  <a:srgbClr val="000000"/>
                </a:solidFill>
                <a:latin typeface="Calibri"/>
              </a:rPr>
              <a:t>       </a:t>
            </a:r>
          </a:p>
          <a:p>
            <a:pPr algn="ctr">
              <a:lnSpc>
                <a:spcPct val="90000"/>
              </a:lnSpc>
              <a:spcBef>
                <a:spcPts val="499"/>
              </a:spcBef>
              <a:buNone/>
              <a:tabLst>
                <a:tab pos="0" algn="l"/>
              </a:tabLst>
            </a:pPr>
            <a:r>
              <a:rPr lang="en-US" sz="2000" b="0" strike="noStrike" spc="-1">
                <a:solidFill>
                  <a:srgbClr val="000000"/>
                </a:solidFill>
                <a:latin typeface="Times New Roman"/>
              </a:rPr>
              <a:t>          Fig. 1. Performance Metrics Comparison for BERT Models</a:t>
            </a:r>
            <a:endParaRPr lang="en-US" sz="2000" b="0" strike="noStrike" spc="-1">
              <a:solidFill>
                <a:srgbClr val="000000"/>
              </a:solidFill>
              <a:latin typeface="Calibri"/>
            </a:endParaRPr>
          </a:p>
        </p:txBody>
      </p:sp>
      <p:pic>
        <p:nvPicPr>
          <p:cNvPr id="145" name="Picture 13"/>
          <p:cNvPicPr/>
          <p:nvPr/>
        </p:nvPicPr>
        <p:blipFill>
          <a:blip r:embed="rId2"/>
          <a:srcRect l="7648" t="5682" r="7192" b="2159"/>
          <a:stretch/>
        </p:blipFill>
        <p:spPr>
          <a:xfrm>
            <a:off x="2785320" y="2481840"/>
            <a:ext cx="6621120" cy="3582000"/>
          </a:xfrm>
          <a:prstGeom prst="rect">
            <a:avLst/>
          </a:prstGeom>
          <a:ln w="0">
            <a:noFill/>
          </a:ln>
        </p:spPr>
      </p:pic>
      <p:sp>
        <p:nvSpPr>
          <p:cNvPr id="4" name="PlaceHolder 3"/>
          <p:cNvSpPr>
            <a:spLocks noGrp="1"/>
          </p:cNvSpPr>
          <p:nvPr>
            <p:ph type="sldNum" idx="6"/>
          </p:nvPr>
        </p:nvSpPr>
        <p:spPr/>
        <p:txBody>
          <a:bodyPr/>
          <a:lstStyle/>
          <a:p>
            <a:fld id="{4C8DD81B-38B4-4C87-93B4-B0E63F4DD349}" type="slidenum">
              <a:rPr sz="1600" b="1">
                <a:solidFill>
                  <a:schemeClr val="tx1"/>
                </a:solidFill>
              </a:rPr>
              <a:t>24</a:t>
            </a:fld>
            <a:endParaRPr sz="1600" b="1"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416520" y="168840"/>
            <a:ext cx="10515240" cy="1325160"/>
          </a:xfrm>
          <a:prstGeom prst="rect">
            <a:avLst/>
          </a:prstGeom>
          <a:noFill/>
          <a:ln w="0">
            <a:noFill/>
          </a:ln>
        </p:spPr>
        <p:txBody>
          <a:bodyPr anchor="ctr">
            <a:noAutofit/>
          </a:bodyPr>
          <a:lstStyle/>
          <a:p>
            <a:pPr>
              <a:lnSpc>
                <a:spcPct val="90000"/>
              </a:lnSpc>
              <a:buNone/>
            </a:pPr>
            <a:r>
              <a:rPr lang="en-US" sz="3200" b="1" strike="noStrike" spc="-1">
                <a:solidFill>
                  <a:srgbClr val="000000"/>
                </a:solidFill>
                <a:latin typeface="Times New Roman"/>
              </a:rPr>
              <a:t>CONCLUSION</a:t>
            </a:r>
            <a:endParaRPr lang="en-US" sz="3200" b="0" strike="noStrike" spc="-1">
              <a:solidFill>
                <a:srgbClr val="000000"/>
              </a:solidFill>
              <a:latin typeface="Calibri"/>
            </a:endParaRPr>
          </a:p>
        </p:txBody>
      </p:sp>
      <p:sp>
        <p:nvSpPr>
          <p:cNvPr id="147" name="PlaceHolder 2"/>
          <p:cNvSpPr>
            <a:spLocks noGrp="1"/>
          </p:cNvSpPr>
          <p:nvPr>
            <p:ph/>
          </p:nvPr>
        </p:nvSpPr>
        <p:spPr>
          <a:xfrm>
            <a:off x="416520" y="1494360"/>
            <a:ext cx="10936800" cy="4861440"/>
          </a:xfrm>
          <a:prstGeom prst="rect">
            <a:avLst/>
          </a:prstGeom>
          <a:noFill/>
          <a:ln w="0">
            <a:noFill/>
          </a:ln>
        </p:spPr>
        <p:txBody>
          <a:bodyPr anchor="t">
            <a:noAutofit/>
          </a:bodyPr>
          <a:lstStyle/>
          <a:p>
            <a:pPr marL="228600" indent="-228600" algn="just">
              <a:lnSpc>
                <a:spcPct val="100000"/>
              </a:lnSpc>
              <a:spcBef>
                <a:spcPts val="1001"/>
              </a:spcBef>
              <a:buClr>
                <a:srgbClr val="000000"/>
              </a:buClr>
              <a:buFont typeface="Arial"/>
              <a:buChar char="•"/>
            </a:pPr>
            <a:r>
              <a:rPr lang="en-US" sz="2000" b="0" strike="noStrike" spc="-1">
                <a:solidFill>
                  <a:srgbClr val="000000"/>
                </a:solidFill>
                <a:latin typeface="Times New Roman"/>
              </a:rPr>
              <a:t>In this research, we conducted a comprehensive analysis of five BERT models, namely mBERT, BERT Base, BERT Large, DistilBERT, and RoBERTa, for the task of offensive language detection in Tamil YouTube comments. </a:t>
            </a:r>
            <a:endParaRPr lang="en-US" sz="2000" b="0" strike="noStrike" spc="-1">
              <a:solidFill>
                <a:srgbClr val="000000"/>
              </a:solidFill>
              <a:latin typeface="Calibri"/>
            </a:endParaRPr>
          </a:p>
          <a:p>
            <a:pPr marL="228600" indent="-228600" algn="just">
              <a:lnSpc>
                <a:spcPct val="100000"/>
              </a:lnSpc>
              <a:spcBef>
                <a:spcPts val="1001"/>
              </a:spcBef>
              <a:buClr>
                <a:srgbClr val="000000"/>
              </a:buClr>
              <a:buFont typeface="Arial"/>
              <a:buChar char="•"/>
            </a:pPr>
            <a:r>
              <a:rPr lang="en-US" sz="2000" b="0" strike="noStrike" spc="-1">
                <a:solidFill>
                  <a:srgbClr val="000000"/>
                </a:solidFill>
                <a:latin typeface="Times New Roman"/>
              </a:rPr>
              <a:t>Whisper AI for audio-to-text conversion provided additional context, enriching the offensive language detection process.</a:t>
            </a:r>
            <a:endParaRPr lang="en-US" sz="2000" b="0" strike="noStrike" spc="-1">
              <a:solidFill>
                <a:srgbClr val="000000"/>
              </a:solidFill>
              <a:latin typeface="Calibri"/>
            </a:endParaRPr>
          </a:p>
          <a:p>
            <a:pPr marL="228600" indent="-228600" algn="just">
              <a:lnSpc>
                <a:spcPct val="100000"/>
              </a:lnSpc>
              <a:spcBef>
                <a:spcPts val="1001"/>
              </a:spcBef>
              <a:buClr>
                <a:srgbClr val="000000"/>
              </a:buClr>
              <a:buFont typeface="Arial"/>
              <a:buChar char="•"/>
            </a:pPr>
            <a:r>
              <a:rPr lang="en-US" sz="2000" b="0" strike="noStrike" spc="-1">
                <a:solidFill>
                  <a:srgbClr val="000000"/>
                </a:solidFill>
                <a:latin typeface="Times New Roman"/>
              </a:rPr>
              <a:t>The findings of this research shed light on the strengths and limitations of each model, providing valuable insights for offensive language detection in Tamil and similar languages.</a:t>
            </a:r>
            <a:endParaRPr lang="en-US" sz="2000" b="0" strike="noStrike" spc="-1">
              <a:solidFill>
                <a:srgbClr val="000000"/>
              </a:solidFill>
              <a:latin typeface="Calibri"/>
            </a:endParaRPr>
          </a:p>
          <a:p>
            <a:pPr marL="228600" indent="-228600" algn="just">
              <a:lnSpc>
                <a:spcPct val="100000"/>
              </a:lnSpc>
              <a:spcBef>
                <a:spcPts val="1001"/>
              </a:spcBef>
              <a:buClr>
                <a:srgbClr val="000000"/>
              </a:buClr>
              <a:buFont typeface="Arial"/>
              <a:buChar char="•"/>
            </a:pPr>
            <a:r>
              <a:rPr lang="en-US" sz="2000" b="0" strike="noStrike" spc="-1">
                <a:solidFill>
                  <a:srgbClr val="000000"/>
                </a:solidFill>
                <a:latin typeface="Times New Roman"/>
              </a:rPr>
              <a:t>RoBERTa, fine-tuned specifically for Tamil, demonstrated superior performance in offensive language detection, achieving the highest accuracy and precision. </a:t>
            </a:r>
            <a:endParaRPr lang="en-US" sz="2000" b="0" strike="noStrike" spc="-1">
              <a:solidFill>
                <a:srgbClr val="000000"/>
              </a:solidFill>
              <a:latin typeface="Calibri"/>
            </a:endParaRPr>
          </a:p>
          <a:p>
            <a:pPr marL="228600" indent="-228600" algn="just">
              <a:lnSpc>
                <a:spcPct val="100000"/>
              </a:lnSpc>
              <a:spcBef>
                <a:spcPts val="1001"/>
              </a:spcBef>
              <a:buClr>
                <a:srgbClr val="000000"/>
              </a:buClr>
              <a:buFont typeface="Arial"/>
              <a:buChar char="•"/>
            </a:pPr>
            <a:r>
              <a:rPr lang="en-US" sz="2000" b="0" strike="noStrike" spc="-1">
                <a:solidFill>
                  <a:srgbClr val="000000"/>
                </a:solidFill>
                <a:latin typeface="Times New Roman"/>
              </a:rPr>
              <a:t>BERT Large, despite its computational demands, exhibited enhanced accuracy and recall, making it suitable for applications where high accuracy is paramount. </a:t>
            </a:r>
            <a:endParaRPr lang="en-US" sz="2000" b="0" strike="noStrike" spc="-1">
              <a:solidFill>
                <a:srgbClr val="000000"/>
              </a:solidFill>
              <a:latin typeface="Calibri"/>
            </a:endParaRPr>
          </a:p>
          <a:p>
            <a:pPr marL="228600" indent="-228600" algn="just">
              <a:lnSpc>
                <a:spcPct val="100000"/>
              </a:lnSpc>
              <a:spcBef>
                <a:spcPts val="1001"/>
              </a:spcBef>
              <a:buClr>
                <a:srgbClr val="000000"/>
              </a:buClr>
              <a:buFont typeface="Arial"/>
              <a:buChar char="•"/>
            </a:pPr>
            <a:r>
              <a:rPr lang="en-US" sz="2000" b="0" strike="noStrike" spc="-1">
                <a:solidFill>
                  <a:srgbClr val="000000"/>
                </a:solidFill>
                <a:latin typeface="Times New Roman"/>
              </a:rPr>
              <a:t>DistilBERT, a memory-efficient model, offered a practical compromise between performance and computational resources, making it suitable for resource-constrained environments</a:t>
            </a:r>
            <a:endParaRPr lang="en-US" sz="2000" b="0" strike="noStrike" spc="-1">
              <a:solidFill>
                <a:srgbClr val="000000"/>
              </a:solidFill>
              <a:latin typeface="Calibri"/>
            </a:endParaRPr>
          </a:p>
        </p:txBody>
      </p:sp>
      <p:sp>
        <p:nvSpPr>
          <p:cNvPr id="4" name="PlaceHolder 3"/>
          <p:cNvSpPr>
            <a:spLocks noGrp="1"/>
          </p:cNvSpPr>
          <p:nvPr>
            <p:ph type="sldNum" idx="6"/>
          </p:nvPr>
        </p:nvSpPr>
        <p:spPr/>
        <p:txBody>
          <a:bodyPr/>
          <a:lstStyle/>
          <a:p>
            <a:fld id="{899A7ECC-8EFA-4234-98F7-B94683C8AC8E}" type="slidenum">
              <a:rPr sz="1600" b="1">
                <a:solidFill>
                  <a:schemeClr val="tx1"/>
                </a:solidFill>
              </a:rPr>
              <a:t>25</a:t>
            </a:fld>
            <a:endParaRPr b="1"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416520" y="168840"/>
            <a:ext cx="10515240" cy="1325160"/>
          </a:xfrm>
          <a:prstGeom prst="rect">
            <a:avLst/>
          </a:prstGeom>
          <a:noFill/>
          <a:ln w="0">
            <a:noFill/>
          </a:ln>
        </p:spPr>
        <p:txBody>
          <a:bodyPr anchor="ctr">
            <a:noAutofit/>
          </a:bodyPr>
          <a:lstStyle/>
          <a:p>
            <a:pPr>
              <a:lnSpc>
                <a:spcPct val="90000"/>
              </a:lnSpc>
              <a:buNone/>
            </a:pPr>
            <a:r>
              <a:rPr lang="en-US" sz="3200" b="1" strike="noStrike" spc="-1">
                <a:solidFill>
                  <a:srgbClr val="000000"/>
                </a:solidFill>
                <a:latin typeface="Times New Roman"/>
              </a:rPr>
              <a:t>CONCLUSION (continued)</a:t>
            </a:r>
            <a:endParaRPr lang="en-US" sz="3200" b="0" strike="noStrike" spc="-1">
              <a:solidFill>
                <a:srgbClr val="000000"/>
              </a:solidFill>
              <a:latin typeface="Calibri"/>
            </a:endParaRPr>
          </a:p>
        </p:txBody>
      </p:sp>
      <p:sp>
        <p:nvSpPr>
          <p:cNvPr id="149" name="PlaceHolder 2"/>
          <p:cNvSpPr>
            <a:spLocks noGrp="1"/>
          </p:cNvSpPr>
          <p:nvPr>
            <p:ph/>
          </p:nvPr>
        </p:nvSpPr>
        <p:spPr>
          <a:xfrm>
            <a:off x="416520" y="1494360"/>
            <a:ext cx="10936800" cy="4861440"/>
          </a:xfrm>
          <a:prstGeom prst="rect">
            <a:avLst/>
          </a:prstGeom>
          <a:noFill/>
          <a:ln w="0">
            <a:noFill/>
          </a:ln>
        </p:spPr>
        <p:txBody>
          <a:bodyPr anchor="t">
            <a:noAutofit/>
          </a:bodyPr>
          <a:lstStyle/>
          <a:p>
            <a:pPr marL="228600" indent="-228600" algn="just">
              <a:lnSpc>
                <a:spcPct val="100000"/>
              </a:lnSpc>
              <a:spcBef>
                <a:spcPts val="1001"/>
              </a:spcBef>
              <a:buClr>
                <a:srgbClr val="000000"/>
              </a:buClr>
              <a:buFont typeface="Arial"/>
              <a:buChar char="•"/>
            </a:pPr>
            <a:r>
              <a:rPr lang="en-US" sz="2000" b="0" strike="noStrike" spc="-1">
                <a:solidFill>
                  <a:srgbClr val="000000"/>
                </a:solidFill>
                <a:latin typeface="Times New Roman"/>
              </a:rPr>
              <a:t>mBERT showcased its multilingual efficacy, performing reasonably well in detecting offensive language in Tamil comments, highlighting its versatility. BERT Base, while resource-intensive, delivered solid performance and can be a viable choice for well-resourced applications.</a:t>
            </a:r>
            <a:endParaRPr lang="en-US" sz="2000" b="0" strike="noStrike" spc="-1">
              <a:solidFill>
                <a:srgbClr val="000000"/>
              </a:solidFill>
              <a:latin typeface="Calibri"/>
            </a:endParaRPr>
          </a:p>
          <a:p>
            <a:pPr marL="228600" indent="-228600" algn="just">
              <a:lnSpc>
                <a:spcPct val="100000"/>
              </a:lnSpc>
              <a:spcBef>
                <a:spcPts val="1001"/>
              </a:spcBef>
              <a:buClr>
                <a:srgbClr val="000000"/>
              </a:buClr>
              <a:buFont typeface="Arial"/>
              <a:buChar char="•"/>
            </a:pPr>
            <a:r>
              <a:rPr lang="en-US" sz="2000" b="0" strike="noStrike" spc="-1">
                <a:solidFill>
                  <a:srgbClr val="000000"/>
                </a:solidFill>
                <a:latin typeface="Times New Roman"/>
              </a:rPr>
              <a:t>In summary, RoBERTa performed exceptionally well across all metrics, making it a top choice for offensive language detection in Tamil YouTube comments. </a:t>
            </a:r>
            <a:endParaRPr lang="en-US" sz="2000" b="0" strike="noStrike" spc="-1">
              <a:solidFill>
                <a:srgbClr val="000000"/>
              </a:solidFill>
              <a:latin typeface="Calibri"/>
            </a:endParaRPr>
          </a:p>
          <a:p>
            <a:pPr marL="228600" indent="-228600" algn="just">
              <a:lnSpc>
                <a:spcPct val="100000"/>
              </a:lnSpc>
              <a:spcBef>
                <a:spcPts val="1001"/>
              </a:spcBef>
              <a:buClr>
                <a:srgbClr val="000000"/>
              </a:buClr>
              <a:buFont typeface="Arial"/>
              <a:buChar char="•"/>
            </a:pPr>
            <a:r>
              <a:rPr lang="en-US" sz="2000" b="0" strike="noStrike" spc="-1">
                <a:solidFill>
                  <a:srgbClr val="000000"/>
                </a:solidFill>
                <a:latin typeface="Times New Roman"/>
              </a:rPr>
              <a:t>BERT Large and BERT Base also showed strong performance, while mBERT and DistilBERT provided competitive results. </a:t>
            </a:r>
            <a:endParaRPr lang="en-US" sz="2000" b="0" strike="noStrike" spc="-1">
              <a:solidFill>
                <a:srgbClr val="000000"/>
              </a:solidFill>
              <a:latin typeface="Calibri"/>
            </a:endParaRPr>
          </a:p>
          <a:p>
            <a:pPr marL="228600" indent="-228600" algn="just">
              <a:lnSpc>
                <a:spcPct val="100000"/>
              </a:lnSpc>
              <a:spcBef>
                <a:spcPts val="1001"/>
              </a:spcBef>
              <a:buClr>
                <a:srgbClr val="000000"/>
              </a:buClr>
              <a:buFont typeface="Arial"/>
              <a:buChar char="•"/>
            </a:pPr>
            <a:r>
              <a:rPr lang="en-US" sz="2000" b="0" strike="noStrike" spc="-1">
                <a:solidFill>
                  <a:srgbClr val="000000"/>
                </a:solidFill>
                <a:latin typeface="Times New Roman"/>
              </a:rPr>
              <a:t>The choice of the model may depend on the specific requirements and trade-offs between precision and recall in the application. </a:t>
            </a:r>
            <a:endParaRPr lang="en-US" sz="2000" b="0" strike="noStrike" spc="-1">
              <a:solidFill>
                <a:srgbClr val="000000"/>
              </a:solidFill>
              <a:latin typeface="Calibri"/>
            </a:endParaRPr>
          </a:p>
        </p:txBody>
      </p:sp>
      <p:sp>
        <p:nvSpPr>
          <p:cNvPr id="4" name="PlaceHolder 3"/>
          <p:cNvSpPr>
            <a:spLocks noGrp="1"/>
          </p:cNvSpPr>
          <p:nvPr>
            <p:ph type="sldNum" idx="6"/>
          </p:nvPr>
        </p:nvSpPr>
        <p:spPr/>
        <p:txBody>
          <a:bodyPr/>
          <a:lstStyle/>
          <a:p>
            <a:fld id="{7222249D-A6B4-46E0-9E16-F23ABEB72A7E}" type="slidenum">
              <a:rPr sz="1600" b="1">
                <a:solidFill>
                  <a:schemeClr val="tx1"/>
                </a:solidFill>
              </a:rPr>
              <a:t>26</a:t>
            </a:fld>
            <a:endParaRPr b="1"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416520" y="168840"/>
            <a:ext cx="10515240" cy="1325160"/>
          </a:xfrm>
          <a:prstGeom prst="rect">
            <a:avLst/>
          </a:prstGeom>
          <a:noFill/>
          <a:ln w="0">
            <a:noFill/>
          </a:ln>
        </p:spPr>
        <p:txBody>
          <a:bodyPr anchor="ctr">
            <a:noAutofit/>
          </a:bodyPr>
          <a:lstStyle/>
          <a:p>
            <a:pPr>
              <a:lnSpc>
                <a:spcPct val="90000"/>
              </a:lnSpc>
              <a:buNone/>
            </a:pPr>
            <a:r>
              <a:rPr lang="en-US" sz="3200" b="1" strike="noStrike" spc="-1">
                <a:solidFill>
                  <a:srgbClr val="000000"/>
                </a:solidFill>
                <a:latin typeface="Times New Roman"/>
              </a:rPr>
              <a:t>REFERENCES</a:t>
            </a:r>
            <a:endParaRPr lang="en-US" sz="3200" b="0" strike="noStrike" spc="-1">
              <a:solidFill>
                <a:srgbClr val="000000"/>
              </a:solidFill>
              <a:latin typeface="Calibri"/>
            </a:endParaRPr>
          </a:p>
        </p:txBody>
      </p:sp>
      <p:sp>
        <p:nvSpPr>
          <p:cNvPr id="151" name="PlaceHolder 2"/>
          <p:cNvSpPr>
            <a:spLocks noGrp="1"/>
          </p:cNvSpPr>
          <p:nvPr>
            <p:ph/>
          </p:nvPr>
        </p:nvSpPr>
        <p:spPr>
          <a:xfrm>
            <a:off x="416520" y="1494360"/>
            <a:ext cx="10936800" cy="4861440"/>
          </a:xfrm>
          <a:prstGeom prst="rect">
            <a:avLst/>
          </a:prstGeom>
          <a:noFill/>
          <a:ln w="0">
            <a:noFill/>
          </a:ln>
        </p:spPr>
        <p:txBody>
          <a:bodyPr anchor="t">
            <a:noAutofit/>
          </a:bodyPr>
          <a:lstStyle/>
          <a:p>
            <a:pPr marL="514440" indent="-514440" algn="just">
              <a:lnSpc>
                <a:spcPct val="100000"/>
              </a:lnSpc>
              <a:spcBef>
                <a:spcPts val="1001"/>
              </a:spcBef>
              <a:buClr>
                <a:srgbClr val="000000"/>
              </a:buClr>
              <a:buFont typeface="Calibri Light"/>
              <a:buAutoNum type="arabicPeriod"/>
            </a:pPr>
            <a:r>
              <a:rPr lang="en-US" sz="2000" b="0" strike="noStrike" spc="-1">
                <a:solidFill>
                  <a:srgbClr val="000000"/>
                </a:solidFill>
                <a:latin typeface="Times New Roman"/>
              </a:rPr>
              <a:t>Chakravarthi, B.R., Priyadharshini, R., Banerjee, S., Jagadeeshan, M.B., Kumaresan, P.K., Ponnusamy, R., Benhur, S., McCrae, J.P.: Detecting abusive comments at a fine-grained level in a low-resource language. In: Natural Language Processing Journal, vol. 3, p. 100006 (2023), Elsevier. </a:t>
            </a:r>
            <a:endParaRPr lang="en-US" sz="2000" b="0" strike="noStrike" spc="-1">
              <a:solidFill>
                <a:srgbClr val="000000"/>
              </a:solidFill>
              <a:latin typeface="Calibri"/>
            </a:endParaRPr>
          </a:p>
          <a:p>
            <a:pPr marL="514440" indent="-514440" algn="just">
              <a:lnSpc>
                <a:spcPct val="100000"/>
              </a:lnSpc>
              <a:spcBef>
                <a:spcPts val="1001"/>
              </a:spcBef>
              <a:buClr>
                <a:srgbClr val="000000"/>
              </a:buClr>
              <a:buFont typeface="Calibri Light"/>
              <a:buAutoNum type="arabicPeriod"/>
            </a:pPr>
            <a:r>
              <a:rPr lang="en-US" sz="2000" b="0" strike="noStrike" spc="-1">
                <a:solidFill>
                  <a:srgbClr val="000000"/>
                </a:solidFill>
                <a:latin typeface="Times New Roman"/>
              </a:rPr>
              <a:t>Saleh, H., Alhothali, A., Moria, K.: Detection of hate speech using BERT and hate speech word embedding with deep model. In: Applied Artificial Intelligence, vol. 37, no. 1, p. 2166719 (2023), Taylor &amp; Francis. </a:t>
            </a:r>
            <a:endParaRPr lang="en-US" sz="2000" b="0" strike="noStrike" spc="-1">
              <a:solidFill>
                <a:srgbClr val="000000"/>
              </a:solidFill>
              <a:latin typeface="Calibri"/>
            </a:endParaRPr>
          </a:p>
          <a:p>
            <a:pPr marL="514440" indent="-514440" algn="just">
              <a:lnSpc>
                <a:spcPct val="100000"/>
              </a:lnSpc>
              <a:spcBef>
                <a:spcPts val="1001"/>
              </a:spcBef>
              <a:buClr>
                <a:srgbClr val="000000"/>
              </a:buClr>
              <a:buFont typeface="Calibri Light"/>
              <a:buAutoNum type="arabicPeriod"/>
            </a:pPr>
            <a:r>
              <a:rPr lang="en-US" sz="2000" b="0" strike="noStrike" spc="-1">
                <a:solidFill>
                  <a:srgbClr val="000000"/>
                </a:solidFill>
                <a:latin typeface="Times New Roman"/>
              </a:rPr>
              <a:t>Mazari, A.C., Boudoukhani, N., Djeffal, A.: BERT-based ensemble learning for multi-aspect hate speech detection. In: Cluster Computing, pp. 1-15 (2023), Springer.</a:t>
            </a:r>
            <a:endParaRPr lang="en-US" sz="2000" b="0" strike="noStrike" spc="-1">
              <a:solidFill>
                <a:srgbClr val="000000"/>
              </a:solidFill>
              <a:latin typeface="Calibri"/>
            </a:endParaRPr>
          </a:p>
          <a:p>
            <a:pPr marL="514440" indent="-514440" algn="just">
              <a:lnSpc>
                <a:spcPct val="100000"/>
              </a:lnSpc>
              <a:spcBef>
                <a:spcPts val="1001"/>
              </a:spcBef>
              <a:buClr>
                <a:srgbClr val="000000"/>
              </a:buClr>
              <a:buFont typeface="Calibri Light"/>
              <a:buAutoNum type="arabicPeriod"/>
            </a:pPr>
            <a:r>
              <a:rPr lang="en-US" sz="2000" b="0" strike="noStrike" spc="-1">
                <a:solidFill>
                  <a:srgbClr val="000000"/>
                </a:solidFill>
                <a:latin typeface="Times New Roman"/>
              </a:rPr>
              <a:t>Khan, A.A., Iqbal, M.H., Nisar, S., Ahmad, A., Iqbal, W.: Offensive Language Detection for Low Resource Language Using Deep Sequence Model. In: IEEE Transactions on Computational Social Systems (2023), IEEE.</a:t>
            </a:r>
            <a:endParaRPr lang="en-US" sz="2000" b="0" strike="noStrike" spc="-1">
              <a:solidFill>
                <a:srgbClr val="000000"/>
              </a:solidFill>
              <a:latin typeface="Calibri"/>
            </a:endParaRPr>
          </a:p>
          <a:p>
            <a:pPr marL="514440" indent="-514440" algn="just">
              <a:lnSpc>
                <a:spcPct val="100000"/>
              </a:lnSpc>
              <a:spcBef>
                <a:spcPts val="1001"/>
              </a:spcBef>
              <a:buClr>
                <a:srgbClr val="000000"/>
              </a:buClr>
              <a:buFont typeface="Calibri Light"/>
              <a:buAutoNum type="arabicPeriod"/>
            </a:pPr>
            <a:r>
              <a:rPr lang="en-US" sz="2000" b="0" strike="noStrike" spc="-1">
                <a:solidFill>
                  <a:srgbClr val="000000"/>
                </a:solidFill>
                <a:latin typeface="Times New Roman"/>
              </a:rPr>
              <a:t>Quoc Tran, K., Trong Nguyen, A., Hoang, P.G., Luu, C.D., Do, T.-H., Van Nguyen, K.: Vietnamese hate and offensive detection using PhoBERT-CNN and social media streaming data. In: Neural Computing and Applications, vol. 35, no. 1, pp. 573-594 (2023), Springer.</a:t>
            </a:r>
            <a:endParaRPr lang="en-US" sz="2000" b="0" strike="noStrike" spc="-1">
              <a:solidFill>
                <a:srgbClr val="000000"/>
              </a:solidFill>
              <a:latin typeface="Calibri"/>
            </a:endParaRPr>
          </a:p>
        </p:txBody>
      </p:sp>
      <p:sp>
        <p:nvSpPr>
          <p:cNvPr id="4" name="PlaceHolder 3"/>
          <p:cNvSpPr>
            <a:spLocks noGrp="1"/>
          </p:cNvSpPr>
          <p:nvPr>
            <p:ph type="sldNum" idx="6"/>
          </p:nvPr>
        </p:nvSpPr>
        <p:spPr/>
        <p:txBody>
          <a:bodyPr/>
          <a:lstStyle/>
          <a:p>
            <a:fld id="{5F6B88C2-80EA-44D2-A9AA-7F0BB4DC64FF}" type="slidenum">
              <a:rPr sz="1600" b="1">
                <a:solidFill>
                  <a:schemeClr val="tx1"/>
                </a:solidFill>
              </a:rPr>
              <a:t>27</a:t>
            </a:fld>
            <a:endParaRPr b="1"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416520" y="168840"/>
            <a:ext cx="10515240" cy="1325160"/>
          </a:xfrm>
          <a:prstGeom prst="rect">
            <a:avLst/>
          </a:prstGeom>
          <a:noFill/>
          <a:ln w="0">
            <a:noFill/>
          </a:ln>
        </p:spPr>
        <p:txBody>
          <a:bodyPr anchor="ctr">
            <a:noAutofit/>
          </a:bodyPr>
          <a:lstStyle/>
          <a:p>
            <a:pPr>
              <a:lnSpc>
                <a:spcPct val="90000"/>
              </a:lnSpc>
              <a:buNone/>
            </a:pPr>
            <a:r>
              <a:rPr lang="en-US" sz="3200" b="1" strike="noStrike" spc="-1">
                <a:solidFill>
                  <a:srgbClr val="000000"/>
                </a:solidFill>
                <a:latin typeface="Times New Roman"/>
              </a:rPr>
              <a:t>REFERENCES (continued)</a:t>
            </a:r>
            <a:endParaRPr lang="en-US" sz="3200" b="0" strike="noStrike" spc="-1">
              <a:solidFill>
                <a:srgbClr val="000000"/>
              </a:solidFill>
              <a:latin typeface="Calibri"/>
            </a:endParaRPr>
          </a:p>
        </p:txBody>
      </p:sp>
      <p:sp>
        <p:nvSpPr>
          <p:cNvPr id="153" name="PlaceHolder 2"/>
          <p:cNvSpPr>
            <a:spLocks noGrp="1"/>
          </p:cNvSpPr>
          <p:nvPr>
            <p:ph/>
          </p:nvPr>
        </p:nvSpPr>
        <p:spPr>
          <a:xfrm>
            <a:off x="416520" y="1494360"/>
            <a:ext cx="10936800" cy="4861440"/>
          </a:xfrm>
          <a:prstGeom prst="rect">
            <a:avLst/>
          </a:prstGeom>
          <a:noFill/>
          <a:ln w="0">
            <a:noFill/>
          </a:ln>
        </p:spPr>
        <p:txBody>
          <a:bodyPr anchor="t">
            <a:noAutofit/>
          </a:bodyPr>
          <a:lstStyle/>
          <a:p>
            <a:pPr marL="514440" indent="-514440" algn="just">
              <a:lnSpc>
                <a:spcPct val="100000"/>
              </a:lnSpc>
              <a:spcBef>
                <a:spcPts val="1001"/>
              </a:spcBef>
              <a:buClr>
                <a:srgbClr val="000000"/>
              </a:buClr>
              <a:buFont typeface="Calibri Light"/>
              <a:buAutoNum type="arabicPeriod" startAt="6"/>
            </a:pPr>
            <a:r>
              <a:rPr lang="en-US" sz="2000" b="0" strike="noStrike" spc="-1">
                <a:solidFill>
                  <a:srgbClr val="000000"/>
                </a:solidFill>
                <a:latin typeface="Times New Roman"/>
              </a:rPr>
              <a:t>Anand, M., Sahay, K.B., Ahmed, M.A., Sultan, D., Chandan, R.R., Singh, B.: Deep learning and natural language processing in computation for offensive language detection in online social networks by feature selection and ensemble classification techniques. In: Theoretical Computer Science, vol. 943, pp. 203-218 (2023), Elsevier.</a:t>
            </a:r>
            <a:endParaRPr lang="en-US" sz="2000" b="0" strike="noStrike" spc="-1">
              <a:solidFill>
                <a:srgbClr val="000000"/>
              </a:solidFill>
              <a:latin typeface="Calibri"/>
            </a:endParaRPr>
          </a:p>
          <a:p>
            <a:pPr marL="514440" indent="-514440" algn="just">
              <a:lnSpc>
                <a:spcPct val="100000"/>
              </a:lnSpc>
              <a:spcBef>
                <a:spcPts val="1001"/>
              </a:spcBef>
              <a:buClr>
                <a:srgbClr val="000000"/>
              </a:buClr>
              <a:buFont typeface="Calibri Light"/>
              <a:buAutoNum type="arabicPeriod" startAt="6"/>
            </a:pPr>
            <a:r>
              <a:rPr lang="en-US" sz="2000" b="0" strike="noStrike" spc="-1">
                <a:solidFill>
                  <a:srgbClr val="000000"/>
                </a:solidFill>
                <a:latin typeface="Times New Roman"/>
              </a:rPr>
              <a:t>Saeed, R., Afzal, H., Rauf, S.A., Iltaf, N.: Detection of Offensive Language and ITS Severity for Low Resource Language. In: ACM Transactions on Asian and Low-Resource Language Information Processing, vol. 22, no. 6, pp. 1-27 (2023), ACM New York, NY.</a:t>
            </a:r>
            <a:endParaRPr lang="en-US" sz="2000" b="0" strike="noStrike" spc="-1">
              <a:solidFill>
                <a:srgbClr val="000000"/>
              </a:solidFill>
              <a:latin typeface="Calibri"/>
            </a:endParaRPr>
          </a:p>
          <a:p>
            <a:pPr marL="514440" indent="-514440" algn="just">
              <a:lnSpc>
                <a:spcPct val="100000"/>
              </a:lnSpc>
              <a:spcBef>
                <a:spcPts val="1001"/>
              </a:spcBef>
              <a:buClr>
                <a:srgbClr val="000000"/>
              </a:buClr>
              <a:buFont typeface="Calibri Light"/>
              <a:buAutoNum type="arabicPeriod" startAt="6"/>
            </a:pPr>
            <a:r>
              <a:rPr lang="en-US" sz="2000" b="0" strike="noStrike" spc="-1">
                <a:solidFill>
                  <a:srgbClr val="000000"/>
                </a:solidFill>
                <a:latin typeface="Times New Roman"/>
              </a:rPr>
              <a:t>Priyadharshini, R., Chakravarthi, B.R., Malliga, S., Subalalitha, C.N., Kogilavani, S.V., Premjith, B., Murugappan, A., Kumaresan, P.K.: Overview of shared-task on abusive comment detection in tamil and telugu. In: Proceedings of the Third Workshop on Speech and Language Technologies for Dravidian Languages, pp. 80-87 (2023).</a:t>
            </a:r>
            <a:endParaRPr lang="en-US" sz="2000" b="0" strike="noStrike" spc="-1">
              <a:solidFill>
                <a:srgbClr val="000000"/>
              </a:solidFill>
              <a:latin typeface="Calibri"/>
            </a:endParaRPr>
          </a:p>
          <a:p>
            <a:pPr marL="514440" indent="-514440" algn="just">
              <a:lnSpc>
                <a:spcPct val="100000"/>
              </a:lnSpc>
              <a:spcBef>
                <a:spcPts val="1001"/>
              </a:spcBef>
              <a:buClr>
                <a:srgbClr val="000000"/>
              </a:buClr>
              <a:buFont typeface="Calibri Light"/>
              <a:buAutoNum type="arabicPeriod" startAt="6"/>
            </a:pPr>
            <a:r>
              <a:rPr lang="en-US" sz="2000" b="0" strike="noStrike" spc="-1">
                <a:solidFill>
                  <a:srgbClr val="000000"/>
                </a:solidFill>
                <a:latin typeface="Times New Roman"/>
              </a:rPr>
              <a:t>Shanmugavadivel, K., Subramanian, M., Srigha, S., JS, Sree Harene, and others: KEC_AI_NLP@ DravidianLangTech: Abusive Comment Detection in Tamil Language. In: Proceedings of the Third Workshop on Speech and Language Technologies for Dravidian Languages, pp. 293-299 (2023).</a:t>
            </a:r>
            <a:endParaRPr lang="en-US" sz="2000" b="0" strike="noStrike" spc="-1">
              <a:solidFill>
                <a:srgbClr val="000000"/>
              </a:solidFill>
              <a:latin typeface="Calibri"/>
            </a:endParaRPr>
          </a:p>
        </p:txBody>
      </p:sp>
      <p:sp>
        <p:nvSpPr>
          <p:cNvPr id="4" name="PlaceHolder 3"/>
          <p:cNvSpPr>
            <a:spLocks noGrp="1"/>
          </p:cNvSpPr>
          <p:nvPr>
            <p:ph type="sldNum" idx="6"/>
          </p:nvPr>
        </p:nvSpPr>
        <p:spPr/>
        <p:txBody>
          <a:bodyPr/>
          <a:lstStyle/>
          <a:p>
            <a:fld id="{930F0E5E-4B63-4948-BF12-AD2948239914}" type="slidenum">
              <a:rPr sz="1600" b="1">
                <a:solidFill>
                  <a:schemeClr val="tx1"/>
                </a:solidFill>
              </a:rPr>
              <a:t>28</a:t>
            </a:fld>
            <a:endParaRPr b="1"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416520" y="168840"/>
            <a:ext cx="10515240" cy="1325160"/>
          </a:xfrm>
          <a:prstGeom prst="rect">
            <a:avLst/>
          </a:prstGeom>
          <a:noFill/>
          <a:ln w="0">
            <a:noFill/>
          </a:ln>
        </p:spPr>
        <p:txBody>
          <a:bodyPr anchor="ctr">
            <a:noAutofit/>
          </a:bodyPr>
          <a:lstStyle/>
          <a:p>
            <a:pPr>
              <a:lnSpc>
                <a:spcPct val="90000"/>
              </a:lnSpc>
              <a:buNone/>
            </a:pPr>
            <a:r>
              <a:rPr lang="en-US" sz="3200" b="1" strike="noStrike" spc="-1">
                <a:solidFill>
                  <a:srgbClr val="000000"/>
                </a:solidFill>
                <a:latin typeface="Times New Roman"/>
              </a:rPr>
              <a:t>REFERENCES (continued)</a:t>
            </a:r>
            <a:endParaRPr lang="en-US" sz="3200" b="0" strike="noStrike" spc="-1">
              <a:solidFill>
                <a:srgbClr val="000000"/>
              </a:solidFill>
              <a:latin typeface="Calibri"/>
            </a:endParaRPr>
          </a:p>
        </p:txBody>
      </p:sp>
      <p:sp>
        <p:nvSpPr>
          <p:cNvPr id="155" name="PlaceHolder 2"/>
          <p:cNvSpPr>
            <a:spLocks noGrp="1"/>
          </p:cNvSpPr>
          <p:nvPr>
            <p:ph/>
          </p:nvPr>
        </p:nvSpPr>
        <p:spPr>
          <a:xfrm>
            <a:off x="416520" y="1494360"/>
            <a:ext cx="10936800" cy="4861440"/>
          </a:xfrm>
          <a:prstGeom prst="rect">
            <a:avLst/>
          </a:prstGeom>
          <a:noFill/>
          <a:ln w="0">
            <a:noFill/>
          </a:ln>
        </p:spPr>
        <p:txBody>
          <a:bodyPr anchor="t">
            <a:noAutofit/>
          </a:bodyPr>
          <a:lstStyle/>
          <a:p>
            <a:pPr marL="514440" indent="-514440" algn="just">
              <a:lnSpc>
                <a:spcPct val="100000"/>
              </a:lnSpc>
              <a:spcBef>
                <a:spcPts val="1001"/>
              </a:spcBef>
              <a:buClr>
                <a:srgbClr val="000000"/>
              </a:buClr>
              <a:buFont typeface="Calibri Light"/>
              <a:buAutoNum type="arabicPeriod" startAt="10"/>
            </a:pPr>
            <a:r>
              <a:rPr lang="en-US" sz="2000" b="0" strike="noStrike" spc="-1">
                <a:solidFill>
                  <a:srgbClr val="000000"/>
                </a:solidFill>
                <a:latin typeface="Times New Roman"/>
              </a:rPr>
              <a:t>Palanikumar, V., Mohan, M., Shanmugavadivel, K.: Development of Multi-lingual Models for Detecting Hope Speech Texts from Social Media Comments. In: Speech and Language Technologies for Low-Resource Languages: First International Conference, SPELLL 2022, Kalavakkam, India, November 23–25, 2022, Proceedings, p. 209 (2023), Springer Nature.</a:t>
            </a:r>
            <a:endParaRPr lang="en-US" sz="2000" b="0" strike="noStrike" spc="-1">
              <a:solidFill>
                <a:srgbClr val="000000"/>
              </a:solidFill>
              <a:latin typeface="Calibri"/>
            </a:endParaRPr>
          </a:p>
          <a:p>
            <a:pPr marL="514440" indent="-514440" algn="just">
              <a:lnSpc>
                <a:spcPct val="100000"/>
              </a:lnSpc>
              <a:spcBef>
                <a:spcPts val="1001"/>
              </a:spcBef>
              <a:buClr>
                <a:srgbClr val="000000"/>
              </a:buClr>
              <a:buFont typeface="Calibri Light"/>
              <a:buAutoNum type="arabicPeriod" startAt="10"/>
            </a:pPr>
            <a:r>
              <a:rPr lang="en-US" sz="2000" b="0" strike="noStrike" spc="-1">
                <a:solidFill>
                  <a:srgbClr val="000000"/>
                </a:solidFill>
                <a:latin typeface="Times New Roman"/>
              </a:rPr>
              <a:t>Chakravarthi, B.R., Jagadeeshan, M.B., Palanikumar, V., Priyadharshini, R.: Offensive language identification in dravidian languages using MPNet and CNN. In: International Journal of Information Management Data Insights, vol. 3, no. 1, p. 100151 (2023), Elsevier.</a:t>
            </a:r>
            <a:endParaRPr lang="en-US" sz="2000" b="0" strike="noStrike" spc="-1">
              <a:solidFill>
                <a:srgbClr val="000000"/>
              </a:solidFill>
              <a:latin typeface="Calibri"/>
            </a:endParaRPr>
          </a:p>
          <a:p>
            <a:pPr marL="514440" indent="-514440" algn="just">
              <a:lnSpc>
                <a:spcPct val="100000"/>
              </a:lnSpc>
              <a:spcBef>
                <a:spcPts val="1001"/>
              </a:spcBef>
              <a:buClr>
                <a:srgbClr val="000000"/>
              </a:buClr>
              <a:buFont typeface="Calibri Light"/>
              <a:buAutoNum type="arabicPeriod" startAt="10"/>
            </a:pPr>
            <a:r>
              <a:rPr lang="en-US" sz="2000" b="0" strike="noStrike" spc="-1">
                <a:solidFill>
                  <a:srgbClr val="000000"/>
                </a:solidFill>
                <a:latin typeface="Times New Roman"/>
              </a:rPr>
              <a:t>Barman, S., Das, M.: hate-alert@ DravidianLangTech: Multimodal Abusive Language Detection and Sentiment Analysis in Dravidian Languages. In: Proceedings of the Third Workshop on Speech and Language Technologies for Dravidian Languages, pp. 217-224 (2023).</a:t>
            </a:r>
            <a:endParaRPr lang="en-US" sz="2000" b="0" strike="noStrike" spc="-1">
              <a:solidFill>
                <a:srgbClr val="000000"/>
              </a:solidFill>
              <a:latin typeface="Calibri"/>
            </a:endParaRPr>
          </a:p>
          <a:p>
            <a:pPr marL="514440" indent="-514440" algn="just">
              <a:lnSpc>
                <a:spcPct val="100000"/>
              </a:lnSpc>
              <a:spcBef>
                <a:spcPts val="1001"/>
              </a:spcBef>
              <a:buClr>
                <a:srgbClr val="000000"/>
              </a:buClr>
              <a:buFont typeface="Calibri Light"/>
              <a:buAutoNum type="arabicPeriod" startAt="10"/>
            </a:pPr>
            <a:r>
              <a:rPr lang="en-US" sz="2000" b="0" strike="noStrike" spc="-1">
                <a:solidFill>
                  <a:srgbClr val="000000"/>
                </a:solidFill>
                <a:latin typeface="Times New Roman"/>
              </a:rPr>
              <a:t>Balakrishnan, V., Govindan, V., Govaichelvan, K.N.: Tamil Offensive Language Detection: Supervised versus Unsupervised Learning Approaches. In: ACM Transactions on Asian and Low-Resource Language Information Processing, vol. 22, no. 4, pp. 1-14 (2023), ACM New York, NY.</a:t>
            </a:r>
            <a:endParaRPr lang="en-US" sz="2000" b="0" strike="noStrike" spc="-1">
              <a:solidFill>
                <a:srgbClr val="000000"/>
              </a:solidFill>
              <a:latin typeface="Calibri"/>
            </a:endParaRPr>
          </a:p>
        </p:txBody>
      </p:sp>
      <p:sp>
        <p:nvSpPr>
          <p:cNvPr id="4" name="PlaceHolder 3"/>
          <p:cNvSpPr>
            <a:spLocks noGrp="1"/>
          </p:cNvSpPr>
          <p:nvPr>
            <p:ph type="sldNum" idx="6"/>
          </p:nvPr>
        </p:nvSpPr>
        <p:spPr/>
        <p:txBody>
          <a:bodyPr/>
          <a:lstStyle/>
          <a:p>
            <a:fld id="{13B964B3-CA22-443F-BAEC-1ED3CCCF2014}" type="slidenum">
              <a:rPr sz="1600" b="1">
                <a:solidFill>
                  <a:schemeClr val="tx1"/>
                </a:solidFill>
              </a:rPr>
              <a:t>29</a:t>
            </a:fld>
            <a:endParaRPr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416520" y="168840"/>
            <a:ext cx="10515240" cy="1325160"/>
          </a:xfrm>
          <a:prstGeom prst="rect">
            <a:avLst/>
          </a:prstGeom>
          <a:noFill/>
          <a:ln w="0">
            <a:noFill/>
          </a:ln>
        </p:spPr>
        <p:txBody>
          <a:bodyPr anchor="ctr">
            <a:noAutofit/>
          </a:bodyPr>
          <a:lstStyle/>
          <a:p>
            <a:pPr>
              <a:lnSpc>
                <a:spcPct val="90000"/>
              </a:lnSpc>
              <a:buNone/>
            </a:pPr>
            <a:r>
              <a:rPr lang="en-US" sz="3200" b="1" strike="noStrike" spc="-1">
                <a:solidFill>
                  <a:srgbClr val="000000"/>
                </a:solidFill>
                <a:latin typeface="Times New Roman"/>
              </a:rPr>
              <a:t>INTRODUCTION</a:t>
            </a:r>
            <a:endParaRPr lang="en-US" sz="3200" b="0" strike="noStrike" spc="-1">
              <a:solidFill>
                <a:srgbClr val="000000"/>
              </a:solidFill>
              <a:latin typeface="Calibri"/>
            </a:endParaRPr>
          </a:p>
        </p:txBody>
      </p:sp>
      <p:sp>
        <p:nvSpPr>
          <p:cNvPr id="94" name="PlaceHolder 2"/>
          <p:cNvSpPr>
            <a:spLocks noGrp="1"/>
          </p:cNvSpPr>
          <p:nvPr>
            <p:ph/>
          </p:nvPr>
        </p:nvSpPr>
        <p:spPr>
          <a:xfrm>
            <a:off x="416520" y="1461960"/>
            <a:ext cx="10936800" cy="4672440"/>
          </a:xfrm>
          <a:prstGeom prst="rect">
            <a:avLst/>
          </a:prstGeom>
          <a:noFill/>
          <a:ln w="0">
            <a:noFill/>
          </a:ln>
        </p:spPr>
        <p:txBody>
          <a:bodyPr anchor="t">
            <a:noAutofit/>
          </a:bodyPr>
          <a:lstStyle/>
          <a:p>
            <a:pPr algn="just">
              <a:lnSpc>
                <a:spcPct val="100000"/>
              </a:lnSpc>
              <a:spcBef>
                <a:spcPts val="1001"/>
              </a:spcBef>
              <a:buNone/>
              <a:tabLst>
                <a:tab pos="0" algn="l"/>
              </a:tabLst>
            </a:pPr>
            <a:r>
              <a:rPr lang="en-US" sz="2400" b="1" strike="noStrike" spc="-1">
                <a:solidFill>
                  <a:srgbClr val="000000"/>
                </a:solidFill>
                <a:latin typeface="Times New Roman"/>
              </a:rPr>
              <a:t>The Challenge of Online Content Moderation :</a:t>
            </a:r>
            <a:endParaRPr lang="en-US" sz="2400" b="0" strike="noStrike" spc="-1">
              <a:solidFill>
                <a:srgbClr val="000000"/>
              </a:solidFill>
              <a:latin typeface="Calibri"/>
            </a:endParaRPr>
          </a:p>
          <a:p>
            <a:pPr marL="228600" indent="-228600" algn="just">
              <a:lnSpc>
                <a:spcPct val="100000"/>
              </a:lnSpc>
              <a:spcBef>
                <a:spcPts val="1001"/>
              </a:spcBef>
              <a:buClr>
                <a:srgbClr val="000000"/>
              </a:buClr>
              <a:buFont typeface="Arial"/>
              <a:buChar char="•"/>
              <a:tabLst>
                <a:tab pos="0" algn="l"/>
              </a:tabLst>
            </a:pPr>
            <a:r>
              <a:rPr lang="en-US" sz="2000" b="0" strike="noStrike" spc="-1">
                <a:solidFill>
                  <a:srgbClr val="000000"/>
                </a:solidFill>
                <a:latin typeface="Times New Roman"/>
              </a:rPr>
              <a:t>In the digital era, social media platforms have become ubiquitous, serving as primary channels for communication and content sharing.</a:t>
            </a:r>
            <a:endParaRPr lang="en-US" sz="2000" b="0" strike="noStrike" spc="-1">
              <a:solidFill>
                <a:srgbClr val="000000"/>
              </a:solidFill>
              <a:latin typeface="Calibri"/>
            </a:endParaRPr>
          </a:p>
          <a:p>
            <a:pPr marL="228600" indent="-228600" algn="just">
              <a:lnSpc>
                <a:spcPct val="100000"/>
              </a:lnSpc>
              <a:spcBef>
                <a:spcPts val="1001"/>
              </a:spcBef>
              <a:buClr>
                <a:srgbClr val="000000"/>
              </a:buClr>
              <a:buFont typeface="Arial"/>
              <a:buChar char="•"/>
              <a:tabLst>
                <a:tab pos="0" algn="l"/>
              </a:tabLst>
            </a:pPr>
            <a:r>
              <a:rPr lang="en-US" sz="2000" b="0" strike="noStrike" spc="-1">
                <a:solidFill>
                  <a:srgbClr val="000000"/>
                </a:solidFill>
                <a:latin typeface="Times New Roman"/>
              </a:rPr>
              <a:t>Alongside their rapid growth, these platforms have increasingly grappled with the challenge of moderating content, particularly in regulating offensive language.</a:t>
            </a:r>
            <a:endParaRPr lang="en-US" sz="2000" b="0" strike="noStrike" spc="-1">
              <a:solidFill>
                <a:srgbClr val="000000"/>
              </a:solidFill>
              <a:latin typeface="Calibri"/>
            </a:endParaRPr>
          </a:p>
          <a:p>
            <a:pPr marL="228600" indent="-228600" algn="just">
              <a:lnSpc>
                <a:spcPct val="100000"/>
              </a:lnSpc>
              <a:spcBef>
                <a:spcPts val="1001"/>
              </a:spcBef>
              <a:buClr>
                <a:srgbClr val="000000"/>
              </a:buClr>
              <a:buFont typeface="Arial"/>
              <a:buChar char="•"/>
              <a:tabLst>
                <a:tab pos="0" algn="l"/>
              </a:tabLst>
            </a:pPr>
            <a:r>
              <a:rPr lang="en-US" sz="2000" b="0" strike="noStrike" spc="-1">
                <a:solidFill>
                  <a:srgbClr val="000000"/>
                </a:solidFill>
                <a:latin typeface="Times New Roman"/>
              </a:rPr>
              <a:t>The presence of such language can have a detrimental impact on users, fostering toxic online environments and necessitating effective moderation tools.</a:t>
            </a:r>
            <a:endParaRPr lang="en-US" sz="2000" b="0" strike="noStrike" spc="-1">
              <a:solidFill>
                <a:srgbClr val="000000"/>
              </a:solidFill>
              <a:latin typeface="Calibri"/>
            </a:endParaRPr>
          </a:p>
          <a:p>
            <a:pPr marL="228600" indent="-228600" algn="just">
              <a:lnSpc>
                <a:spcPct val="100000"/>
              </a:lnSpc>
              <a:spcBef>
                <a:spcPts val="1001"/>
              </a:spcBef>
              <a:buClr>
                <a:srgbClr val="000000"/>
              </a:buClr>
              <a:buFont typeface="Arial"/>
              <a:buChar char="•"/>
              <a:tabLst>
                <a:tab pos="0" algn="l"/>
              </a:tabLst>
            </a:pPr>
            <a:r>
              <a:rPr lang="en-US" sz="2000" b="0" strike="noStrike" spc="-1">
                <a:solidFill>
                  <a:srgbClr val="000000"/>
                </a:solidFill>
                <a:latin typeface="Times New Roman"/>
              </a:rPr>
              <a:t>The nuances of Tamil, encompassing colloquialisms, slang, and regional variations, make the task of detecting offensive content particularly challenging.</a:t>
            </a:r>
            <a:endParaRPr lang="en-US" sz="2000" b="0" strike="noStrike" spc="-1">
              <a:solidFill>
                <a:srgbClr val="000000"/>
              </a:solidFill>
              <a:latin typeface="Calibri"/>
            </a:endParaRPr>
          </a:p>
          <a:p>
            <a:pPr marL="228600" indent="-228600" algn="just">
              <a:lnSpc>
                <a:spcPct val="100000"/>
              </a:lnSpc>
              <a:spcBef>
                <a:spcPts val="1001"/>
              </a:spcBef>
              <a:buClr>
                <a:srgbClr val="000000"/>
              </a:buClr>
              <a:buFont typeface="Arial"/>
              <a:buChar char="•"/>
              <a:tabLst>
                <a:tab pos="0" algn="l"/>
              </a:tabLst>
            </a:pPr>
            <a:r>
              <a:rPr lang="en-US" sz="2000" b="0" strike="noStrike" spc="-1">
                <a:solidFill>
                  <a:srgbClr val="000000"/>
                </a:solidFill>
                <a:latin typeface="Times New Roman"/>
              </a:rPr>
              <a:t>The social media harmful not only propagates through text but media, images as well.</a:t>
            </a:r>
            <a:endParaRPr lang="en-US" sz="2000" b="0" strike="noStrike" spc="-1">
              <a:solidFill>
                <a:srgbClr val="000000"/>
              </a:solidFill>
              <a:latin typeface="Calibri"/>
            </a:endParaRPr>
          </a:p>
        </p:txBody>
      </p:sp>
      <p:sp>
        <p:nvSpPr>
          <p:cNvPr id="4" name="PlaceHolder 3"/>
          <p:cNvSpPr>
            <a:spLocks noGrp="1"/>
          </p:cNvSpPr>
          <p:nvPr>
            <p:ph type="sldNum" idx="6"/>
          </p:nvPr>
        </p:nvSpPr>
        <p:spPr/>
        <p:txBody>
          <a:bodyPr/>
          <a:lstStyle/>
          <a:p>
            <a:fld id="{7B0BE2E5-6131-4915-8F50-4A6BD619A5C1}" type="slidenum">
              <a:rPr sz="1600" b="1">
                <a:solidFill>
                  <a:schemeClr val="tx1"/>
                </a:solidFill>
              </a:rPr>
              <a:t>3</a:t>
            </a:fld>
            <a:endParaRPr sz="1600" b="1"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416520" y="168840"/>
            <a:ext cx="10515240" cy="1325160"/>
          </a:xfrm>
          <a:prstGeom prst="rect">
            <a:avLst/>
          </a:prstGeom>
          <a:noFill/>
          <a:ln w="0">
            <a:noFill/>
          </a:ln>
        </p:spPr>
        <p:txBody>
          <a:bodyPr anchor="ctr">
            <a:noAutofit/>
          </a:bodyPr>
          <a:lstStyle/>
          <a:p>
            <a:pPr>
              <a:lnSpc>
                <a:spcPct val="90000"/>
              </a:lnSpc>
              <a:buNone/>
            </a:pPr>
            <a:r>
              <a:rPr lang="en-US" sz="3200" b="1" strike="noStrike" spc="-1" dirty="0">
                <a:solidFill>
                  <a:srgbClr val="000000"/>
                </a:solidFill>
                <a:latin typeface="Times New Roman"/>
              </a:rPr>
              <a:t>REFERENCES (continued)</a:t>
            </a:r>
            <a:endParaRPr lang="en-US" sz="3200" b="0" strike="noStrike" spc="-1" dirty="0">
              <a:solidFill>
                <a:srgbClr val="000000"/>
              </a:solidFill>
              <a:latin typeface="Calibri"/>
            </a:endParaRPr>
          </a:p>
        </p:txBody>
      </p:sp>
      <p:sp>
        <p:nvSpPr>
          <p:cNvPr id="157" name="PlaceHolder 2"/>
          <p:cNvSpPr>
            <a:spLocks noGrp="1"/>
          </p:cNvSpPr>
          <p:nvPr>
            <p:ph/>
          </p:nvPr>
        </p:nvSpPr>
        <p:spPr>
          <a:xfrm>
            <a:off x="416520" y="1494360"/>
            <a:ext cx="10936800" cy="4861440"/>
          </a:xfrm>
          <a:prstGeom prst="rect">
            <a:avLst/>
          </a:prstGeom>
          <a:noFill/>
          <a:ln w="0">
            <a:noFill/>
          </a:ln>
        </p:spPr>
        <p:txBody>
          <a:bodyPr anchor="t">
            <a:noAutofit/>
          </a:bodyPr>
          <a:lstStyle/>
          <a:p>
            <a:pPr marL="514440" indent="-514440" algn="just">
              <a:lnSpc>
                <a:spcPct val="100000"/>
              </a:lnSpc>
              <a:spcBef>
                <a:spcPts val="1001"/>
              </a:spcBef>
              <a:buClr>
                <a:srgbClr val="000000"/>
              </a:buClr>
              <a:buFont typeface="Calibri Light"/>
              <a:buAutoNum type="arabicPeriod" startAt="14"/>
            </a:pPr>
            <a:r>
              <a:rPr lang="en-US" sz="2000" b="0" strike="noStrike" spc="-1">
                <a:solidFill>
                  <a:srgbClr val="000000"/>
                </a:solidFill>
                <a:latin typeface="Times New Roman"/>
              </a:rPr>
              <a:t>Divya, S., Sripriya, N.: Transformer based model for offensive content recognition in dravidian languages. In: Brazilian Journal of Development, vol. 9, no. 12, pp. 30656-30667 (2023).</a:t>
            </a:r>
            <a:endParaRPr lang="en-US" sz="2000" b="0" strike="noStrike" spc="-1">
              <a:solidFill>
                <a:srgbClr val="000000"/>
              </a:solidFill>
              <a:latin typeface="Calibri"/>
            </a:endParaRPr>
          </a:p>
          <a:p>
            <a:pPr marL="514440" indent="-514440" algn="just">
              <a:lnSpc>
                <a:spcPct val="100000"/>
              </a:lnSpc>
              <a:spcBef>
                <a:spcPts val="1001"/>
              </a:spcBef>
              <a:buClr>
                <a:srgbClr val="000000"/>
              </a:buClr>
              <a:buFont typeface="Calibri Light"/>
              <a:buAutoNum type="arabicPeriod" startAt="14"/>
            </a:pPr>
            <a:r>
              <a:rPr lang="en-US" sz="2000" b="0" strike="noStrike" spc="-1">
                <a:solidFill>
                  <a:srgbClr val="000000"/>
                </a:solidFill>
                <a:latin typeface="Times New Roman"/>
              </a:rPr>
              <a:t>Paul, A., Nayyar, A., and others: A context-sensitive multi-tier deep learning framework for multimodal sentiment analysis. In: Multimedia Tools and Applications, pp. 1-30 (2023), Springer. </a:t>
            </a:r>
            <a:endParaRPr lang="en-US" sz="2000" b="0" strike="noStrike" spc="-1">
              <a:solidFill>
                <a:srgbClr val="000000"/>
              </a:solidFill>
              <a:latin typeface="Calibri"/>
            </a:endParaRPr>
          </a:p>
          <a:p>
            <a:pPr marL="514440" indent="-514440" algn="just">
              <a:lnSpc>
                <a:spcPct val="100000"/>
              </a:lnSpc>
              <a:spcBef>
                <a:spcPts val="1001"/>
              </a:spcBef>
              <a:buClr>
                <a:srgbClr val="000000"/>
              </a:buClr>
              <a:buFont typeface="Calibri Light"/>
              <a:buAutoNum type="arabicPeriod" startAt="14"/>
            </a:pPr>
            <a:r>
              <a:rPr lang="en-US" sz="2000" b="0" strike="noStrike" spc="-1">
                <a:solidFill>
                  <a:srgbClr val="000000"/>
                </a:solidFill>
                <a:latin typeface="Times New Roman"/>
              </a:rPr>
              <a:t>Abeera, V.P., Kumar, S., Soman, K.P.: Social Media Data Analysis for Malayalam YouTube Comments: Sentiment Analysis and Emotion Detection using ML and DL Models. In: Proceedings of the Third Workshop on Speech and Language Technologies for Dravidian Languages, pp. 43-51 (2023).</a:t>
            </a:r>
            <a:endParaRPr lang="en-US" sz="2000" b="0" strike="noStrike" spc="-1">
              <a:solidFill>
                <a:srgbClr val="000000"/>
              </a:solidFill>
              <a:latin typeface="Calibri"/>
            </a:endParaRPr>
          </a:p>
          <a:p>
            <a:pPr marL="514440" indent="-514440" algn="just">
              <a:lnSpc>
                <a:spcPct val="100000"/>
              </a:lnSpc>
              <a:spcBef>
                <a:spcPts val="1001"/>
              </a:spcBef>
              <a:buClr>
                <a:srgbClr val="000000"/>
              </a:buClr>
              <a:buFont typeface="Calibri Light"/>
              <a:buAutoNum type="arabicPeriod" startAt="14"/>
            </a:pPr>
            <a:r>
              <a:rPr lang="en-US" sz="2000" b="0" strike="noStrike" spc="-1">
                <a:solidFill>
                  <a:srgbClr val="000000"/>
                </a:solidFill>
                <a:latin typeface="Times New Roman"/>
              </a:rPr>
              <a:t>Chakravarthi, B.R., Priyadharshini, R., Muralidaran, V., Jose, N., Suryawanshi, S., Sherly, E., McCrae, J.P.: DravidianCodeMix: Sentiment Analysis and Offensive Language Identification Dataset for Dravidian Languages in Code-Mixed Text. In: Language Resources and Evaluation, Springer.</a:t>
            </a:r>
            <a:endParaRPr lang="en-US" sz="2000" b="0" strike="noStrike" spc="-1">
              <a:solidFill>
                <a:srgbClr val="000000"/>
              </a:solidFill>
              <a:latin typeface="Calibri"/>
            </a:endParaRPr>
          </a:p>
        </p:txBody>
      </p:sp>
      <p:sp>
        <p:nvSpPr>
          <p:cNvPr id="4" name="PlaceHolder 3"/>
          <p:cNvSpPr>
            <a:spLocks noGrp="1"/>
          </p:cNvSpPr>
          <p:nvPr>
            <p:ph type="sldNum" idx="6"/>
          </p:nvPr>
        </p:nvSpPr>
        <p:spPr/>
        <p:txBody>
          <a:bodyPr/>
          <a:lstStyle/>
          <a:p>
            <a:fld id="{82E30113-BBBE-48DF-BA46-32E694A51084}" type="slidenum">
              <a:rPr sz="1600" b="1">
                <a:solidFill>
                  <a:schemeClr val="tx1"/>
                </a:solidFill>
              </a:rPr>
              <a:t>30</a:t>
            </a:fld>
            <a:endParaRPr sz="1600" b="1" dirty="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83CC74-D9DF-5E24-F01B-EAC1C119B2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4728" y="1400801"/>
            <a:ext cx="6844146" cy="4876382"/>
          </a:xfrm>
          <a:prstGeom prst="rect">
            <a:avLst/>
          </a:prstGeom>
        </p:spPr>
      </p:pic>
      <p:sp>
        <p:nvSpPr>
          <p:cNvPr id="6" name="PlaceHolder 1">
            <a:extLst>
              <a:ext uri="{FF2B5EF4-FFF2-40B4-BE49-F238E27FC236}">
                <a16:creationId xmlns:a16="http://schemas.microsoft.com/office/drawing/2014/main" id="{58892EC6-5CCC-7940-E699-C205F0EC5ADB}"/>
              </a:ext>
            </a:extLst>
          </p:cNvPr>
          <p:cNvSpPr>
            <a:spLocks noGrp="1"/>
          </p:cNvSpPr>
          <p:nvPr>
            <p:ph type="title"/>
          </p:nvPr>
        </p:nvSpPr>
        <p:spPr>
          <a:xfrm>
            <a:off x="416520" y="168840"/>
            <a:ext cx="10515240" cy="1325160"/>
          </a:xfrm>
          <a:prstGeom prst="rect">
            <a:avLst/>
          </a:prstGeom>
          <a:noFill/>
          <a:ln w="0">
            <a:noFill/>
          </a:ln>
        </p:spPr>
        <p:txBody>
          <a:bodyPr anchor="ctr">
            <a:noAutofit/>
          </a:bodyPr>
          <a:lstStyle/>
          <a:p>
            <a:pPr>
              <a:lnSpc>
                <a:spcPct val="90000"/>
              </a:lnSpc>
              <a:buNone/>
            </a:pPr>
            <a:r>
              <a:rPr lang="en-US" sz="3200" b="1" strike="noStrike" spc="-1" dirty="0">
                <a:solidFill>
                  <a:srgbClr val="000000"/>
                </a:solidFill>
                <a:latin typeface="Times New Roman" panose="02020603050405020304" pitchFamily="18" charset="0"/>
                <a:cs typeface="Times New Roman" panose="02020603050405020304" pitchFamily="18" charset="0"/>
              </a:rPr>
              <a:t>CONF</a:t>
            </a:r>
            <a:r>
              <a:rPr lang="en-US" sz="3200" b="1" spc="-1" dirty="0">
                <a:solidFill>
                  <a:srgbClr val="000000"/>
                </a:solidFill>
                <a:latin typeface="Times New Roman" panose="02020603050405020304" pitchFamily="18" charset="0"/>
                <a:cs typeface="Times New Roman" panose="02020603050405020304" pitchFamily="18" charset="0"/>
              </a:rPr>
              <a:t>ERENCE CERTIFICATE:</a:t>
            </a:r>
            <a:endParaRPr lang="en-US" sz="32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7" name="PlaceHolder 3">
            <a:extLst>
              <a:ext uri="{FF2B5EF4-FFF2-40B4-BE49-F238E27FC236}">
                <a16:creationId xmlns:a16="http://schemas.microsoft.com/office/drawing/2014/main" id="{FD1E5A6D-7DDA-B9E3-C7D7-D0B352F62F51}"/>
              </a:ext>
            </a:extLst>
          </p:cNvPr>
          <p:cNvSpPr>
            <a:spLocks noGrp="1"/>
          </p:cNvSpPr>
          <p:nvPr>
            <p:ph type="sldNum" idx="6"/>
          </p:nvPr>
        </p:nvSpPr>
        <p:spPr>
          <a:xfrm>
            <a:off x="8610480" y="6356520"/>
            <a:ext cx="2742840" cy="364680"/>
          </a:xfrm>
        </p:spPr>
        <p:txBody>
          <a:bodyPr/>
          <a:lstStyle/>
          <a:p>
            <a:fld id="{82E30113-BBBE-48DF-BA46-32E694A51084}" type="slidenum">
              <a:rPr sz="1600" b="1">
                <a:solidFill>
                  <a:schemeClr val="tx1"/>
                </a:solidFill>
              </a:rPr>
              <a:t>31</a:t>
            </a:fld>
            <a:endParaRPr sz="1600" b="1" dirty="0">
              <a:solidFill>
                <a:schemeClr val="tx1"/>
              </a:solidFill>
            </a:endParaRPr>
          </a:p>
        </p:txBody>
      </p:sp>
    </p:spTree>
    <p:extLst>
      <p:ext uri="{BB962C8B-B14F-4D97-AF65-F5344CB8AC3E}">
        <p14:creationId xmlns:p14="http://schemas.microsoft.com/office/powerpoint/2010/main" val="2959303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0">
          <a:blip r:embed="rId2">
            <a:alphaModFix amt="10000"/>
          </a:blip>
          <a:stretch/>
        </a:blipFill>
        <a:effectLst/>
      </p:bgPr>
    </p:bg>
    <p:spTree>
      <p:nvGrpSpPr>
        <p:cNvPr id="1" name=""/>
        <p:cNvGrpSpPr/>
        <p:nvPr/>
      </p:nvGrpSpPr>
      <p:grpSpPr>
        <a:xfrm>
          <a:off x="0" y="0"/>
          <a:ext cx="0" cy="0"/>
          <a:chOff x="0" y="0"/>
          <a:chExt cx="0" cy="0"/>
        </a:xfrm>
      </p:grpSpPr>
      <p:pic>
        <p:nvPicPr>
          <p:cNvPr id="158" name="Picture 13"/>
          <p:cNvPicPr/>
          <p:nvPr/>
        </p:nvPicPr>
        <p:blipFill>
          <a:blip r:embed="rId3"/>
          <a:stretch/>
        </p:blipFill>
        <p:spPr>
          <a:xfrm>
            <a:off x="-12960" y="13680"/>
            <a:ext cx="12191760" cy="6857640"/>
          </a:xfrm>
          <a:prstGeom prst="rect">
            <a:avLst/>
          </a:prstGeom>
          <a:ln w="0">
            <a:noFill/>
          </a:ln>
        </p:spPr>
      </p:pic>
      <p:sp>
        <p:nvSpPr>
          <p:cNvPr id="159" name="TextBox 14"/>
          <p:cNvSpPr/>
          <p:nvPr/>
        </p:nvSpPr>
        <p:spPr>
          <a:xfrm>
            <a:off x="1437840" y="2781000"/>
            <a:ext cx="9290520" cy="131004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457200" algn="ctr">
              <a:lnSpc>
                <a:spcPct val="100000"/>
              </a:lnSpc>
              <a:buNone/>
            </a:pPr>
            <a:r>
              <a:rPr lang="en-US" sz="8000" b="1" strike="noStrike" spc="-1">
                <a:solidFill>
                  <a:srgbClr val="000000"/>
                </a:solidFill>
                <a:latin typeface="Times New Roman"/>
              </a:rPr>
              <a:t>THANK YOU</a:t>
            </a:r>
            <a:endParaRPr lang="en-IN" sz="80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416520" y="168840"/>
            <a:ext cx="10515240" cy="1325160"/>
          </a:xfrm>
          <a:prstGeom prst="rect">
            <a:avLst/>
          </a:prstGeom>
          <a:noFill/>
          <a:ln w="0">
            <a:noFill/>
          </a:ln>
        </p:spPr>
        <p:txBody>
          <a:bodyPr anchor="ctr">
            <a:noAutofit/>
          </a:bodyPr>
          <a:lstStyle/>
          <a:p>
            <a:pPr>
              <a:lnSpc>
                <a:spcPct val="90000"/>
              </a:lnSpc>
              <a:buNone/>
            </a:pPr>
            <a:r>
              <a:rPr lang="en-US" sz="3200" b="1" strike="noStrike" spc="-1">
                <a:solidFill>
                  <a:srgbClr val="000000"/>
                </a:solidFill>
                <a:latin typeface="Times New Roman"/>
              </a:rPr>
              <a:t>INTRODUCTION (continued)</a:t>
            </a:r>
            <a:endParaRPr lang="en-US" sz="3200" b="0" strike="noStrike" spc="-1">
              <a:solidFill>
                <a:srgbClr val="000000"/>
              </a:solidFill>
              <a:latin typeface="Calibri"/>
            </a:endParaRPr>
          </a:p>
        </p:txBody>
      </p:sp>
      <p:sp>
        <p:nvSpPr>
          <p:cNvPr id="96" name="PlaceHolder 2"/>
          <p:cNvSpPr>
            <a:spLocks noGrp="1"/>
          </p:cNvSpPr>
          <p:nvPr>
            <p:ph/>
          </p:nvPr>
        </p:nvSpPr>
        <p:spPr>
          <a:xfrm>
            <a:off x="416520" y="1461960"/>
            <a:ext cx="10936800" cy="4672440"/>
          </a:xfrm>
          <a:prstGeom prst="rect">
            <a:avLst/>
          </a:prstGeom>
          <a:noFill/>
          <a:ln w="0">
            <a:noFill/>
          </a:ln>
        </p:spPr>
        <p:txBody>
          <a:bodyPr anchor="t">
            <a:noAutofit/>
          </a:bodyPr>
          <a:lstStyle/>
          <a:p>
            <a:pPr algn="just">
              <a:lnSpc>
                <a:spcPct val="100000"/>
              </a:lnSpc>
              <a:spcBef>
                <a:spcPts val="1001"/>
              </a:spcBef>
              <a:buNone/>
              <a:tabLst>
                <a:tab pos="0" algn="l"/>
              </a:tabLst>
            </a:pPr>
            <a:r>
              <a:rPr lang="en-US" sz="2400" b="1" strike="noStrike" spc="-1">
                <a:solidFill>
                  <a:srgbClr val="000000"/>
                </a:solidFill>
                <a:latin typeface="Times New Roman"/>
              </a:rPr>
              <a:t>BERT Models and Language-Specific Adaptation:</a:t>
            </a:r>
            <a:endParaRPr lang="en-US" sz="2400" b="0" strike="noStrike" spc="-1">
              <a:solidFill>
                <a:srgbClr val="000000"/>
              </a:solidFill>
              <a:latin typeface="Calibri"/>
            </a:endParaRPr>
          </a:p>
          <a:p>
            <a:pPr marL="228600" indent="-228600" algn="just">
              <a:lnSpc>
                <a:spcPct val="100000"/>
              </a:lnSpc>
              <a:spcBef>
                <a:spcPts val="1001"/>
              </a:spcBef>
              <a:buClr>
                <a:srgbClr val="000000"/>
              </a:buClr>
              <a:buFont typeface="Arial"/>
              <a:buChar char="•"/>
              <a:tabLst>
                <a:tab pos="0" algn="l"/>
              </a:tabLst>
            </a:pPr>
            <a:r>
              <a:rPr lang="en-US" sz="2000" b="0" strike="noStrike" spc="-1">
                <a:solidFill>
                  <a:srgbClr val="000000"/>
                </a:solidFill>
                <a:latin typeface="Times New Roman"/>
              </a:rPr>
              <a:t>Among the various NLP models, BERT (Bidirectional Encoder Representations from Transformers) and its variants have shown great promise in understanding and processing natural language.</a:t>
            </a:r>
            <a:endParaRPr lang="en-US" sz="2000" b="0" strike="noStrike" spc="-1">
              <a:solidFill>
                <a:srgbClr val="000000"/>
              </a:solidFill>
              <a:latin typeface="Calibri"/>
            </a:endParaRPr>
          </a:p>
          <a:p>
            <a:pPr marL="228600" indent="-228600" algn="just">
              <a:lnSpc>
                <a:spcPct val="100000"/>
              </a:lnSpc>
              <a:spcBef>
                <a:spcPts val="1001"/>
              </a:spcBef>
              <a:buClr>
                <a:srgbClr val="000000"/>
              </a:buClr>
              <a:buFont typeface="Arial"/>
              <a:buChar char="•"/>
              <a:tabLst>
                <a:tab pos="0" algn="l"/>
              </a:tabLst>
            </a:pPr>
            <a:r>
              <a:rPr lang="en-US" sz="2000" b="0" strike="noStrike" spc="-1">
                <a:solidFill>
                  <a:srgbClr val="000000"/>
                </a:solidFill>
                <a:latin typeface="Times New Roman"/>
              </a:rPr>
              <a:t>Originally developed and pre-trained in English, these models have been adapted for multilingual purposes. </a:t>
            </a:r>
            <a:endParaRPr lang="en-US" sz="2000" b="0" strike="noStrike" spc="-1">
              <a:solidFill>
                <a:srgbClr val="000000"/>
              </a:solidFill>
              <a:latin typeface="Calibri"/>
            </a:endParaRPr>
          </a:p>
          <a:p>
            <a:pPr marL="228600" indent="-228600" algn="just">
              <a:lnSpc>
                <a:spcPct val="100000"/>
              </a:lnSpc>
              <a:spcBef>
                <a:spcPts val="1001"/>
              </a:spcBef>
              <a:buClr>
                <a:srgbClr val="000000"/>
              </a:buClr>
              <a:buFont typeface="Arial"/>
              <a:buChar char="•"/>
              <a:tabLst>
                <a:tab pos="0" algn="l"/>
              </a:tabLst>
            </a:pPr>
            <a:r>
              <a:rPr lang="en-US" sz="2000" b="0" strike="noStrike" spc="-1">
                <a:solidFill>
                  <a:srgbClr val="000000"/>
                </a:solidFill>
                <a:latin typeface="Times New Roman"/>
              </a:rPr>
              <a:t>However, their effectiveness in handling specific languages like Tamil, particularly for tasks such as offensive language detection, has not been extensively explored.</a:t>
            </a:r>
            <a:endParaRPr lang="en-US" sz="2000" b="0" strike="noStrike" spc="-1">
              <a:solidFill>
                <a:srgbClr val="000000"/>
              </a:solidFill>
              <a:latin typeface="Calibri"/>
            </a:endParaRPr>
          </a:p>
          <a:p>
            <a:pPr marL="228600" indent="-228600" algn="just">
              <a:lnSpc>
                <a:spcPct val="100000"/>
              </a:lnSpc>
              <a:spcBef>
                <a:spcPts val="1001"/>
              </a:spcBef>
              <a:buClr>
                <a:srgbClr val="000000"/>
              </a:buClr>
              <a:buFont typeface="Arial"/>
              <a:buChar char="•"/>
              <a:tabLst>
                <a:tab pos="0" algn="l"/>
              </a:tabLst>
            </a:pPr>
            <a:r>
              <a:rPr lang="en-US" sz="2000" b="0" strike="noStrike" spc="-1">
                <a:solidFill>
                  <a:srgbClr val="000000"/>
                </a:solidFill>
                <a:latin typeface="Times New Roman"/>
              </a:rPr>
              <a:t>This research aims to bridge this gap by conducting a comprehensive comparative analysis of several BERT models, including mBERT, BERT Base and Large, DistilBERT, and RoBERTa, specifically for Tamil language processing.</a:t>
            </a:r>
            <a:endParaRPr lang="en-US" sz="2000" b="0" strike="noStrike" spc="-1">
              <a:solidFill>
                <a:srgbClr val="000000"/>
              </a:solidFill>
              <a:latin typeface="Calibri"/>
            </a:endParaRPr>
          </a:p>
        </p:txBody>
      </p:sp>
      <p:sp>
        <p:nvSpPr>
          <p:cNvPr id="4" name="PlaceHolder 3"/>
          <p:cNvSpPr>
            <a:spLocks noGrp="1"/>
          </p:cNvSpPr>
          <p:nvPr>
            <p:ph type="sldNum" idx="6"/>
          </p:nvPr>
        </p:nvSpPr>
        <p:spPr/>
        <p:txBody>
          <a:bodyPr/>
          <a:lstStyle/>
          <a:p>
            <a:fld id="{01A90479-4370-42A4-9415-54C746138971}" type="slidenum">
              <a:rPr sz="1600" b="1">
                <a:solidFill>
                  <a:schemeClr val="tx1"/>
                </a:solidFill>
              </a:rPr>
              <a:t>4</a:t>
            </a:fld>
            <a:endParaRPr b="1"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416520" y="168840"/>
            <a:ext cx="10515240" cy="1325160"/>
          </a:xfrm>
          <a:prstGeom prst="rect">
            <a:avLst/>
          </a:prstGeom>
          <a:noFill/>
          <a:ln w="0">
            <a:noFill/>
          </a:ln>
        </p:spPr>
        <p:txBody>
          <a:bodyPr anchor="ctr">
            <a:noAutofit/>
          </a:bodyPr>
          <a:lstStyle/>
          <a:p>
            <a:pPr>
              <a:lnSpc>
                <a:spcPct val="90000"/>
              </a:lnSpc>
              <a:buNone/>
            </a:pPr>
            <a:r>
              <a:rPr lang="en-US" sz="3200" b="1" strike="noStrike" spc="-1">
                <a:solidFill>
                  <a:srgbClr val="000000"/>
                </a:solidFill>
                <a:latin typeface="Times New Roman"/>
              </a:rPr>
              <a:t>RELATED WORKS</a:t>
            </a:r>
            <a:endParaRPr lang="en-US" sz="3200" b="0" strike="noStrike" spc="-1">
              <a:solidFill>
                <a:srgbClr val="000000"/>
              </a:solidFill>
              <a:latin typeface="Calibri"/>
            </a:endParaRPr>
          </a:p>
        </p:txBody>
      </p:sp>
      <p:sp>
        <p:nvSpPr>
          <p:cNvPr id="98" name="PlaceHolder 2"/>
          <p:cNvSpPr>
            <a:spLocks noGrp="1"/>
          </p:cNvSpPr>
          <p:nvPr>
            <p:ph/>
          </p:nvPr>
        </p:nvSpPr>
        <p:spPr>
          <a:xfrm>
            <a:off x="416520" y="1461960"/>
            <a:ext cx="10936800" cy="4672440"/>
          </a:xfrm>
          <a:prstGeom prst="rect">
            <a:avLst/>
          </a:prstGeom>
          <a:noFill/>
          <a:ln w="0">
            <a:noFill/>
          </a:ln>
        </p:spPr>
        <p:txBody>
          <a:bodyPr anchor="t">
            <a:noAutofit/>
          </a:bodyPr>
          <a:lstStyle/>
          <a:p>
            <a:pPr marL="228600" indent="-228600" algn="just">
              <a:lnSpc>
                <a:spcPct val="100000"/>
              </a:lnSpc>
              <a:spcBef>
                <a:spcPts val="1001"/>
              </a:spcBef>
              <a:buClr>
                <a:srgbClr val="000000"/>
              </a:buClr>
              <a:buFont typeface="Arial"/>
              <a:buChar char="•"/>
            </a:pPr>
            <a:r>
              <a:rPr lang="en-US" sz="2000" b="0" strike="noStrike" spc="-1" dirty="0">
                <a:solidFill>
                  <a:srgbClr val="000000"/>
                </a:solidFill>
                <a:latin typeface="Times New Roman"/>
              </a:rPr>
              <a:t>The identification and moderation of offensive language in online platforms, particularly in social media, have been significant areas of research within computational linguistics and artificial intelligence.</a:t>
            </a:r>
            <a:endParaRPr lang="en-US" sz="2000" b="0" strike="noStrike" spc="-1" dirty="0">
              <a:solidFill>
                <a:srgbClr val="000000"/>
              </a:solidFill>
              <a:latin typeface="Calibri"/>
            </a:endParaRPr>
          </a:p>
          <a:p>
            <a:pPr marL="228600" indent="-228600" algn="just">
              <a:lnSpc>
                <a:spcPct val="100000"/>
              </a:lnSpc>
              <a:spcBef>
                <a:spcPts val="1001"/>
              </a:spcBef>
              <a:buClr>
                <a:srgbClr val="000000"/>
              </a:buClr>
              <a:buFont typeface="Arial"/>
              <a:buChar char="•"/>
            </a:pPr>
            <a:r>
              <a:rPr lang="en-US" sz="2000" b="0" strike="noStrike" spc="-1" dirty="0">
                <a:solidFill>
                  <a:srgbClr val="000000"/>
                </a:solidFill>
                <a:latin typeface="Times New Roman"/>
              </a:rPr>
              <a:t>This research presents a review of the literature concerning the detection of offensive language, the development and evolution of BERT models, and their application in the context of multilingual natural language processing, with a specific focus on the Tamil language.</a:t>
            </a:r>
            <a:endParaRPr lang="en-US" sz="2000" b="0" strike="noStrike" spc="-1" dirty="0">
              <a:solidFill>
                <a:srgbClr val="000000"/>
              </a:solidFill>
              <a:latin typeface="Calibri"/>
            </a:endParaRPr>
          </a:p>
          <a:p>
            <a:pPr algn="just">
              <a:lnSpc>
                <a:spcPct val="100000"/>
              </a:lnSpc>
              <a:spcBef>
                <a:spcPts val="1001"/>
              </a:spcBef>
              <a:buNone/>
            </a:pPr>
            <a:endParaRPr lang="en-US" sz="1800" b="0" strike="noStrike" spc="-1" dirty="0">
              <a:solidFill>
                <a:srgbClr val="000000"/>
              </a:solidFill>
              <a:latin typeface="Calibri"/>
            </a:endParaRPr>
          </a:p>
        </p:txBody>
      </p:sp>
      <p:sp>
        <p:nvSpPr>
          <p:cNvPr id="4" name="PlaceHolder 3"/>
          <p:cNvSpPr>
            <a:spLocks noGrp="1"/>
          </p:cNvSpPr>
          <p:nvPr>
            <p:ph type="sldNum" idx="6"/>
          </p:nvPr>
        </p:nvSpPr>
        <p:spPr/>
        <p:txBody>
          <a:bodyPr/>
          <a:lstStyle/>
          <a:p>
            <a:fld id="{B89B85C7-587A-466D-85E8-E4208BCFE325}" type="slidenum">
              <a:rPr sz="1600" b="1">
                <a:solidFill>
                  <a:schemeClr val="tx1"/>
                </a:solidFill>
              </a:rPr>
              <a:t>5</a:t>
            </a:fld>
            <a:endParaRPr b="1"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416520" y="168840"/>
            <a:ext cx="10515240" cy="1325160"/>
          </a:xfrm>
          <a:prstGeom prst="rect">
            <a:avLst/>
          </a:prstGeom>
          <a:noFill/>
          <a:ln w="0">
            <a:noFill/>
          </a:ln>
        </p:spPr>
        <p:txBody>
          <a:bodyPr anchor="ctr">
            <a:noAutofit/>
          </a:bodyPr>
          <a:lstStyle/>
          <a:p>
            <a:pPr>
              <a:lnSpc>
                <a:spcPct val="90000"/>
              </a:lnSpc>
              <a:buNone/>
            </a:pPr>
            <a:r>
              <a:rPr lang="en-US" sz="3200" b="1" strike="noStrike" spc="-1">
                <a:solidFill>
                  <a:srgbClr val="000000"/>
                </a:solidFill>
                <a:latin typeface="Times New Roman"/>
              </a:rPr>
              <a:t>RELATED WORKS (continued)</a:t>
            </a:r>
            <a:endParaRPr lang="en-US" sz="3200" b="0" strike="noStrike" spc="-1">
              <a:solidFill>
                <a:srgbClr val="000000"/>
              </a:solidFill>
              <a:latin typeface="Calibri"/>
            </a:endParaRPr>
          </a:p>
        </p:txBody>
      </p:sp>
      <p:sp>
        <p:nvSpPr>
          <p:cNvPr id="100" name="PlaceHolder 2"/>
          <p:cNvSpPr>
            <a:spLocks noGrp="1"/>
          </p:cNvSpPr>
          <p:nvPr>
            <p:ph/>
          </p:nvPr>
        </p:nvSpPr>
        <p:spPr>
          <a:xfrm>
            <a:off x="416520" y="1494360"/>
            <a:ext cx="10936800" cy="4672440"/>
          </a:xfrm>
          <a:prstGeom prst="rect">
            <a:avLst/>
          </a:prstGeom>
          <a:noFill/>
          <a:ln w="0">
            <a:noFill/>
          </a:ln>
        </p:spPr>
        <p:txBody>
          <a:bodyPr anchor="t">
            <a:noAutofit/>
          </a:bodyPr>
          <a:lstStyle/>
          <a:p>
            <a:pPr algn="just">
              <a:lnSpc>
                <a:spcPct val="100000"/>
              </a:lnSpc>
              <a:spcBef>
                <a:spcPts val="1001"/>
              </a:spcBef>
              <a:buNone/>
              <a:tabLst>
                <a:tab pos="0" algn="l"/>
              </a:tabLst>
            </a:pPr>
            <a:r>
              <a:rPr lang="en-US" sz="2400" b="1" strike="noStrike" spc="-1">
                <a:solidFill>
                  <a:srgbClr val="000000"/>
                </a:solidFill>
                <a:latin typeface="Times New Roman"/>
              </a:rPr>
              <a:t>Offensive Language Detection:</a:t>
            </a:r>
            <a:endParaRPr lang="en-US" sz="2400" b="0" strike="noStrike" spc="-1">
              <a:solidFill>
                <a:srgbClr val="000000"/>
              </a:solidFill>
              <a:latin typeface="Calibri"/>
            </a:endParaRPr>
          </a:p>
          <a:p>
            <a:pPr marL="228600" indent="-228600" algn="just">
              <a:lnSpc>
                <a:spcPct val="100000"/>
              </a:lnSpc>
              <a:spcBef>
                <a:spcPts val="1001"/>
              </a:spcBef>
              <a:buClr>
                <a:srgbClr val="000000"/>
              </a:buClr>
              <a:buFont typeface="Arial"/>
              <a:buChar char="•"/>
              <a:tabLst>
                <a:tab pos="0" algn="l"/>
              </a:tabLst>
            </a:pPr>
            <a:r>
              <a:rPr lang="en-US" sz="2000" b="0" strike="noStrike" spc="-1">
                <a:solidFill>
                  <a:srgbClr val="000000"/>
                </a:solidFill>
                <a:latin typeface="Times New Roman"/>
              </a:rPr>
              <a:t>The detection of offensive language in digital communication platforms has been a long-standing challenge. </a:t>
            </a:r>
            <a:endParaRPr lang="en-US" sz="2000" b="0" strike="noStrike" spc="-1">
              <a:solidFill>
                <a:srgbClr val="000000"/>
              </a:solidFill>
              <a:latin typeface="Calibri"/>
            </a:endParaRPr>
          </a:p>
          <a:p>
            <a:pPr marL="228600" indent="-228600" algn="just">
              <a:lnSpc>
                <a:spcPct val="100000"/>
              </a:lnSpc>
              <a:spcBef>
                <a:spcPts val="1001"/>
              </a:spcBef>
              <a:buClr>
                <a:srgbClr val="000000"/>
              </a:buClr>
              <a:buFont typeface="Arial"/>
              <a:buChar char="•"/>
              <a:tabLst>
                <a:tab pos="0" algn="l"/>
              </a:tabLst>
            </a:pPr>
            <a:r>
              <a:rPr lang="en-US" sz="2000" b="0" strike="noStrike" spc="-1">
                <a:solidFill>
                  <a:srgbClr val="000000"/>
                </a:solidFill>
                <a:latin typeface="Times New Roman"/>
              </a:rPr>
              <a:t>Initially, research in this area focused on developing lexicon-based methods that relied on predefined lists of offensive words and phrases.</a:t>
            </a:r>
            <a:endParaRPr lang="en-US" sz="2000" b="0" strike="noStrike" spc="-1">
              <a:solidFill>
                <a:srgbClr val="000000"/>
              </a:solidFill>
              <a:latin typeface="Calibri"/>
            </a:endParaRPr>
          </a:p>
          <a:p>
            <a:pPr marL="228600" indent="-228600" algn="just">
              <a:lnSpc>
                <a:spcPct val="100000"/>
              </a:lnSpc>
              <a:spcBef>
                <a:spcPts val="1001"/>
              </a:spcBef>
              <a:buClr>
                <a:srgbClr val="000000"/>
              </a:buClr>
              <a:buFont typeface="Arial"/>
              <a:buChar char="•"/>
              <a:tabLst>
                <a:tab pos="0" algn="l"/>
              </a:tabLst>
            </a:pPr>
            <a:r>
              <a:rPr lang="en-US" sz="2000" b="0" strike="noStrike" spc="-1">
                <a:solidFill>
                  <a:srgbClr val="000000"/>
                </a:solidFill>
                <a:latin typeface="Times New Roman"/>
              </a:rPr>
              <a:t>However, these methods often proved inadequate due to their inability to understand the context and evolving nature of language use. </a:t>
            </a:r>
            <a:endParaRPr lang="en-US" sz="2000" b="0" strike="noStrike" spc="-1">
              <a:solidFill>
                <a:srgbClr val="000000"/>
              </a:solidFill>
              <a:latin typeface="Calibri"/>
            </a:endParaRPr>
          </a:p>
          <a:p>
            <a:pPr marL="228600" indent="-228600" algn="just">
              <a:lnSpc>
                <a:spcPct val="100000"/>
              </a:lnSpc>
              <a:spcBef>
                <a:spcPts val="1001"/>
              </a:spcBef>
              <a:buClr>
                <a:srgbClr val="000000"/>
              </a:buClr>
              <a:buFont typeface="Arial"/>
              <a:buChar char="•"/>
              <a:tabLst>
                <a:tab pos="0" algn="l"/>
              </a:tabLst>
            </a:pPr>
            <a:r>
              <a:rPr lang="en-US" sz="2000" b="0" strike="noStrike" spc="-1">
                <a:solidFill>
                  <a:srgbClr val="000000"/>
                </a:solidFill>
                <a:latin typeface="Times New Roman"/>
              </a:rPr>
              <a:t>With the advent of machine learning and deep learning techniques, more sophisticated approaches were developed.</a:t>
            </a:r>
            <a:endParaRPr lang="en-US" sz="2000" b="0" strike="noStrike" spc="-1">
              <a:solidFill>
                <a:srgbClr val="000000"/>
              </a:solidFill>
              <a:latin typeface="Calibri"/>
            </a:endParaRPr>
          </a:p>
        </p:txBody>
      </p:sp>
      <p:sp>
        <p:nvSpPr>
          <p:cNvPr id="4" name="PlaceHolder 3"/>
          <p:cNvSpPr>
            <a:spLocks noGrp="1"/>
          </p:cNvSpPr>
          <p:nvPr>
            <p:ph type="sldNum" idx="6"/>
          </p:nvPr>
        </p:nvSpPr>
        <p:spPr/>
        <p:txBody>
          <a:bodyPr/>
          <a:lstStyle/>
          <a:p>
            <a:fld id="{4CE1E8A8-E0AA-490D-92EF-928436602709}" type="slidenum">
              <a:rPr sz="1600" b="1">
                <a:solidFill>
                  <a:schemeClr val="tx1"/>
                </a:solidFill>
              </a:rPr>
              <a:t>6</a:t>
            </a:fld>
            <a:endParaRPr b="1"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416520" y="168840"/>
            <a:ext cx="10515240" cy="1325160"/>
          </a:xfrm>
          <a:prstGeom prst="rect">
            <a:avLst/>
          </a:prstGeom>
          <a:noFill/>
          <a:ln w="0">
            <a:noFill/>
          </a:ln>
        </p:spPr>
        <p:txBody>
          <a:bodyPr anchor="ctr">
            <a:noAutofit/>
          </a:bodyPr>
          <a:lstStyle/>
          <a:p>
            <a:pPr>
              <a:lnSpc>
                <a:spcPct val="90000"/>
              </a:lnSpc>
              <a:buNone/>
            </a:pPr>
            <a:r>
              <a:rPr lang="en-US" sz="3200" b="1" strike="noStrike" spc="-1">
                <a:solidFill>
                  <a:srgbClr val="000000"/>
                </a:solidFill>
                <a:latin typeface="Times New Roman"/>
              </a:rPr>
              <a:t>RELATED WORKS (continued)</a:t>
            </a:r>
            <a:endParaRPr lang="en-US" sz="3200" b="0" strike="noStrike" spc="-1">
              <a:solidFill>
                <a:srgbClr val="000000"/>
              </a:solidFill>
              <a:latin typeface="Calibri"/>
            </a:endParaRPr>
          </a:p>
        </p:txBody>
      </p:sp>
      <p:sp>
        <p:nvSpPr>
          <p:cNvPr id="102" name="PlaceHolder 2"/>
          <p:cNvSpPr>
            <a:spLocks noGrp="1"/>
          </p:cNvSpPr>
          <p:nvPr>
            <p:ph/>
          </p:nvPr>
        </p:nvSpPr>
        <p:spPr>
          <a:xfrm>
            <a:off x="416520" y="1494360"/>
            <a:ext cx="10936800" cy="4672440"/>
          </a:xfrm>
          <a:prstGeom prst="rect">
            <a:avLst/>
          </a:prstGeom>
          <a:noFill/>
          <a:ln w="0">
            <a:noFill/>
          </a:ln>
        </p:spPr>
        <p:txBody>
          <a:bodyPr anchor="t">
            <a:noAutofit/>
          </a:bodyPr>
          <a:lstStyle/>
          <a:p>
            <a:pPr algn="just">
              <a:lnSpc>
                <a:spcPct val="100000"/>
              </a:lnSpc>
              <a:spcBef>
                <a:spcPts val="1001"/>
              </a:spcBef>
              <a:buNone/>
              <a:tabLst>
                <a:tab pos="0" algn="l"/>
              </a:tabLst>
            </a:pPr>
            <a:r>
              <a:rPr lang="en-US" sz="2400" b="1" strike="noStrike" spc="-1">
                <a:solidFill>
                  <a:srgbClr val="000000"/>
                </a:solidFill>
                <a:latin typeface="Times New Roman"/>
              </a:rPr>
              <a:t>Evolution of BERT Models:</a:t>
            </a:r>
            <a:endParaRPr lang="en-US" sz="2400" b="0" strike="noStrike" spc="-1">
              <a:solidFill>
                <a:srgbClr val="000000"/>
              </a:solidFill>
              <a:latin typeface="Calibri"/>
            </a:endParaRPr>
          </a:p>
          <a:p>
            <a:pPr marL="228600" indent="-228600" algn="just">
              <a:lnSpc>
                <a:spcPct val="100000"/>
              </a:lnSpc>
              <a:spcBef>
                <a:spcPts val="1001"/>
              </a:spcBef>
              <a:buClr>
                <a:srgbClr val="000000"/>
              </a:buClr>
              <a:buFont typeface="Arial"/>
              <a:buChar char="•"/>
              <a:tabLst>
                <a:tab pos="0" algn="l"/>
              </a:tabLst>
            </a:pPr>
            <a:r>
              <a:rPr lang="en-US" sz="2000" b="0" strike="noStrike" spc="-1">
                <a:solidFill>
                  <a:srgbClr val="000000"/>
                </a:solidFill>
                <a:latin typeface="Times New Roman"/>
              </a:rPr>
              <a:t>The introduction of BERT (Bidirectional Encoder Representations from Transformers) marked a significant advancement in natural language processing. </a:t>
            </a:r>
            <a:endParaRPr lang="en-US" sz="2000" b="0" strike="noStrike" spc="-1">
              <a:solidFill>
                <a:srgbClr val="000000"/>
              </a:solidFill>
              <a:latin typeface="Calibri"/>
            </a:endParaRPr>
          </a:p>
          <a:p>
            <a:pPr marL="228600" indent="-228600" algn="just">
              <a:lnSpc>
                <a:spcPct val="100000"/>
              </a:lnSpc>
              <a:spcBef>
                <a:spcPts val="1001"/>
              </a:spcBef>
              <a:buClr>
                <a:srgbClr val="000000"/>
              </a:buClr>
              <a:buFont typeface="Arial"/>
              <a:buChar char="•"/>
              <a:tabLst>
                <a:tab pos="0" algn="l"/>
              </a:tabLst>
            </a:pPr>
            <a:r>
              <a:rPr lang="en-US" sz="2000" b="0" strike="noStrike" spc="-1">
                <a:solidFill>
                  <a:srgbClr val="000000"/>
                </a:solidFill>
                <a:latin typeface="Times New Roman"/>
              </a:rPr>
              <a:t>BERT’s transformer architecture, which allows it to understand the context of words in a sentence, significantly improved the performance of models in a variety of natural language processing tasks.</a:t>
            </a:r>
            <a:endParaRPr lang="en-US" sz="2000" b="0" strike="noStrike" spc="-1">
              <a:solidFill>
                <a:srgbClr val="000000"/>
              </a:solidFill>
              <a:latin typeface="Calibri"/>
            </a:endParaRPr>
          </a:p>
          <a:p>
            <a:pPr marL="228600" indent="-228600" algn="just">
              <a:lnSpc>
                <a:spcPct val="100000"/>
              </a:lnSpc>
              <a:spcBef>
                <a:spcPts val="1001"/>
              </a:spcBef>
              <a:buClr>
                <a:srgbClr val="000000"/>
              </a:buClr>
              <a:buFont typeface="Arial"/>
              <a:buChar char="•"/>
              <a:tabLst>
                <a:tab pos="0" algn="l"/>
              </a:tabLst>
            </a:pPr>
            <a:r>
              <a:rPr lang="en-US" sz="2000" b="0" strike="noStrike" spc="-1">
                <a:solidFill>
                  <a:srgbClr val="000000"/>
                </a:solidFill>
                <a:latin typeface="Times New Roman"/>
              </a:rPr>
              <a:t>Following BERT’s success, several variants were developed. </a:t>
            </a:r>
            <a:endParaRPr lang="en-US" sz="2000" b="0" strike="noStrike" spc="-1">
              <a:solidFill>
                <a:srgbClr val="000000"/>
              </a:solidFill>
              <a:latin typeface="Calibri"/>
            </a:endParaRPr>
          </a:p>
          <a:p>
            <a:pPr marL="228600" indent="-228600" algn="just">
              <a:lnSpc>
                <a:spcPct val="100000"/>
              </a:lnSpc>
              <a:spcBef>
                <a:spcPts val="1001"/>
              </a:spcBef>
              <a:buClr>
                <a:srgbClr val="000000"/>
              </a:buClr>
              <a:buFont typeface="Arial"/>
              <a:buChar char="•"/>
              <a:tabLst>
                <a:tab pos="0" algn="l"/>
              </a:tabLst>
            </a:pPr>
            <a:r>
              <a:rPr lang="en-US" sz="2000" b="0" strike="noStrike" spc="-1">
                <a:solidFill>
                  <a:srgbClr val="000000"/>
                </a:solidFill>
                <a:latin typeface="Times New Roman"/>
              </a:rPr>
              <a:t>These include RoBERTa, which modifies the BERT pretraining procedure for improved performance, and DistilBERT, a smaller and faster version that retains most of BERT’s capabilities. </a:t>
            </a:r>
            <a:endParaRPr lang="en-US" sz="2000" b="0" strike="noStrike" spc="-1">
              <a:solidFill>
                <a:srgbClr val="000000"/>
              </a:solidFill>
              <a:latin typeface="Calibri"/>
            </a:endParaRPr>
          </a:p>
        </p:txBody>
      </p:sp>
      <p:sp>
        <p:nvSpPr>
          <p:cNvPr id="4" name="PlaceHolder 3"/>
          <p:cNvSpPr>
            <a:spLocks noGrp="1"/>
          </p:cNvSpPr>
          <p:nvPr>
            <p:ph type="sldNum" idx="6"/>
          </p:nvPr>
        </p:nvSpPr>
        <p:spPr/>
        <p:txBody>
          <a:bodyPr/>
          <a:lstStyle/>
          <a:p>
            <a:fld id="{08F01C24-EE6A-49B1-8791-D088EC5E22AD}" type="slidenum">
              <a:rPr sz="1600" b="1">
                <a:solidFill>
                  <a:schemeClr val="tx1"/>
                </a:solidFill>
              </a:rPr>
              <a:t>7</a:t>
            </a:fld>
            <a:endParaRPr b="1"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416520" y="168840"/>
            <a:ext cx="10515240" cy="1325160"/>
          </a:xfrm>
          <a:prstGeom prst="rect">
            <a:avLst/>
          </a:prstGeom>
          <a:noFill/>
          <a:ln w="0">
            <a:noFill/>
          </a:ln>
        </p:spPr>
        <p:txBody>
          <a:bodyPr anchor="ctr">
            <a:noAutofit/>
          </a:bodyPr>
          <a:lstStyle/>
          <a:p>
            <a:pPr>
              <a:lnSpc>
                <a:spcPct val="90000"/>
              </a:lnSpc>
              <a:buNone/>
            </a:pPr>
            <a:r>
              <a:rPr lang="en-US" sz="3200" b="1" strike="noStrike" spc="-1">
                <a:solidFill>
                  <a:srgbClr val="000000"/>
                </a:solidFill>
                <a:latin typeface="Times New Roman"/>
              </a:rPr>
              <a:t>RELATED WORKS (continued)</a:t>
            </a:r>
            <a:endParaRPr lang="en-US" sz="3200" b="0" strike="noStrike" spc="-1">
              <a:solidFill>
                <a:srgbClr val="000000"/>
              </a:solidFill>
              <a:latin typeface="Calibri"/>
            </a:endParaRPr>
          </a:p>
        </p:txBody>
      </p:sp>
      <p:sp>
        <p:nvSpPr>
          <p:cNvPr id="104" name="PlaceHolder 2"/>
          <p:cNvSpPr>
            <a:spLocks noGrp="1"/>
          </p:cNvSpPr>
          <p:nvPr>
            <p:ph/>
          </p:nvPr>
        </p:nvSpPr>
        <p:spPr>
          <a:xfrm>
            <a:off x="416520" y="1494360"/>
            <a:ext cx="10936800" cy="4672440"/>
          </a:xfrm>
          <a:prstGeom prst="rect">
            <a:avLst/>
          </a:prstGeom>
          <a:noFill/>
          <a:ln w="0">
            <a:noFill/>
          </a:ln>
        </p:spPr>
        <p:txBody>
          <a:bodyPr anchor="t">
            <a:noAutofit/>
          </a:bodyPr>
          <a:lstStyle/>
          <a:p>
            <a:pPr algn="just">
              <a:lnSpc>
                <a:spcPct val="100000"/>
              </a:lnSpc>
              <a:spcBef>
                <a:spcPts val="1001"/>
              </a:spcBef>
              <a:buNone/>
              <a:tabLst>
                <a:tab pos="0" algn="l"/>
              </a:tabLst>
            </a:pPr>
            <a:r>
              <a:rPr lang="en-US" sz="2400" b="1" strike="noStrike" spc="-1">
                <a:solidFill>
                  <a:srgbClr val="000000"/>
                </a:solidFill>
                <a:latin typeface="Times New Roman"/>
              </a:rPr>
              <a:t>Multilingual Models and Language-Specific Challenges:</a:t>
            </a:r>
            <a:endParaRPr lang="en-US" sz="2400" b="0" strike="noStrike" spc="-1">
              <a:solidFill>
                <a:srgbClr val="000000"/>
              </a:solidFill>
              <a:latin typeface="Calibri"/>
            </a:endParaRPr>
          </a:p>
          <a:p>
            <a:pPr marL="228600" indent="-228600" algn="just">
              <a:lnSpc>
                <a:spcPct val="100000"/>
              </a:lnSpc>
              <a:spcBef>
                <a:spcPts val="1001"/>
              </a:spcBef>
              <a:buClr>
                <a:srgbClr val="000000"/>
              </a:buClr>
              <a:buFont typeface="Arial"/>
              <a:buChar char="•"/>
              <a:tabLst>
                <a:tab pos="0" algn="l"/>
              </a:tabLst>
            </a:pPr>
            <a:r>
              <a:rPr lang="en-US" sz="2000" b="0" strike="noStrike" spc="-1">
                <a:solidFill>
                  <a:srgbClr val="000000"/>
                </a:solidFill>
                <a:latin typeface="Times New Roman"/>
              </a:rPr>
              <a:t>BERT’s initial development in English led to its extension to multilingual contexts. </a:t>
            </a:r>
            <a:endParaRPr lang="en-US" sz="2000" b="0" strike="noStrike" spc="-1">
              <a:solidFill>
                <a:srgbClr val="000000"/>
              </a:solidFill>
              <a:latin typeface="Calibri"/>
            </a:endParaRPr>
          </a:p>
          <a:p>
            <a:pPr marL="228600" indent="-228600" algn="just">
              <a:lnSpc>
                <a:spcPct val="100000"/>
              </a:lnSpc>
              <a:spcBef>
                <a:spcPts val="1001"/>
              </a:spcBef>
              <a:buClr>
                <a:srgbClr val="000000"/>
              </a:buClr>
              <a:buFont typeface="Arial"/>
              <a:buChar char="•"/>
              <a:tabLst>
                <a:tab pos="0" algn="l"/>
              </a:tabLst>
            </a:pPr>
            <a:r>
              <a:rPr lang="en-US" sz="2000" b="0" strike="noStrike" spc="-1">
                <a:solidFill>
                  <a:srgbClr val="000000"/>
                </a:solidFill>
                <a:latin typeface="Times New Roman"/>
              </a:rPr>
              <a:t>Models such as mBERT and XLM-R were trained in numerous languages, enabling cross-lingual understanding.</a:t>
            </a:r>
            <a:endParaRPr lang="en-US" sz="2000" b="0" strike="noStrike" spc="-1">
              <a:solidFill>
                <a:srgbClr val="000000"/>
              </a:solidFill>
              <a:latin typeface="Calibri"/>
            </a:endParaRPr>
          </a:p>
          <a:p>
            <a:pPr marL="228600" indent="-228600" algn="just">
              <a:lnSpc>
                <a:spcPct val="100000"/>
              </a:lnSpc>
              <a:spcBef>
                <a:spcPts val="1001"/>
              </a:spcBef>
              <a:buClr>
                <a:srgbClr val="000000"/>
              </a:buClr>
              <a:buFont typeface="Arial"/>
              <a:buChar char="•"/>
              <a:tabLst>
                <a:tab pos="0" algn="l"/>
              </a:tabLst>
            </a:pPr>
            <a:r>
              <a:rPr lang="en-US" sz="2000" b="0" strike="noStrike" spc="-1">
                <a:solidFill>
                  <a:srgbClr val="000000"/>
                </a:solidFill>
                <a:latin typeface="Times New Roman"/>
              </a:rPr>
              <a:t>Issues such as limited training data and the need for language-specific adaptations are critical in ensuring the effectiveness of these models in diverse linguistic settings. </a:t>
            </a:r>
            <a:endParaRPr lang="en-US" sz="2000" b="0" strike="noStrike" spc="-1">
              <a:solidFill>
                <a:srgbClr val="000000"/>
              </a:solidFill>
              <a:latin typeface="Calibri"/>
            </a:endParaRPr>
          </a:p>
        </p:txBody>
      </p:sp>
      <p:sp>
        <p:nvSpPr>
          <p:cNvPr id="4" name="PlaceHolder 3"/>
          <p:cNvSpPr>
            <a:spLocks noGrp="1"/>
          </p:cNvSpPr>
          <p:nvPr>
            <p:ph type="sldNum" idx="6"/>
          </p:nvPr>
        </p:nvSpPr>
        <p:spPr/>
        <p:txBody>
          <a:bodyPr/>
          <a:lstStyle/>
          <a:p>
            <a:fld id="{29BF0596-65D1-4EA5-B7CE-993B2A89F908}" type="slidenum">
              <a:rPr sz="1600" b="1" smtClean="0">
                <a:solidFill>
                  <a:schemeClr val="tx1"/>
                </a:solidFill>
              </a:rPr>
              <a:pPr/>
              <a:t>8</a:t>
            </a:fld>
            <a:endParaRPr b="1"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416520" y="168840"/>
            <a:ext cx="10515240" cy="1325160"/>
          </a:xfrm>
          <a:prstGeom prst="rect">
            <a:avLst/>
          </a:prstGeom>
          <a:noFill/>
          <a:ln w="0">
            <a:noFill/>
          </a:ln>
        </p:spPr>
        <p:txBody>
          <a:bodyPr anchor="ctr">
            <a:noAutofit/>
          </a:bodyPr>
          <a:lstStyle/>
          <a:p>
            <a:pPr>
              <a:lnSpc>
                <a:spcPct val="90000"/>
              </a:lnSpc>
              <a:buNone/>
            </a:pPr>
            <a:r>
              <a:rPr lang="en-US" sz="3200" b="1" strike="noStrike" spc="-1">
                <a:solidFill>
                  <a:srgbClr val="000000"/>
                </a:solidFill>
                <a:latin typeface="Times New Roman"/>
              </a:rPr>
              <a:t>RESEARCH OBJECTIVES</a:t>
            </a:r>
            <a:endParaRPr lang="en-US" sz="3200" b="0" strike="noStrike" spc="-1">
              <a:solidFill>
                <a:srgbClr val="000000"/>
              </a:solidFill>
              <a:latin typeface="Calibri"/>
            </a:endParaRPr>
          </a:p>
        </p:txBody>
      </p:sp>
      <p:sp>
        <p:nvSpPr>
          <p:cNvPr id="106" name="PlaceHolder 2"/>
          <p:cNvSpPr>
            <a:spLocks noGrp="1"/>
          </p:cNvSpPr>
          <p:nvPr>
            <p:ph/>
          </p:nvPr>
        </p:nvSpPr>
        <p:spPr>
          <a:xfrm>
            <a:off x="416520" y="1494360"/>
            <a:ext cx="10936800" cy="4672440"/>
          </a:xfrm>
          <a:prstGeom prst="rect">
            <a:avLst/>
          </a:prstGeom>
          <a:noFill/>
          <a:ln w="0">
            <a:noFill/>
          </a:ln>
        </p:spPr>
        <p:txBody>
          <a:bodyPr anchor="t">
            <a:noAutofit/>
          </a:bodyPr>
          <a:lstStyle/>
          <a:p>
            <a:pPr marL="228600" indent="-228600" algn="just">
              <a:lnSpc>
                <a:spcPct val="100000"/>
              </a:lnSpc>
              <a:spcBef>
                <a:spcPts val="1001"/>
              </a:spcBef>
              <a:buClr>
                <a:srgbClr val="000000"/>
              </a:buClr>
              <a:buFont typeface="Arial"/>
              <a:buChar char="•"/>
            </a:pPr>
            <a:r>
              <a:rPr lang="en-US" sz="2000" b="0" strike="noStrike" spc="-1">
                <a:solidFill>
                  <a:srgbClr val="000000"/>
                </a:solidFill>
                <a:latin typeface="Times New Roman"/>
              </a:rPr>
              <a:t>The primary objective of this research is to address the challenge of detecting offensive language in Tamil YouTube comments using advanced natural language processing (NLP) techniques.</a:t>
            </a:r>
            <a:endParaRPr lang="en-US" sz="2000" b="0" strike="noStrike" spc="-1">
              <a:solidFill>
                <a:srgbClr val="000000"/>
              </a:solidFill>
              <a:latin typeface="Calibri"/>
            </a:endParaRPr>
          </a:p>
          <a:p>
            <a:pPr marL="228600" indent="-228600" algn="just">
              <a:lnSpc>
                <a:spcPct val="100000"/>
              </a:lnSpc>
              <a:spcBef>
                <a:spcPts val="1001"/>
              </a:spcBef>
              <a:buClr>
                <a:srgbClr val="000000"/>
              </a:buClr>
              <a:buFont typeface="Arial"/>
              <a:buChar char="•"/>
            </a:pPr>
            <a:r>
              <a:rPr lang="en-US" sz="2000" b="0" strike="noStrike" spc="-1">
                <a:solidFill>
                  <a:srgbClr val="000000"/>
                </a:solidFill>
                <a:latin typeface="Times New Roman"/>
              </a:rPr>
              <a:t>Despite the rapid growth of online content and the increasing need for effective moderation tools, there is a notable gap in the development of NLP models that can accurately identify offensive language in Tamil, a language rich in dialects and colloquialisms.</a:t>
            </a:r>
            <a:endParaRPr lang="en-US" sz="2000" b="0" strike="noStrike" spc="-1">
              <a:solidFill>
                <a:srgbClr val="000000"/>
              </a:solidFill>
              <a:latin typeface="Calibri"/>
            </a:endParaRPr>
          </a:p>
          <a:p>
            <a:pPr marL="228600" indent="-228600" algn="just">
              <a:lnSpc>
                <a:spcPct val="100000"/>
              </a:lnSpc>
              <a:spcBef>
                <a:spcPts val="1001"/>
              </a:spcBef>
              <a:buClr>
                <a:srgbClr val="000000"/>
              </a:buClr>
              <a:buFont typeface="Arial"/>
              <a:buChar char="•"/>
            </a:pPr>
            <a:r>
              <a:rPr lang="en-US" sz="2000" b="0" strike="noStrike" spc="-1">
                <a:solidFill>
                  <a:srgbClr val="000000"/>
                </a:solidFill>
                <a:latin typeface="Times New Roman"/>
              </a:rPr>
              <a:t>Our research aims to fill this gap by evaluating and comparing the performance of various BERT (Bidirectional Encoder Representations from Transformers) models, including mBERT, BERT Base and Large, DistilBERT, and RoBERTa. </a:t>
            </a:r>
            <a:endParaRPr lang="en-US" sz="2000" b="0" strike="noStrike" spc="-1">
              <a:solidFill>
                <a:srgbClr val="000000"/>
              </a:solidFill>
              <a:latin typeface="Calibri"/>
            </a:endParaRPr>
          </a:p>
          <a:p>
            <a:pPr marL="228600" indent="-228600" algn="just">
              <a:lnSpc>
                <a:spcPct val="100000"/>
              </a:lnSpc>
              <a:spcBef>
                <a:spcPts val="1001"/>
              </a:spcBef>
              <a:buClr>
                <a:srgbClr val="000000"/>
              </a:buClr>
              <a:buFont typeface="Arial"/>
              <a:buChar char="•"/>
            </a:pPr>
            <a:r>
              <a:rPr lang="en-US" sz="2000" b="0" strike="noStrike" spc="-1">
                <a:solidFill>
                  <a:srgbClr val="000000"/>
                </a:solidFill>
                <a:latin typeface="Times New Roman"/>
              </a:rPr>
              <a:t>These models, known for their effectiveness in language understanding and processing, have not been extensively tested for Tamil language content, especially in the context of offensive language detection.</a:t>
            </a:r>
            <a:endParaRPr lang="en-US" sz="2000" b="0" strike="noStrike" spc="-1">
              <a:solidFill>
                <a:srgbClr val="000000"/>
              </a:solidFill>
              <a:latin typeface="Calibri"/>
            </a:endParaRPr>
          </a:p>
          <a:p>
            <a:pPr marL="228600" indent="-228600" algn="just">
              <a:lnSpc>
                <a:spcPct val="100000"/>
              </a:lnSpc>
              <a:spcBef>
                <a:spcPts val="1001"/>
              </a:spcBef>
              <a:buClr>
                <a:srgbClr val="000000"/>
              </a:buClr>
              <a:buFont typeface="Arial"/>
              <a:buChar char="•"/>
            </a:pPr>
            <a:r>
              <a:rPr lang="en-US" sz="2000" b="0" strike="noStrike" spc="-1">
                <a:solidFill>
                  <a:srgbClr val="000000"/>
                </a:solidFill>
                <a:latin typeface="Times New Roman"/>
              </a:rPr>
              <a:t>In addition, to this we have implemented audio to text conversion for Youtube Shorts and Videos using </a:t>
            </a:r>
            <a:r>
              <a:rPr lang="en-US" sz="2000" b="0" strike="noStrike" spc="-1">
                <a:solidFill>
                  <a:srgbClr val="000000"/>
                </a:solidFill>
                <a:latin typeface="Times New Roman"/>
                <a:ea typeface="Noto Sans CJK SC"/>
              </a:rPr>
              <a:t>Whisper AI for </a:t>
            </a:r>
            <a:r>
              <a:rPr lang="en-US" sz="2000" b="0" strike="noStrike" spc="-1">
                <a:solidFill>
                  <a:srgbClr val="000000"/>
                </a:solidFill>
                <a:latin typeface="Times New Roman"/>
              </a:rPr>
              <a:t>enriching the offensive language detection process.</a:t>
            </a:r>
            <a:endParaRPr lang="en-US" sz="2000" b="0" strike="noStrike" spc="-1">
              <a:solidFill>
                <a:srgbClr val="000000"/>
              </a:solidFill>
              <a:latin typeface="Calibri"/>
            </a:endParaRPr>
          </a:p>
          <a:p>
            <a:pPr algn="just">
              <a:lnSpc>
                <a:spcPct val="100000"/>
              </a:lnSpc>
              <a:spcBef>
                <a:spcPts val="1001"/>
              </a:spcBef>
              <a:buNone/>
            </a:pPr>
            <a:endParaRPr lang="en-US" sz="2000" b="0" strike="noStrike" spc="-1">
              <a:solidFill>
                <a:srgbClr val="000000"/>
              </a:solidFill>
              <a:latin typeface="Calibri"/>
            </a:endParaRPr>
          </a:p>
        </p:txBody>
      </p:sp>
      <p:sp>
        <p:nvSpPr>
          <p:cNvPr id="4" name="PlaceHolder 3"/>
          <p:cNvSpPr>
            <a:spLocks noGrp="1"/>
          </p:cNvSpPr>
          <p:nvPr>
            <p:ph type="sldNum" idx="6"/>
          </p:nvPr>
        </p:nvSpPr>
        <p:spPr/>
        <p:txBody>
          <a:bodyPr/>
          <a:lstStyle/>
          <a:p>
            <a:fld id="{2A478964-7B6B-41F6-B40A-844229B32B73}" type="slidenum">
              <a:rPr sz="1600" b="1">
                <a:solidFill>
                  <a:schemeClr val="tx1"/>
                </a:solidFill>
              </a:rPr>
              <a:t>9</a:t>
            </a:fld>
            <a:endParaRPr sz="1600" b="1"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1177</TotalTime>
  <Words>3525</Words>
  <Application>Microsoft Office PowerPoint</Application>
  <PresentationFormat>Widescreen</PresentationFormat>
  <Paragraphs>366</Paragraphs>
  <Slides>32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Calibri Light</vt:lpstr>
      <vt:lpstr>Century Gothic</vt:lpstr>
      <vt:lpstr>Symbol</vt:lpstr>
      <vt:lpstr>Times New Roman</vt:lpstr>
      <vt:lpstr>Wingdings</vt:lpstr>
      <vt:lpstr>Office Theme</vt:lpstr>
      <vt:lpstr>Office Theme</vt:lpstr>
      <vt:lpstr>PowerPoint Presentation</vt:lpstr>
      <vt:lpstr>ABSTRACT:</vt:lpstr>
      <vt:lpstr>INTRODUCTION</vt:lpstr>
      <vt:lpstr>INTRODUCTION (continued)</vt:lpstr>
      <vt:lpstr>RELATED WORKS</vt:lpstr>
      <vt:lpstr>RELATED WORKS (continued)</vt:lpstr>
      <vt:lpstr>RELATED WORKS (continued)</vt:lpstr>
      <vt:lpstr>RELATED WORKS (continued)</vt:lpstr>
      <vt:lpstr>RESEARCH OBJECTIVES</vt:lpstr>
      <vt:lpstr>METHODOLOGY</vt:lpstr>
      <vt:lpstr>SYSTEM ARCHITECTURE</vt:lpstr>
      <vt:lpstr>DATA DESCRIPTION</vt:lpstr>
      <vt:lpstr>AUDIO DATA DESCRIPTION</vt:lpstr>
      <vt:lpstr>DATA PREPROCESSING</vt:lpstr>
      <vt:lpstr>DATA PREPROCESSING (continued)</vt:lpstr>
      <vt:lpstr>MODEL SELECTION AND ADAPTATION</vt:lpstr>
      <vt:lpstr>MODEL SELECTION AND ADAPTATION (continued)</vt:lpstr>
      <vt:lpstr>MODEL TRAINING</vt:lpstr>
      <vt:lpstr>MODEL TRAINING (continued)</vt:lpstr>
      <vt:lpstr>MODEL TRAINING (continued)</vt:lpstr>
      <vt:lpstr>PERFORMANCE EVALUATION</vt:lpstr>
      <vt:lpstr>PERFORMANCE EVALUATION (continued)</vt:lpstr>
      <vt:lpstr>RESULT AND ANALYSIS </vt:lpstr>
      <vt:lpstr>RESULT AND ANALYSIS (continued)</vt:lpstr>
      <vt:lpstr>CONCLUSION</vt:lpstr>
      <vt:lpstr>CONCLUSION (continued)</vt:lpstr>
      <vt:lpstr>REFERENCES</vt:lpstr>
      <vt:lpstr>REFERENCES (continued)</vt:lpstr>
      <vt:lpstr>REFERENCES (continued)</vt:lpstr>
      <vt:lpstr>REFERENCES (continued)</vt:lpstr>
      <vt:lpstr>CONFERENCE CERTIFICATE: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DSAC</dc:creator>
  <dc:description/>
  <cp:lastModifiedBy>Tanush Karthikeyan</cp:lastModifiedBy>
  <cp:revision>294</cp:revision>
  <dcterms:created xsi:type="dcterms:W3CDTF">2023-05-18T12:21:00Z</dcterms:created>
  <dcterms:modified xsi:type="dcterms:W3CDTF">2024-05-01T07:04:48Z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878B1C24FE3A49E18735FA1555B34330_12</vt:lpwstr>
  </property>
  <property fmtid="{D5CDD505-2E9C-101B-9397-08002B2CF9AE}" pid="3" name="KSOProductBuildVer">
    <vt:lpwstr>1033-12.2.0.13266</vt:lpwstr>
  </property>
  <property fmtid="{D5CDD505-2E9C-101B-9397-08002B2CF9AE}" pid="4" name="PresentationFormat">
    <vt:lpwstr>Widescreen</vt:lpwstr>
  </property>
  <property fmtid="{D5CDD505-2E9C-101B-9397-08002B2CF9AE}" pid="5" name="Slides">
    <vt:i4>30</vt:i4>
  </property>
</Properties>
</file>