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2" r:id="rId7"/>
  </p:sldIdLst>
  <p:sldSz cx="18288000" cy="10287000"/>
  <p:notesSz cx="6858000" cy="9144000"/>
  <p:embeddedFontLst>
    <p:embeddedFont>
      <p:font typeface="Alatsi" panose="020B0604020202020204" charset="0"/>
      <p:regular r:id="rId8"/>
    </p:embeddedFont>
    <p:embeddedFont>
      <p:font typeface="Open Sans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3148242" y="1782805"/>
            <a:ext cx="13746995" cy="3663632"/>
          </a:xfrm>
          <a:prstGeom prst="rect">
            <a:avLst/>
          </a:prstGeom>
        </p:spPr>
        <p:txBody>
          <a:bodyPr wrap="square" lIns="0" tIns="0" rIns="0" bIns="0" rtlCol="0" anchor="t">
            <a:spAutoFit/>
          </a:bodyPr>
          <a:lstStyle/>
          <a:p>
            <a:pPr algn="ctr">
              <a:lnSpc>
                <a:spcPts val="14550"/>
              </a:lnSpc>
            </a:pPr>
            <a:r>
              <a:rPr lang="en-US" sz="11500" b="1" dirty="0">
                <a:solidFill>
                  <a:srgbClr val="000000"/>
                </a:solidFill>
                <a:latin typeface="Alatsi"/>
                <a:ea typeface="Alatsi"/>
                <a:cs typeface="Alatsi"/>
                <a:sym typeface="Alatsi"/>
              </a:rPr>
              <a:t>Industry Visit at Daikin Industries</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6469533"/>
            <a:ext cx="12625348" cy="3014351"/>
          </a:xfrm>
          <a:prstGeom prst="rect">
            <a:avLst/>
          </a:prstGeom>
        </p:spPr>
        <p:txBody>
          <a:bodyPr lIns="0" tIns="0" rIns="0" bIns="0" rtlCol="0" anchor="t">
            <a:spAutoFit/>
          </a:bodyPr>
          <a:lstStyle/>
          <a:p>
            <a:pPr algn="ctr">
              <a:lnSpc>
                <a:spcPts val="8029"/>
              </a:lnSpc>
            </a:pPr>
            <a:r>
              <a:rPr lang="en-US" sz="5735" dirty="0">
                <a:solidFill>
                  <a:srgbClr val="000000"/>
                </a:solidFill>
                <a:latin typeface="Alatsi"/>
                <a:ea typeface="Alatsi"/>
                <a:cs typeface="Alatsi"/>
                <a:sym typeface="Alatsi"/>
              </a:rPr>
              <a:t>Tanushree Nangia</a:t>
            </a:r>
          </a:p>
          <a:p>
            <a:pPr algn="ctr">
              <a:lnSpc>
                <a:spcPts val="8029"/>
              </a:lnSpc>
            </a:pPr>
            <a:r>
              <a:rPr lang="en-US" sz="5735" dirty="0">
                <a:solidFill>
                  <a:srgbClr val="000000"/>
                </a:solidFill>
                <a:latin typeface="Alatsi"/>
                <a:ea typeface="Alatsi"/>
                <a:cs typeface="Alatsi"/>
                <a:sym typeface="Alatsi"/>
              </a:rPr>
              <a:t>055052</a:t>
            </a:r>
          </a:p>
          <a:p>
            <a:pPr algn="ctr">
              <a:lnSpc>
                <a:spcPts val="8029"/>
              </a:lnSpc>
            </a:pPr>
            <a:r>
              <a:rPr lang="en-US" sz="5735" dirty="0">
                <a:solidFill>
                  <a:srgbClr val="000000"/>
                </a:solidFill>
                <a:latin typeface="Alatsi"/>
                <a:ea typeface="Alatsi"/>
                <a:cs typeface="Alatsi"/>
                <a:sym typeface="Alatsi"/>
              </a:rPr>
              <a:t>Section- K</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47800" y="2646010"/>
            <a:ext cx="15048859" cy="5103320"/>
          </a:xfrm>
          <a:prstGeom prst="rect">
            <a:avLst/>
          </a:prstGeom>
        </p:spPr>
        <p:txBody>
          <a:bodyPr wrap="square" lIns="0" tIns="0" rIns="0" bIns="0" rtlCol="0" anchor="t">
            <a:spAutoFit/>
          </a:bodyPr>
          <a:lstStyle/>
          <a:p>
            <a:pPr algn="l">
              <a:lnSpc>
                <a:spcPct val="150000"/>
              </a:lnSpc>
            </a:pPr>
            <a:r>
              <a:rPr lang="en-US" sz="2800" dirty="0">
                <a:solidFill>
                  <a:srgbClr val="000000"/>
                </a:solidFill>
                <a:latin typeface="Arial" panose="020B0604020202020204" pitchFamily="34" charset="0"/>
                <a:ea typeface="Alatsi"/>
                <a:cs typeface="Arial" panose="020B0604020202020204" pitchFamily="34" charset="0"/>
                <a:sym typeface="Alatsi"/>
              </a:rPr>
              <a:t>During an industry visit to Daikin Industries, the objective was to gain insights into the company's internal operations and data management framework. A key challenge was to design an Entity-Relationship Diagram (ERD) that effectively represents the organization's data flow, covering aspects such as order processing, inventory management, supplier coordination, and employee interactions. By developing this ERD, the goal is to enhance data organization, improve operational efficiency, and ensure seamless information flow across departments. This structured approach will aid in identifying critical data relationships and optimizing business processes within Daikin Industries.</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PROBLEM STATEMENT	</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553980" y="723900"/>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DATA AND ANALYTICS</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214434" y="2476500"/>
            <a:ext cx="15859130" cy="6032421"/>
          </a:xfrm>
          <a:prstGeom prst="rect">
            <a:avLst/>
          </a:prstGeom>
        </p:spPr>
        <p:txBody>
          <a:bodyPr lIns="0" tIns="0" rIns="0" bIns="0" rtlCol="0" anchor="t">
            <a:spAutoFit/>
          </a:bodyPr>
          <a:lstStyle>
            <a:defPPr>
              <a:defRPr lang="en-US"/>
            </a:defPPr>
            <a:lvl1pPr>
              <a:lnSpc>
                <a:spcPct val="150000"/>
              </a:lnSpc>
              <a:defRPr sz="2800">
                <a:solidFill>
                  <a:srgbClr val="000000"/>
                </a:solidFill>
                <a:latin typeface="Alatsi"/>
                <a:ea typeface="Alatsi"/>
                <a:cs typeface="Alatsi"/>
              </a:defRPr>
            </a:lvl1pPr>
          </a:lstStyle>
          <a:p>
            <a:pPr>
              <a:lnSpc>
                <a:spcPct val="100000"/>
              </a:lnSpc>
            </a:pPr>
            <a:r>
              <a:rPr lang="en-US" dirty="0">
                <a:latin typeface="Arial" panose="020B0604020202020204" pitchFamily="34" charset="0"/>
                <a:cs typeface="Arial" panose="020B0604020202020204" pitchFamily="34" charset="0"/>
              </a:rPr>
              <a:t>The Entity-Relationship Diagram (ERD) for Daikin Industries encompasses key entities essential for internal operations, including:</a:t>
            </a:r>
          </a:p>
          <a:p>
            <a:pPr>
              <a:lnSpc>
                <a:spcPct val="100000"/>
              </a:lnSpc>
            </a:pPr>
            <a:endParaRPr lang="en-US" dirty="0">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Department </a:t>
            </a:r>
            <a:r>
              <a:rPr lang="en-US" altLang="en-US" dirty="0">
                <a:latin typeface="Arial" panose="020B0604020202020204" pitchFamily="34" charset="0"/>
                <a:cs typeface="Arial" panose="020B0604020202020204" pitchFamily="34" charset="0"/>
              </a:rPr>
              <a:t>– Stores department details (ID, Name, Location).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Employee</a:t>
            </a:r>
            <a:r>
              <a:rPr lang="en-US" altLang="en-US" dirty="0">
                <a:latin typeface="Arial" panose="020B0604020202020204" pitchFamily="34" charset="0"/>
                <a:cs typeface="Arial" panose="020B0604020202020204" pitchFamily="34" charset="0"/>
              </a:rPr>
              <a:t> – Includes employee information and links to a department.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ServiceRequest</a:t>
            </a:r>
            <a:r>
              <a:rPr lang="en-US" altLang="en-US" dirty="0">
                <a:latin typeface="Arial" panose="020B0604020202020204" pitchFamily="34" charset="0"/>
                <a:cs typeface="Arial" panose="020B0604020202020204" pitchFamily="34" charset="0"/>
              </a:rPr>
              <a:t> – Tracks service issues assigned to employees.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Payment</a:t>
            </a:r>
            <a:r>
              <a:rPr lang="en-US" altLang="en-US" dirty="0">
                <a:latin typeface="Arial" panose="020B0604020202020204" pitchFamily="34" charset="0"/>
                <a:cs typeface="Arial" panose="020B0604020202020204" pitchFamily="34" charset="0"/>
              </a:rPr>
              <a:t> – Manages employee payments with method and amount.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Supplier</a:t>
            </a:r>
            <a:r>
              <a:rPr lang="en-US" altLang="en-US" dirty="0">
                <a:latin typeface="Arial" panose="020B0604020202020204" pitchFamily="34" charset="0"/>
                <a:cs typeface="Arial" panose="020B0604020202020204" pitchFamily="34" charset="0"/>
              </a:rPr>
              <a:t> – Contains supplier details (Name, Contact, Address).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Supplier Order </a:t>
            </a:r>
            <a:r>
              <a:rPr lang="en-US" altLang="en-US" dirty="0">
                <a:latin typeface="Arial" panose="020B0604020202020204" pitchFamily="34" charset="0"/>
                <a:cs typeface="Arial" panose="020B0604020202020204" pitchFamily="34" charset="0"/>
              </a:rPr>
              <a:t>– Tracks supplier orders and their respective departments.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Product </a:t>
            </a:r>
            <a:r>
              <a:rPr lang="en-US" altLang="en-US" dirty="0">
                <a:latin typeface="Arial" panose="020B0604020202020204" pitchFamily="34" charset="0"/>
                <a:cs typeface="Arial" panose="020B0604020202020204" pitchFamily="34" charset="0"/>
              </a:rPr>
              <a:t>– Stores product details (Name, Description, Price, etc.).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Inventory </a:t>
            </a:r>
            <a:r>
              <a:rPr lang="en-US" altLang="en-US" dirty="0">
                <a:latin typeface="Arial" panose="020B0604020202020204" pitchFamily="34" charset="0"/>
                <a:cs typeface="Arial" panose="020B0604020202020204" pitchFamily="34" charset="0"/>
              </a:rPr>
              <a:t>– Manages product stock within departments.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Warehouse</a:t>
            </a:r>
            <a:r>
              <a:rPr lang="en-US" altLang="en-US" dirty="0">
                <a:latin typeface="Arial" panose="020B0604020202020204" pitchFamily="34" charset="0"/>
                <a:cs typeface="Arial" panose="020B0604020202020204" pitchFamily="34" charset="0"/>
              </a:rPr>
              <a:t> – Stores warehouse location and capacity information.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Arial" panose="020B0604020202020204" pitchFamily="34" charset="0"/>
                <a:cs typeface="Arial" panose="020B0604020202020204" pitchFamily="34" charset="0"/>
              </a:rPr>
              <a:t>Shipment</a:t>
            </a:r>
            <a:r>
              <a:rPr lang="en-US" altLang="en-US" dirty="0">
                <a:latin typeface="Arial" panose="020B0604020202020204" pitchFamily="34" charset="0"/>
                <a:cs typeface="Arial" panose="020B0604020202020204" pitchFamily="34" charset="0"/>
              </a:rPr>
              <a:t> – Tracks supplier order shipments (Carrier, Tracking Number). </a:t>
            </a:r>
          </a:p>
          <a:p>
            <a:pPr marL="457200" indent="-457200" eaLnBrk="0" fontAlgn="base" hangingPunct="0">
              <a:lnSpc>
                <a:spcPct val="100000"/>
              </a:lnSpc>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Service Technician </a:t>
            </a:r>
            <a:r>
              <a:rPr lang="en-US" altLang="en-US" dirty="0">
                <a:latin typeface="Arial" panose="020B0604020202020204" pitchFamily="34" charset="0"/>
                <a:cs typeface="Arial" panose="020B0604020202020204" pitchFamily="34" charset="0"/>
              </a:rPr>
              <a:t>– Stores technician details linked to departments.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620468"/>
            <a:ext cx="10451219" cy="1450976"/>
          </a:xfrm>
          <a:prstGeom prst="rect">
            <a:avLst/>
          </a:prstGeom>
        </p:spPr>
        <p:txBody>
          <a:bodyPr lIns="0" tIns="0" rIns="0" bIns="0" rtlCol="0" anchor="t">
            <a:spAutoFit/>
          </a:bodyPr>
          <a:lstStyle/>
          <a:p>
            <a:pPr algn="ctr">
              <a:lnSpc>
                <a:spcPts val="11899"/>
              </a:lnSpc>
            </a:pPr>
            <a:r>
              <a:rPr lang="en-IN" sz="8499" dirty="0">
                <a:solidFill>
                  <a:srgbClr val="000000"/>
                </a:solidFill>
                <a:latin typeface="Alatsi"/>
              </a:rPr>
              <a:t>OBSERVATIONS</a:t>
            </a:r>
            <a:endParaRPr lang="en-US" sz="8499" dirty="0">
              <a:solidFill>
                <a:srgbClr val="000000"/>
              </a:solidFill>
              <a:latin typeface="Alatsi"/>
              <a:sym typeface="Alatsi"/>
            </a:endParaRPr>
          </a:p>
        </p:txBody>
      </p:sp>
      <p:sp>
        <p:nvSpPr>
          <p:cNvPr id="9" name="TextBox 9"/>
          <p:cNvSpPr txBox="1"/>
          <p:nvPr/>
        </p:nvSpPr>
        <p:spPr>
          <a:xfrm>
            <a:off x="2452253" y="2883406"/>
            <a:ext cx="14540347" cy="5737148"/>
          </a:xfrm>
          <a:prstGeom prst="rect">
            <a:avLst/>
          </a:prstGeom>
        </p:spPr>
        <p:txBody>
          <a:bodyPr lIns="0" tIns="0" rIns="0" bIns="0" rtlCol="0" anchor="t">
            <a:spAutoFit/>
          </a:bodyPr>
          <a:lstStyle>
            <a:defPPr>
              <a:defRPr lang="en-US"/>
            </a:defPPr>
            <a:lvl1pPr>
              <a:lnSpc>
                <a:spcPct val="150000"/>
              </a:lnSpc>
              <a:defRPr sz="2800">
                <a:solidFill>
                  <a:srgbClr val="000000"/>
                </a:solidFill>
                <a:latin typeface="Arial" panose="020B0604020202020204" pitchFamily="34" charset="0"/>
                <a:ea typeface="Alatsi"/>
                <a:cs typeface="Arial" panose="020B0604020202020204" pitchFamily="34" charset="0"/>
              </a:defRPr>
            </a:lvl1pPr>
          </a:lstStyle>
          <a:p>
            <a:pPr marL="457200" indent="-457200">
              <a:buFont typeface="Arial" panose="020B0604020202020204" pitchFamily="34" charset="0"/>
              <a:buChar char="•"/>
            </a:pPr>
            <a:r>
              <a:rPr lang="en-US" altLang="en-US" b="1" dirty="0"/>
              <a:t>Efficient Departmental Structure:</a:t>
            </a:r>
            <a:r>
              <a:rPr lang="en-US" altLang="en-US" dirty="0"/>
              <a:t> Employees, service technicians, and procurement activities are organized department-wise. </a:t>
            </a:r>
          </a:p>
          <a:p>
            <a:pPr marL="457200" indent="-457200">
              <a:buFont typeface="Arial" panose="020B0604020202020204" pitchFamily="34" charset="0"/>
              <a:buChar char="•"/>
            </a:pPr>
            <a:r>
              <a:rPr lang="en-US" altLang="en-US" b="1" dirty="0"/>
              <a:t>Service &amp; Maintenance Management: </a:t>
            </a:r>
            <a:r>
              <a:rPr lang="en-US" altLang="en-US" dirty="0"/>
              <a:t>Tracks internal service requests and technician assignments for smooth operations. </a:t>
            </a:r>
          </a:p>
          <a:p>
            <a:pPr marL="457200" indent="-457200">
              <a:buFont typeface="Arial" panose="020B0604020202020204" pitchFamily="34" charset="0"/>
              <a:buChar char="•"/>
            </a:pPr>
            <a:r>
              <a:rPr lang="en-US" altLang="en-US" b="1" dirty="0"/>
              <a:t>Streamlined Supplier &amp; Procurement Flow: </a:t>
            </a:r>
            <a:r>
              <a:rPr lang="en-US" altLang="en-US" dirty="0"/>
              <a:t>Links supplier orders, inventory, and warehouse storage for optimized stock management. </a:t>
            </a:r>
          </a:p>
          <a:p>
            <a:pPr marL="457200" indent="-457200">
              <a:buFont typeface="Arial" panose="020B0604020202020204" pitchFamily="34" charset="0"/>
              <a:buChar char="•"/>
            </a:pPr>
            <a:r>
              <a:rPr lang="en-US" altLang="en-US" b="1" dirty="0"/>
              <a:t>Financial Tracking: </a:t>
            </a:r>
            <a:r>
              <a:rPr lang="en-US" altLang="en-US" dirty="0"/>
              <a:t>Payment records for employees and suppliers ensure transparency. </a:t>
            </a:r>
          </a:p>
          <a:p>
            <a:pPr marL="457200" indent="-457200">
              <a:buFont typeface="Arial" panose="020B0604020202020204" pitchFamily="34" charset="0"/>
              <a:buChar char="•"/>
            </a:pPr>
            <a:r>
              <a:rPr lang="en-US" altLang="en-US" b="1" dirty="0"/>
              <a:t>Shipment &amp; Inventory Control:</a:t>
            </a:r>
            <a:r>
              <a:rPr lang="en-US" altLang="en-US" dirty="0"/>
              <a:t> Monitors stock levels and supplier order deliveries efficiently. </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4</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386918"/>
          </a:xfrm>
          <a:prstGeom prst="rect">
            <a:avLst/>
          </a:prstGeom>
        </p:spPr>
        <p:txBody>
          <a:bodyPr lIns="0" tIns="0" rIns="0" bIns="0" rtlCol="0" anchor="t">
            <a:spAutoFit/>
          </a:bodyPr>
          <a:lstStyle/>
          <a:p>
            <a:pPr algn="ctr">
              <a:lnSpc>
                <a:spcPts val="11899"/>
              </a:lnSpc>
            </a:pPr>
            <a:r>
              <a:rPr lang="en-US" sz="7200" dirty="0">
                <a:solidFill>
                  <a:srgbClr val="000000"/>
                </a:solidFill>
                <a:latin typeface="Alatsi"/>
                <a:ea typeface="Alatsi"/>
                <a:cs typeface="Alatsi"/>
                <a:sym typeface="Alatsi"/>
              </a:rPr>
              <a:t>INSIGHTS AND RECOMMENDATIONS</a:t>
            </a:r>
          </a:p>
        </p:txBody>
      </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5</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2">
            <a:extLst>
              <a:ext uri="{FF2B5EF4-FFF2-40B4-BE49-F238E27FC236}">
                <a16:creationId xmlns:a16="http://schemas.microsoft.com/office/drawing/2014/main" id="{6C6DB591-91F2-B616-515C-B4E2211C94E3}"/>
              </a:ext>
            </a:extLst>
          </p:cNvPr>
          <p:cNvSpPr txBox="1"/>
          <p:nvPr/>
        </p:nvSpPr>
        <p:spPr>
          <a:xfrm>
            <a:off x="1559021" y="2941915"/>
            <a:ext cx="15638489" cy="6383479"/>
          </a:xfrm>
          <a:prstGeom prst="rect">
            <a:avLst/>
          </a:prstGeom>
        </p:spPr>
        <p:txBody>
          <a:bodyPr lIns="0" tIns="0" rIns="0" bIns="0" rtlCol="0" anchor="t">
            <a:spAutoFit/>
          </a:bodyPr>
          <a:lstStyle>
            <a:defPPr>
              <a:defRPr lang="en-US"/>
            </a:defPPr>
            <a:lvl1pPr marL="457200" indent="-457200">
              <a:lnSpc>
                <a:spcPct val="150000"/>
              </a:lnSpc>
              <a:buFont typeface="Arial" panose="020B0604020202020204" pitchFamily="34" charset="0"/>
              <a:buChar char="•"/>
              <a:defRPr sz="2800" b="1">
                <a:solidFill>
                  <a:srgbClr val="000000"/>
                </a:solidFill>
                <a:latin typeface="Arial" panose="020B0604020202020204" pitchFamily="34" charset="0"/>
                <a:ea typeface="Alatsi"/>
                <a:cs typeface="Arial" panose="020B0604020202020204" pitchFamily="34" charset="0"/>
              </a:defRPr>
            </a:lvl1pPr>
          </a:lstStyle>
          <a:p>
            <a:pPr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Add Performance Metrics:</a:t>
            </a:r>
            <a:r>
              <a:rPr kumimoji="0" lang="en-US" altLang="en-US" sz="2800" b="0" i="0" u="none" strike="noStrike" cap="none" normalizeH="0" baseline="0" dirty="0">
                <a:ln>
                  <a:noFill/>
                </a:ln>
                <a:solidFill>
                  <a:schemeClr val="tx1"/>
                </a:solidFill>
                <a:effectLst/>
                <a:latin typeface="Arial" panose="020B0604020202020204" pitchFamily="34" charset="0"/>
              </a:rPr>
              <a:t> Introduce tables for tracking employee and supplier performance based on key KPIs. </a:t>
            </a:r>
          </a:p>
          <a:p>
            <a:pPr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Enhance Automation:</a:t>
            </a:r>
            <a:r>
              <a:rPr kumimoji="0" lang="en-US" altLang="en-US" sz="2800" b="0" i="0" u="none" strike="noStrike" cap="none" normalizeH="0" baseline="0" dirty="0">
                <a:ln>
                  <a:noFill/>
                </a:ln>
                <a:solidFill>
                  <a:schemeClr val="tx1"/>
                </a:solidFill>
                <a:effectLst/>
                <a:latin typeface="Arial" panose="020B0604020202020204" pitchFamily="34" charset="0"/>
              </a:rPr>
              <a:t> Implement triggers for low inventory alerts and delayed service requests. </a:t>
            </a:r>
          </a:p>
          <a:p>
            <a:pPr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Integrate Real-Time Tracking:</a:t>
            </a:r>
            <a:r>
              <a:rPr kumimoji="0" lang="en-US" altLang="en-US" sz="2800" b="0" i="0" u="none" strike="noStrike" cap="none" normalizeH="0" baseline="0" dirty="0">
                <a:ln>
                  <a:noFill/>
                </a:ln>
                <a:solidFill>
                  <a:schemeClr val="tx1"/>
                </a:solidFill>
                <a:effectLst/>
                <a:latin typeface="Arial" panose="020B0604020202020204" pitchFamily="34" charset="0"/>
              </a:rPr>
              <a:t> Include a shipment status column for better visibility into order fulfillment. </a:t>
            </a:r>
          </a:p>
          <a:p>
            <a:pPr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Improve Data Security:</a:t>
            </a:r>
            <a:r>
              <a:rPr kumimoji="0" lang="en-US" altLang="en-US" sz="2800" b="0" i="0" u="none" strike="noStrike" cap="none" normalizeH="0" baseline="0" dirty="0">
                <a:ln>
                  <a:noFill/>
                </a:ln>
                <a:solidFill>
                  <a:schemeClr val="tx1"/>
                </a:solidFill>
                <a:effectLst/>
                <a:latin typeface="Arial" panose="020B0604020202020204" pitchFamily="34" charset="0"/>
              </a:rPr>
              <a:t> Use role-based access controls to restrict sensitive financial and supplier data. </a:t>
            </a:r>
          </a:p>
          <a:p>
            <a:pPr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Optimize Service Efficiency:</a:t>
            </a:r>
            <a:r>
              <a:rPr kumimoji="0" lang="en-US" altLang="en-US" sz="2800" b="0" i="0" u="none" strike="noStrike" cap="none" normalizeH="0" baseline="0" dirty="0">
                <a:ln>
                  <a:noFill/>
                </a:ln>
                <a:solidFill>
                  <a:schemeClr val="tx1"/>
                </a:solidFill>
                <a:effectLst/>
                <a:latin typeface="Arial" panose="020B0604020202020204" pitchFamily="34" charset="0"/>
              </a:rPr>
              <a:t> Introduce a priority column in </a:t>
            </a:r>
            <a:r>
              <a:rPr kumimoji="0" lang="en-US" altLang="en-US" sz="2800" b="1" i="0" u="none" strike="noStrike" cap="none" normalizeH="0" baseline="0" dirty="0">
                <a:ln>
                  <a:noFill/>
                </a:ln>
                <a:solidFill>
                  <a:schemeClr val="tx1"/>
                </a:solidFill>
                <a:effectLst/>
                <a:latin typeface="Arial" panose="020B0604020202020204" pitchFamily="34" charset="0"/>
              </a:rPr>
              <a:t>ServiceRequest</a:t>
            </a:r>
            <a:r>
              <a:rPr kumimoji="0" lang="en-US" altLang="en-US" sz="2800" b="0" i="0" u="none" strike="noStrike" cap="none" normalizeH="0" baseline="0" dirty="0">
                <a:ln>
                  <a:noFill/>
                </a:ln>
                <a:solidFill>
                  <a:schemeClr val="tx1"/>
                </a:solidFill>
                <a:effectLst/>
                <a:latin typeface="Arial" panose="020B0604020202020204" pitchFamily="34" charset="0"/>
              </a:rPr>
              <a:t> to manage urgent issues effectively.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1028700" y="222249"/>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ERD DIAGRAM	</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6</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6" name="Picture 25">
            <a:extLst>
              <a:ext uri="{FF2B5EF4-FFF2-40B4-BE49-F238E27FC236}">
                <a16:creationId xmlns:a16="http://schemas.microsoft.com/office/drawing/2014/main" id="{F54E93ED-0F0A-407A-C595-FDBB79F17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620398"/>
            <a:ext cx="9029700" cy="82844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426</Words>
  <Application>Microsoft Office PowerPoint</Application>
  <PresentationFormat>Custom</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Alatsi</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Tanushree Nangia</cp:lastModifiedBy>
  <cp:revision>10</cp:revision>
  <dcterms:created xsi:type="dcterms:W3CDTF">2006-08-16T00:00:00Z</dcterms:created>
  <dcterms:modified xsi:type="dcterms:W3CDTF">2025-03-12T06:21:03Z</dcterms:modified>
  <dc:identifier>DAGhfe0N1qY</dc:identifier>
</cp:coreProperties>
</file>