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sldIdLst>
    <p:sldId id="256" r:id="rId2"/>
    <p:sldId id="257" r:id="rId3"/>
    <p:sldId id="259" r:id="rId4"/>
    <p:sldId id="260" r:id="rId5"/>
    <p:sldId id="261" r:id="rId6"/>
    <p:sldId id="262" r:id="rId7"/>
    <p:sldId id="263" r:id="rId8"/>
    <p:sldId id="258"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AL BHOSALE" initials="VB" lastIdx="1" clrIdx="0">
    <p:extLst>
      <p:ext uri="{19B8F6BF-5375-455C-9EA6-DF929625EA0E}">
        <p15:presenceInfo xmlns:p15="http://schemas.microsoft.com/office/powerpoint/2012/main" userId="79603d84d6e225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F3334FC-E595-4089-8BBE-47670FFA8879}" type="datetimeFigureOut">
              <a:rPr lang="en-IN" smtClean="0"/>
              <a:t>04-04-2023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197422E9-757A-4B1A-9335-E4DA37F6A69F}" type="slidenum">
              <a:rPr lang="en-IN" smtClean="0"/>
              <a:t>‹#›</a:t>
            </a:fld>
            <a:endParaRPr lang="en-IN"/>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4586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334FC-E595-4089-8BBE-47670FFA8879}"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219946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334FC-E595-4089-8BBE-47670FFA8879}"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901419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3334FC-E595-4089-8BBE-47670FFA8879}"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288706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3334FC-E595-4089-8BBE-47670FFA8879}" type="datetimeFigureOut">
              <a:rPr lang="en-IN" smtClean="0"/>
              <a:t>04-04-2023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7422E9-757A-4B1A-9335-E4DA37F6A69F}" type="slidenum">
              <a:rPr lang="en-IN" smtClean="0"/>
              <a:t>‹#›</a:t>
            </a:fld>
            <a:endParaRPr lang="en-IN"/>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0011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3334FC-E595-4089-8BBE-47670FFA8879}"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3890329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3334FC-E595-4089-8BBE-47670FFA8879}" type="datetimeFigureOut">
              <a:rPr lang="en-IN" smtClean="0"/>
              <a:t>04-04-2023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42480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3334FC-E595-4089-8BBE-47670FFA8879}" type="datetimeFigureOut">
              <a:rPr lang="en-IN" smtClean="0"/>
              <a:t>04-04-2023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2846064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3334FC-E595-4089-8BBE-47670FFA8879}" type="datetimeFigureOut">
              <a:rPr lang="en-IN" smtClean="0"/>
              <a:t>04-04-2023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2108586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334FC-E595-4089-8BBE-47670FFA8879}"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145066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3334FC-E595-4089-8BBE-47670FFA8879}" type="datetimeFigureOut">
              <a:rPr lang="en-IN" smtClean="0"/>
              <a:t>04-04-2023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7422E9-757A-4B1A-9335-E4DA37F6A69F}" type="slidenum">
              <a:rPr lang="en-IN" smtClean="0"/>
              <a:t>‹#›</a:t>
            </a:fld>
            <a:endParaRPr lang="en-IN"/>
          </a:p>
        </p:txBody>
      </p:sp>
    </p:spTree>
    <p:extLst>
      <p:ext uri="{BB962C8B-B14F-4D97-AF65-F5344CB8AC3E}">
        <p14:creationId xmlns:p14="http://schemas.microsoft.com/office/powerpoint/2010/main" val="319285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EF3334FC-E595-4089-8BBE-47670FFA8879}" type="datetimeFigureOut">
              <a:rPr lang="en-IN" smtClean="0"/>
              <a:t>04-04-2023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197422E9-757A-4B1A-9335-E4DA37F6A69F}" type="slidenum">
              <a:rPr lang="en-IN" smtClean="0"/>
              <a:t>‹#›</a:t>
            </a:fld>
            <a:endParaRPr lang="en-IN"/>
          </a:p>
        </p:txBody>
      </p:sp>
    </p:spTree>
    <p:extLst>
      <p:ext uri="{BB962C8B-B14F-4D97-AF65-F5344CB8AC3E}">
        <p14:creationId xmlns:p14="http://schemas.microsoft.com/office/powerpoint/2010/main" val="297226263"/>
      </p:ext>
    </p:extLst>
  </p:cSld>
  <p:clrMap bg1="dk1" tx1="lt1" bg2="dk2" tx2="lt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26763-5453-41B2-98B2-306A6CC0CEF8}"/>
              </a:ext>
            </a:extLst>
          </p:cNvPr>
          <p:cNvSpPr>
            <a:spLocks noGrp="1"/>
          </p:cNvSpPr>
          <p:nvPr>
            <p:ph type="ctrTitle"/>
          </p:nvPr>
        </p:nvSpPr>
        <p:spPr>
          <a:xfrm>
            <a:off x="1386840" y="-182880"/>
            <a:ext cx="9418320" cy="1254760"/>
          </a:xfrm>
        </p:spPr>
        <p:txBody>
          <a:bodyPr>
            <a:normAutofit fontScale="90000"/>
          </a:bodyPr>
          <a:lstStyle/>
          <a:p>
            <a:pPr algn="ctr"/>
            <a:br>
              <a:rPr lang="en-US" dirty="0"/>
            </a:br>
            <a:r>
              <a:rPr lang="en-IN" b="1" spc="0" dirty="0">
                <a:ln w="9525">
                  <a:solidFill>
                    <a:schemeClr val="bg1"/>
                  </a:solidFill>
                  <a:prstDash val="solid"/>
                </a:ln>
                <a:solidFill>
                  <a:schemeClr val="tx2"/>
                </a:solidFill>
                <a:effectLst>
                  <a:outerShdw blurRad="12700" dist="38100" dir="2700000" algn="tl" rotWithShape="0">
                    <a:schemeClr val="bg1">
                      <a:lumMod val="50000"/>
                    </a:schemeClr>
                  </a:outerShdw>
                </a:effectLst>
              </a:rPr>
              <a:t>WELCOME </a:t>
            </a:r>
            <a:endParaRPr lang="en-IN" dirty="0">
              <a:solidFill>
                <a:schemeClr val="tx2"/>
              </a:solidFill>
            </a:endParaRPr>
          </a:p>
        </p:txBody>
      </p:sp>
      <p:sp>
        <p:nvSpPr>
          <p:cNvPr id="4" name="TextBox 3">
            <a:extLst>
              <a:ext uri="{FF2B5EF4-FFF2-40B4-BE49-F238E27FC236}">
                <a16:creationId xmlns:a16="http://schemas.microsoft.com/office/drawing/2014/main" id="{4D44717B-1BA5-4BA4-908D-8957FF785554}"/>
              </a:ext>
            </a:extLst>
          </p:cNvPr>
          <p:cNvSpPr txBox="1"/>
          <p:nvPr/>
        </p:nvSpPr>
        <p:spPr>
          <a:xfrm>
            <a:off x="396240" y="1513840"/>
            <a:ext cx="1100328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Good afternoon, everyone. My name is Tanushree and I am here to present my data analysis project on Crop Production Of India.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purpose of this project was to analyze Crop Production and gain insights that can help us to Produce Agri Products By seasons and improve its production. Using Python, Power BI I was able to extract, clean, and analyze the data to identify patterns and trends that can help us make more informed decisions.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Throughout the analysis process, I used various techniques such as filling Nan values to uncover insights and develop meaningful visualizations. I then exported the data Power BI to create interactive dashboards and reports that are easy to understand and act upon.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Today, I will share with you the key findings from my analysis and how they can help to which Crop Product we have to produce and in which season it will more effective. I will also walk you through some of the visualizations and explain how they can be used to gain a deeper understanding of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Thank you for joining me today, and I hope you find this presentation informative and engaging.</a:t>
            </a:r>
          </a:p>
        </p:txBody>
      </p:sp>
    </p:spTree>
    <p:extLst>
      <p:ext uri="{BB962C8B-B14F-4D97-AF65-F5344CB8AC3E}">
        <p14:creationId xmlns:p14="http://schemas.microsoft.com/office/powerpoint/2010/main" val="180905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8B9A-037E-4865-8872-9BA6CF7F6951}"/>
              </a:ext>
            </a:extLst>
          </p:cNvPr>
          <p:cNvSpPr>
            <a:spLocks noGrp="1"/>
          </p:cNvSpPr>
          <p:nvPr>
            <p:ph type="title"/>
          </p:nvPr>
        </p:nvSpPr>
        <p:spPr/>
        <p:txBody>
          <a:bodyPr/>
          <a:lstStyle/>
          <a:p>
            <a:r>
              <a:rPr lang="en-US" dirty="0">
                <a:solidFill>
                  <a:schemeClr val="tx2">
                    <a:lumMod val="50000"/>
                  </a:schemeClr>
                </a:solidFill>
              </a:rPr>
              <a:t>We Have Data Of Crop Production Of </a:t>
            </a:r>
            <a:br>
              <a:rPr lang="en-US" dirty="0">
                <a:solidFill>
                  <a:schemeClr val="tx2">
                    <a:lumMod val="50000"/>
                  </a:schemeClr>
                </a:solidFill>
              </a:rPr>
            </a:br>
            <a:r>
              <a:rPr lang="en-US" dirty="0">
                <a:solidFill>
                  <a:schemeClr val="tx2">
                    <a:lumMod val="50000"/>
                  </a:schemeClr>
                </a:solidFill>
              </a:rPr>
              <a:t>India</a:t>
            </a:r>
            <a:endParaRPr lang="en-IN" dirty="0">
              <a:solidFill>
                <a:schemeClr val="tx2">
                  <a:lumMod val="50000"/>
                </a:schemeClr>
              </a:solidFill>
            </a:endParaRPr>
          </a:p>
        </p:txBody>
      </p:sp>
      <p:sp>
        <p:nvSpPr>
          <p:cNvPr id="3" name="Content Placeholder 2">
            <a:extLst>
              <a:ext uri="{FF2B5EF4-FFF2-40B4-BE49-F238E27FC236}">
                <a16:creationId xmlns:a16="http://schemas.microsoft.com/office/drawing/2014/main" id="{124E579A-07FA-4ADB-808F-BDF62761A5E9}"/>
              </a:ext>
            </a:extLst>
          </p:cNvPr>
          <p:cNvSpPr>
            <a:spLocks noGrp="1"/>
          </p:cNvSpPr>
          <p:nvPr>
            <p:ph idx="1"/>
          </p:nvPr>
        </p:nvSpPr>
        <p:spPr/>
        <p:txBody>
          <a:bodyPr/>
          <a:lstStyle/>
          <a:p>
            <a:r>
              <a:rPr lang="en-US" dirty="0"/>
              <a:t>We have data of All State’s with having District wise</a:t>
            </a:r>
            <a:r>
              <a:rPr lang="en-IN" dirty="0"/>
              <a:t>.</a:t>
            </a:r>
          </a:p>
          <a:p>
            <a:r>
              <a:rPr lang="en-IN" dirty="0"/>
              <a:t>124 different types of Crops was under Production.</a:t>
            </a:r>
          </a:p>
          <a:p>
            <a:r>
              <a:rPr lang="en-IN" dirty="0"/>
              <a:t>2.95 Billion Land was under </a:t>
            </a:r>
            <a:r>
              <a:rPr lang="en-IN" dirty="0" err="1"/>
              <a:t>Prodection</a:t>
            </a:r>
            <a:r>
              <a:rPr lang="en-IN" dirty="0"/>
              <a:t> </a:t>
            </a:r>
          </a:p>
          <a:p>
            <a:r>
              <a:rPr lang="en-IN" dirty="0"/>
              <a:t>141.18 Billion is total of Production</a:t>
            </a:r>
          </a:p>
          <a:p>
            <a:r>
              <a:rPr lang="en-IN" dirty="0"/>
              <a:t>Here we have 6 Seasons which has </a:t>
            </a:r>
            <a:r>
              <a:rPr lang="en-IN" dirty="0" err="1"/>
              <a:t>Kharip</a:t>
            </a:r>
            <a:r>
              <a:rPr lang="en-IN" dirty="0"/>
              <a:t>, Whole Year, </a:t>
            </a:r>
            <a:r>
              <a:rPr lang="en-IN" dirty="0" err="1"/>
              <a:t>Autum</a:t>
            </a:r>
            <a:r>
              <a:rPr lang="en-IN" dirty="0"/>
              <a:t>, Rabi, Summer, Winter.</a:t>
            </a:r>
          </a:p>
          <a:p>
            <a:r>
              <a:rPr lang="en-IN" dirty="0"/>
              <a:t>Data is starting from year 1997 to 2015.</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2245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96ED093-90EC-43D0-9377-0F1685B10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421" y="2347976"/>
            <a:ext cx="6964677" cy="3250184"/>
          </a:xfrm>
          <a:prstGeom prst="rect">
            <a:avLst/>
          </a:prstGeom>
        </p:spPr>
      </p:pic>
      <p:cxnSp>
        <p:nvCxnSpPr>
          <p:cNvPr id="8" name="Straight Arrow Connector 7">
            <a:extLst>
              <a:ext uri="{FF2B5EF4-FFF2-40B4-BE49-F238E27FC236}">
                <a16:creationId xmlns:a16="http://schemas.microsoft.com/office/drawing/2014/main" id="{19A29C69-DE75-4FED-AB32-B9CF25A57EB9}"/>
              </a:ext>
            </a:extLst>
          </p:cNvPr>
          <p:cNvCxnSpPr/>
          <p:nvPr/>
        </p:nvCxnSpPr>
        <p:spPr>
          <a:xfrm flipV="1">
            <a:off x="5537200" y="1666240"/>
            <a:ext cx="0" cy="12700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C0D3200A-5BBE-427C-AF22-0552F4A5873B}"/>
              </a:ext>
            </a:extLst>
          </p:cNvPr>
          <p:cNvCxnSpPr/>
          <p:nvPr/>
        </p:nvCxnSpPr>
        <p:spPr>
          <a:xfrm>
            <a:off x="5537200" y="4643120"/>
            <a:ext cx="0" cy="152400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1" name="TextBox 10">
            <a:extLst>
              <a:ext uri="{FF2B5EF4-FFF2-40B4-BE49-F238E27FC236}">
                <a16:creationId xmlns:a16="http://schemas.microsoft.com/office/drawing/2014/main" id="{0C2E6C5B-38DA-4CDB-84E6-1FC22E79AD6C}"/>
              </a:ext>
            </a:extLst>
          </p:cNvPr>
          <p:cNvSpPr txBox="1"/>
          <p:nvPr/>
        </p:nvSpPr>
        <p:spPr>
          <a:xfrm>
            <a:off x="5537200" y="975868"/>
            <a:ext cx="3830320" cy="646331"/>
          </a:xfrm>
          <a:prstGeom prst="rect">
            <a:avLst/>
          </a:prstGeom>
          <a:noFill/>
        </p:spPr>
        <p:txBody>
          <a:bodyPr wrap="square" rtlCol="0">
            <a:spAutoFit/>
          </a:bodyPr>
          <a:lstStyle/>
          <a:p>
            <a:r>
              <a:rPr lang="en-US" dirty="0"/>
              <a:t>From Drawdown</a:t>
            </a:r>
          </a:p>
          <a:p>
            <a:r>
              <a:rPr lang="en-US" dirty="0"/>
              <a:t>Select State</a:t>
            </a:r>
            <a:endParaRPr lang="en-IN" dirty="0"/>
          </a:p>
        </p:txBody>
      </p:sp>
      <p:sp>
        <p:nvSpPr>
          <p:cNvPr id="12" name="TextBox 11">
            <a:extLst>
              <a:ext uri="{FF2B5EF4-FFF2-40B4-BE49-F238E27FC236}">
                <a16:creationId xmlns:a16="http://schemas.microsoft.com/office/drawing/2014/main" id="{2F818C20-CC3A-4392-AFF5-CBF5FA87F0F9}"/>
              </a:ext>
            </a:extLst>
          </p:cNvPr>
          <p:cNvSpPr txBox="1"/>
          <p:nvPr/>
        </p:nvSpPr>
        <p:spPr>
          <a:xfrm>
            <a:off x="5445759" y="6167120"/>
            <a:ext cx="3830320" cy="369332"/>
          </a:xfrm>
          <a:prstGeom prst="rect">
            <a:avLst/>
          </a:prstGeom>
          <a:noFill/>
        </p:spPr>
        <p:txBody>
          <a:bodyPr wrap="square" rtlCol="0">
            <a:spAutoFit/>
          </a:bodyPr>
          <a:lstStyle/>
          <a:p>
            <a:r>
              <a:rPr lang="en-US" dirty="0"/>
              <a:t>Select District name</a:t>
            </a:r>
          </a:p>
        </p:txBody>
      </p:sp>
      <p:sp>
        <p:nvSpPr>
          <p:cNvPr id="13" name="Rectangle: Rounded Corners 12">
            <a:extLst>
              <a:ext uri="{FF2B5EF4-FFF2-40B4-BE49-F238E27FC236}">
                <a16:creationId xmlns:a16="http://schemas.microsoft.com/office/drawing/2014/main" id="{BB3B4BA4-6CE3-41CA-A3CF-016B3334EADA}"/>
              </a:ext>
            </a:extLst>
          </p:cNvPr>
          <p:cNvSpPr/>
          <p:nvPr/>
        </p:nvSpPr>
        <p:spPr>
          <a:xfrm>
            <a:off x="5445759" y="843280"/>
            <a:ext cx="2265681" cy="7789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8C1FF416-9C93-4D4F-8F08-CDFB8F4174E7}"/>
              </a:ext>
            </a:extLst>
          </p:cNvPr>
          <p:cNvSpPr/>
          <p:nvPr/>
        </p:nvSpPr>
        <p:spPr>
          <a:xfrm>
            <a:off x="5445759" y="6167121"/>
            <a:ext cx="2265681" cy="3693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C209CF56-3298-4DE4-A093-CA9962CE739A}"/>
              </a:ext>
            </a:extLst>
          </p:cNvPr>
          <p:cNvSpPr/>
          <p:nvPr/>
        </p:nvSpPr>
        <p:spPr>
          <a:xfrm>
            <a:off x="101600" y="179212"/>
            <a:ext cx="4043680" cy="796656"/>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accent1">
                  <a:lumMod val="40000"/>
                  <a:lumOff val="60000"/>
                </a:schemeClr>
              </a:solidFill>
            </a:endParaRPr>
          </a:p>
          <a:p>
            <a:pPr algn="ctr"/>
            <a:r>
              <a:rPr lang="en-US" sz="2400" dirty="0">
                <a:solidFill>
                  <a:schemeClr val="accent1">
                    <a:lumMod val="40000"/>
                    <a:lumOff val="60000"/>
                  </a:schemeClr>
                </a:solidFill>
              </a:rPr>
              <a:t>Lets First Understand The Dashboard</a:t>
            </a:r>
            <a:endParaRPr lang="en-IN" sz="2400" dirty="0">
              <a:solidFill>
                <a:schemeClr val="accent1">
                  <a:lumMod val="40000"/>
                  <a:lumOff val="60000"/>
                </a:schemeClr>
              </a:solidFill>
            </a:endParaRPr>
          </a:p>
          <a:p>
            <a:pPr algn="ctr"/>
            <a:endParaRPr lang="en-IN" sz="2400" dirty="0"/>
          </a:p>
        </p:txBody>
      </p:sp>
    </p:spTree>
    <p:extLst>
      <p:ext uri="{BB962C8B-B14F-4D97-AF65-F5344CB8AC3E}">
        <p14:creationId xmlns:p14="http://schemas.microsoft.com/office/powerpoint/2010/main" val="325383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97FE8A-ED05-484A-AF15-39D7738F6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92" y="409544"/>
            <a:ext cx="4117669" cy="1988215"/>
          </a:xfrm>
          <a:prstGeom prst="rect">
            <a:avLst/>
          </a:prstGeom>
        </p:spPr>
      </p:pic>
      <p:sp>
        <p:nvSpPr>
          <p:cNvPr id="6" name="TextBox 5">
            <a:extLst>
              <a:ext uri="{FF2B5EF4-FFF2-40B4-BE49-F238E27FC236}">
                <a16:creationId xmlns:a16="http://schemas.microsoft.com/office/drawing/2014/main" id="{01139364-4999-465E-B250-A8982A23B8DA}"/>
              </a:ext>
            </a:extLst>
          </p:cNvPr>
          <p:cNvSpPr txBox="1"/>
          <p:nvPr/>
        </p:nvSpPr>
        <p:spPr>
          <a:xfrm>
            <a:off x="6908800" y="1178421"/>
            <a:ext cx="3698240" cy="369332"/>
          </a:xfrm>
          <a:prstGeom prst="rect">
            <a:avLst/>
          </a:prstGeom>
          <a:noFill/>
        </p:spPr>
        <p:txBody>
          <a:bodyPr wrap="square" rtlCol="0">
            <a:spAutoFit/>
          </a:bodyPr>
          <a:lstStyle/>
          <a:p>
            <a:r>
              <a:rPr lang="en-US" dirty="0"/>
              <a:t>Select Year</a:t>
            </a:r>
            <a:endParaRPr lang="en-IN" dirty="0"/>
          </a:p>
        </p:txBody>
      </p:sp>
      <p:sp>
        <p:nvSpPr>
          <p:cNvPr id="7" name="Arrow: Right 6">
            <a:extLst>
              <a:ext uri="{FF2B5EF4-FFF2-40B4-BE49-F238E27FC236}">
                <a16:creationId xmlns:a16="http://schemas.microsoft.com/office/drawing/2014/main" id="{DAD2C16C-6BF9-4607-AF95-1339AFB423E1}"/>
              </a:ext>
            </a:extLst>
          </p:cNvPr>
          <p:cNvSpPr/>
          <p:nvPr/>
        </p:nvSpPr>
        <p:spPr>
          <a:xfrm>
            <a:off x="4417961" y="1036320"/>
            <a:ext cx="2246999" cy="558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EB8909C0-2F2A-4105-8119-19E4B29C94B6}"/>
              </a:ext>
            </a:extLst>
          </p:cNvPr>
          <p:cNvSpPr/>
          <p:nvPr/>
        </p:nvSpPr>
        <p:spPr>
          <a:xfrm>
            <a:off x="6908800" y="1131054"/>
            <a:ext cx="1442720" cy="46406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69C1C1B4-C0DB-473F-A23D-88136F50C6D3}"/>
              </a:ext>
            </a:extLst>
          </p:cNvPr>
          <p:cNvSpPr txBox="1"/>
          <p:nvPr/>
        </p:nvSpPr>
        <p:spPr>
          <a:xfrm>
            <a:off x="300292" y="3433365"/>
            <a:ext cx="9631680" cy="769441"/>
          </a:xfrm>
          <a:prstGeom prst="rect">
            <a:avLst/>
          </a:prstGeom>
          <a:noFill/>
        </p:spPr>
        <p:txBody>
          <a:bodyPr wrap="square" rtlCol="0">
            <a:spAutoFit/>
          </a:bodyPr>
          <a:lstStyle/>
          <a:p>
            <a:r>
              <a:rPr lang="en-US" sz="4400" dirty="0"/>
              <a:t>Now we fulfilled our requirements </a:t>
            </a:r>
            <a:endParaRPr lang="en-IN" sz="4400" dirty="0"/>
          </a:p>
        </p:txBody>
      </p:sp>
      <p:sp>
        <p:nvSpPr>
          <p:cNvPr id="11" name="Rectangle: Rounded Corners 10">
            <a:extLst>
              <a:ext uri="{FF2B5EF4-FFF2-40B4-BE49-F238E27FC236}">
                <a16:creationId xmlns:a16="http://schemas.microsoft.com/office/drawing/2014/main" id="{6C531FDD-0FB9-4CDA-9B4E-B9B391CA3613}"/>
              </a:ext>
            </a:extLst>
          </p:cNvPr>
          <p:cNvSpPr/>
          <p:nvPr/>
        </p:nvSpPr>
        <p:spPr>
          <a:xfrm>
            <a:off x="300292" y="3352800"/>
            <a:ext cx="9453308" cy="110744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3002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BAEA5A-5949-4694-BB89-87E566BA7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20" y="388614"/>
            <a:ext cx="4958079" cy="3132405"/>
          </a:xfrm>
          <a:prstGeom prst="rect">
            <a:avLst/>
          </a:prstGeom>
        </p:spPr>
      </p:pic>
      <p:pic>
        <p:nvPicPr>
          <p:cNvPr id="7" name="Picture 6">
            <a:extLst>
              <a:ext uri="{FF2B5EF4-FFF2-40B4-BE49-F238E27FC236}">
                <a16:creationId xmlns:a16="http://schemas.microsoft.com/office/drawing/2014/main" id="{A610BB1B-9E82-45E4-AB60-E552519D8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760" y="388614"/>
            <a:ext cx="5092126" cy="3217092"/>
          </a:xfrm>
          <a:prstGeom prst="rect">
            <a:avLst/>
          </a:prstGeom>
        </p:spPr>
      </p:pic>
      <p:sp>
        <p:nvSpPr>
          <p:cNvPr id="10" name="Rectangle: Rounded Corners 9">
            <a:extLst>
              <a:ext uri="{FF2B5EF4-FFF2-40B4-BE49-F238E27FC236}">
                <a16:creationId xmlns:a16="http://schemas.microsoft.com/office/drawing/2014/main" id="{819529FF-AE88-4973-A0DB-177A91BC7922}"/>
              </a:ext>
            </a:extLst>
          </p:cNvPr>
          <p:cNvSpPr/>
          <p:nvPr/>
        </p:nvSpPr>
        <p:spPr>
          <a:xfrm>
            <a:off x="81280" y="132080"/>
            <a:ext cx="5435600" cy="38201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A9A1B25C-B854-4D31-9C88-336F1293E602}"/>
              </a:ext>
            </a:extLst>
          </p:cNvPr>
          <p:cNvSpPr/>
          <p:nvPr/>
        </p:nvSpPr>
        <p:spPr>
          <a:xfrm>
            <a:off x="5648960" y="0"/>
            <a:ext cx="5567680" cy="40233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5C9E0FC3-B474-4EF6-BDDB-B9C28EAFCF65}"/>
              </a:ext>
            </a:extLst>
          </p:cNvPr>
          <p:cNvSpPr/>
          <p:nvPr/>
        </p:nvSpPr>
        <p:spPr>
          <a:xfrm>
            <a:off x="8205183" y="3605706"/>
            <a:ext cx="589280" cy="11085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C12759B2-D376-43B5-BAA6-B3952C1F61E6}"/>
              </a:ext>
            </a:extLst>
          </p:cNvPr>
          <p:cNvSpPr/>
          <p:nvPr/>
        </p:nvSpPr>
        <p:spPr>
          <a:xfrm>
            <a:off x="2504440" y="3521019"/>
            <a:ext cx="589280" cy="11085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F6ABFB31-998A-4532-B1C7-7AEBBDD7E66C}"/>
              </a:ext>
            </a:extLst>
          </p:cNvPr>
          <p:cNvSpPr/>
          <p:nvPr/>
        </p:nvSpPr>
        <p:spPr>
          <a:xfrm>
            <a:off x="497840" y="4714240"/>
            <a:ext cx="4399280" cy="1755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 Left Side We are able to see that</a:t>
            </a:r>
          </a:p>
          <a:p>
            <a:pPr algn="ctr"/>
            <a:r>
              <a:rPr lang="en-US" dirty="0"/>
              <a:t>Sum of Area By Crop.</a:t>
            </a:r>
          </a:p>
          <a:p>
            <a:pPr algn="ctr"/>
            <a:r>
              <a:rPr lang="en-US" dirty="0"/>
              <a:t>Where 22.29% Area Under </a:t>
            </a:r>
          </a:p>
          <a:p>
            <a:pPr algn="ctr"/>
            <a:r>
              <a:rPr lang="en-US" dirty="0"/>
              <a:t>Rice Crop. </a:t>
            </a:r>
            <a:endParaRPr lang="en-IN" dirty="0"/>
          </a:p>
        </p:txBody>
      </p:sp>
      <p:sp>
        <p:nvSpPr>
          <p:cNvPr id="16" name="Rectangle: Rounded Corners 15">
            <a:extLst>
              <a:ext uri="{FF2B5EF4-FFF2-40B4-BE49-F238E27FC236}">
                <a16:creationId xmlns:a16="http://schemas.microsoft.com/office/drawing/2014/main" id="{9914AAD6-5084-4B2B-9707-AF98D785FCCE}"/>
              </a:ext>
            </a:extLst>
          </p:cNvPr>
          <p:cNvSpPr/>
          <p:nvPr/>
        </p:nvSpPr>
        <p:spPr>
          <a:xfrm>
            <a:off x="6233160" y="4714240"/>
            <a:ext cx="4399280" cy="175514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Also here we are able to see that</a:t>
            </a:r>
          </a:p>
          <a:p>
            <a:pPr algn="ctr"/>
            <a:r>
              <a:rPr lang="en-US" dirty="0"/>
              <a:t>Past years Production.  </a:t>
            </a:r>
            <a:endParaRPr lang="en-IN" dirty="0"/>
          </a:p>
        </p:txBody>
      </p:sp>
    </p:spTree>
    <p:extLst>
      <p:ext uri="{BB962C8B-B14F-4D97-AF65-F5344CB8AC3E}">
        <p14:creationId xmlns:p14="http://schemas.microsoft.com/office/powerpoint/2010/main" val="387751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C0B7BF-E270-4540-84AD-62D58D511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0275" y="802640"/>
            <a:ext cx="4887406" cy="2517951"/>
          </a:xfrm>
          <a:prstGeom prst="rect">
            <a:avLst/>
          </a:prstGeom>
        </p:spPr>
      </p:pic>
      <p:pic>
        <p:nvPicPr>
          <p:cNvPr id="7" name="Picture 6">
            <a:extLst>
              <a:ext uri="{FF2B5EF4-FFF2-40B4-BE49-F238E27FC236}">
                <a16:creationId xmlns:a16="http://schemas.microsoft.com/office/drawing/2014/main" id="{FFC26FF3-D779-4B2F-8B0E-28BEE2216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 y="551559"/>
            <a:ext cx="4318000" cy="3214774"/>
          </a:xfrm>
          <a:prstGeom prst="rect">
            <a:avLst/>
          </a:prstGeom>
        </p:spPr>
      </p:pic>
      <p:sp>
        <p:nvSpPr>
          <p:cNvPr id="10" name="Rectangle: Rounded Corners 9">
            <a:extLst>
              <a:ext uri="{FF2B5EF4-FFF2-40B4-BE49-F238E27FC236}">
                <a16:creationId xmlns:a16="http://schemas.microsoft.com/office/drawing/2014/main" id="{167747D0-C2F5-4D87-A897-CDEE6BD20595}"/>
              </a:ext>
            </a:extLst>
          </p:cNvPr>
          <p:cNvSpPr/>
          <p:nvPr/>
        </p:nvSpPr>
        <p:spPr>
          <a:xfrm>
            <a:off x="447040" y="335280"/>
            <a:ext cx="4815840" cy="36677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89B5BF61-7B58-4C5E-AC94-2080F095A5AB}"/>
              </a:ext>
            </a:extLst>
          </p:cNvPr>
          <p:cNvSpPr/>
          <p:nvPr/>
        </p:nvSpPr>
        <p:spPr>
          <a:xfrm>
            <a:off x="5608320" y="551559"/>
            <a:ext cx="5212080" cy="307556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4CD98F6D-5B56-425F-8E54-8532783C6F2A}"/>
              </a:ext>
            </a:extLst>
          </p:cNvPr>
          <p:cNvSpPr/>
          <p:nvPr/>
        </p:nvSpPr>
        <p:spPr>
          <a:xfrm>
            <a:off x="2534920" y="3766333"/>
            <a:ext cx="589280" cy="11085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F46CF85A-2F5D-44C1-8B6A-3EDFB0DE9702}"/>
              </a:ext>
            </a:extLst>
          </p:cNvPr>
          <p:cNvSpPr/>
          <p:nvPr/>
        </p:nvSpPr>
        <p:spPr>
          <a:xfrm>
            <a:off x="7919720" y="3320591"/>
            <a:ext cx="589280" cy="1472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D4A63C1F-3ED6-4E9F-B56D-A4F8916D4DC2}"/>
              </a:ext>
            </a:extLst>
          </p:cNvPr>
          <p:cNvSpPr/>
          <p:nvPr/>
        </p:nvSpPr>
        <p:spPr>
          <a:xfrm>
            <a:off x="670560" y="4874867"/>
            <a:ext cx="4490720" cy="1513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Production by State Name</a:t>
            </a:r>
          </a:p>
          <a:p>
            <a:pPr algn="ctr"/>
            <a:r>
              <a:rPr lang="en-US" dirty="0"/>
              <a:t>We are able to see that </a:t>
            </a:r>
          </a:p>
          <a:p>
            <a:pPr algn="ctr"/>
            <a:r>
              <a:rPr lang="en-US" dirty="0"/>
              <a:t>69.33% Production is given </a:t>
            </a:r>
          </a:p>
          <a:p>
            <a:pPr algn="ctr"/>
            <a:r>
              <a:rPr lang="en-US" dirty="0"/>
              <a:t>By One Kerala State.</a:t>
            </a:r>
            <a:endParaRPr lang="en-IN" dirty="0"/>
          </a:p>
        </p:txBody>
      </p:sp>
      <p:sp>
        <p:nvSpPr>
          <p:cNvPr id="15" name="Rectangle: Rounded Corners 14">
            <a:extLst>
              <a:ext uri="{FF2B5EF4-FFF2-40B4-BE49-F238E27FC236}">
                <a16:creationId xmlns:a16="http://schemas.microsoft.com/office/drawing/2014/main" id="{7C47EBDE-A832-4C04-A4F0-858881C55C4F}"/>
              </a:ext>
            </a:extLst>
          </p:cNvPr>
          <p:cNvSpPr/>
          <p:nvPr/>
        </p:nvSpPr>
        <p:spPr>
          <a:xfrm>
            <a:off x="5958618" y="4792601"/>
            <a:ext cx="4490720" cy="15138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Which according to seasons wise </a:t>
            </a:r>
          </a:p>
          <a:p>
            <a:pPr algn="ctr"/>
            <a:r>
              <a:rPr lang="en-US" dirty="0"/>
              <a:t>Whole Years season Given Maximum </a:t>
            </a:r>
          </a:p>
          <a:p>
            <a:pPr algn="ctr"/>
            <a:r>
              <a:rPr lang="en-US" dirty="0"/>
              <a:t>Production</a:t>
            </a:r>
            <a:endParaRPr lang="en-IN" dirty="0"/>
          </a:p>
        </p:txBody>
      </p:sp>
    </p:spTree>
    <p:extLst>
      <p:ext uri="{BB962C8B-B14F-4D97-AF65-F5344CB8AC3E}">
        <p14:creationId xmlns:p14="http://schemas.microsoft.com/office/powerpoint/2010/main" val="2483324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2DBE68-0C37-434B-9AEC-2C4AC108DB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412" y="551150"/>
            <a:ext cx="5442708" cy="1709478"/>
          </a:xfrm>
          <a:prstGeom prst="rect">
            <a:avLst/>
          </a:prstGeom>
        </p:spPr>
      </p:pic>
      <p:pic>
        <p:nvPicPr>
          <p:cNvPr id="7" name="Picture 6">
            <a:extLst>
              <a:ext uri="{FF2B5EF4-FFF2-40B4-BE49-F238E27FC236}">
                <a16:creationId xmlns:a16="http://schemas.microsoft.com/office/drawing/2014/main" id="{83A6A0D2-7D53-480D-A9A7-F0233C1C3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1821" y="551150"/>
            <a:ext cx="3969787" cy="1709478"/>
          </a:xfrm>
          <a:prstGeom prst="rect">
            <a:avLst/>
          </a:prstGeom>
        </p:spPr>
      </p:pic>
      <p:sp>
        <p:nvSpPr>
          <p:cNvPr id="10" name="Rectangle: Rounded Corners 9">
            <a:extLst>
              <a:ext uri="{FF2B5EF4-FFF2-40B4-BE49-F238E27FC236}">
                <a16:creationId xmlns:a16="http://schemas.microsoft.com/office/drawing/2014/main" id="{45A5A590-9D84-402F-A10C-551BCF71027F}"/>
              </a:ext>
            </a:extLst>
          </p:cNvPr>
          <p:cNvSpPr/>
          <p:nvPr/>
        </p:nvSpPr>
        <p:spPr>
          <a:xfrm>
            <a:off x="314960" y="406400"/>
            <a:ext cx="5781040" cy="19608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3445ECA9-3E8B-4D87-BCCC-714F8547BFA9}"/>
              </a:ext>
            </a:extLst>
          </p:cNvPr>
          <p:cNvSpPr/>
          <p:nvPr/>
        </p:nvSpPr>
        <p:spPr>
          <a:xfrm>
            <a:off x="6251452" y="375920"/>
            <a:ext cx="4314948" cy="19913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DB2240CB-A500-4664-80FC-17FDCD3FABAE}"/>
              </a:ext>
            </a:extLst>
          </p:cNvPr>
          <p:cNvSpPr/>
          <p:nvPr/>
        </p:nvSpPr>
        <p:spPr>
          <a:xfrm>
            <a:off x="2819400" y="2260628"/>
            <a:ext cx="772160" cy="1534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A781D5A2-AD34-49C3-82CA-F19FB4B6C4AD}"/>
              </a:ext>
            </a:extLst>
          </p:cNvPr>
          <p:cNvSpPr/>
          <p:nvPr/>
        </p:nvSpPr>
        <p:spPr>
          <a:xfrm>
            <a:off x="8986520" y="2260628"/>
            <a:ext cx="772160" cy="1534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7EE90F17-637A-4D60-8897-04433F0EB37E}"/>
              </a:ext>
            </a:extLst>
          </p:cNvPr>
          <p:cNvSpPr/>
          <p:nvPr/>
        </p:nvSpPr>
        <p:spPr>
          <a:xfrm>
            <a:off x="470412" y="3794788"/>
            <a:ext cx="5019040" cy="18338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 </a:t>
            </a:r>
            <a:r>
              <a:rPr lang="en-US" dirty="0" err="1"/>
              <a:t>Productio</a:t>
            </a:r>
            <a:r>
              <a:rPr lang="en-US" dirty="0"/>
              <a:t> By Crop</a:t>
            </a:r>
          </a:p>
          <a:p>
            <a:pPr algn="ctr"/>
            <a:r>
              <a:rPr lang="en-US" dirty="0"/>
              <a:t>We can see that out of all Crops</a:t>
            </a:r>
          </a:p>
          <a:p>
            <a:pPr algn="ctr"/>
            <a:r>
              <a:rPr lang="en-US" dirty="0"/>
              <a:t>Coconut has the maximum</a:t>
            </a:r>
          </a:p>
          <a:p>
            <a:pPr algn="ctr"/>
            <a:r>
              <a:rPr lang="en-US" dirty="0"/>
              <a:t>Production</a:t>
            </a:r>
            <a:endParaRPr lang="en-IN" dirty="0"/>
          </a:p>
        </p:txBody>
      </p:sp>
      <p:sp>
        <p:nvSpPr>
          <p:cNvPr id="15" name="Rectangle: Rounded Corners 14">
            <a:extLst>
              <a:ext uri="{FF2B5EF4-FFF2-40B4-BE49-F238E27FC236}">
                <a16:creationId xmlns:a16="http://schemas.microsoft.com/office/drawing/2014/main" id="{775B3D2D-466A-4C06-B74C-2746DF2592FF}"/>
              </a:ext>
            </a:extLst>
          </p:cNvPr>
          <p:cNvSpPr/>
          <p:nvPr/>
        </p:nvSpPr>
        <p:spPr>
          <a:xfrm>
            <a:off x="8596792" y="3794788"/>
            <a:ext cx="1969608" cy="18110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in middle</a:t>
            </a:r>
          </a:p>
          <a:p>
            <a:pPr algn="ctr"/>
            <a:r>
              <a:rPr lang="en-US" dirty="0"/>
              <a:t>We can see the</a:t>
            </a:r>
          </a:p>
          <a:p>
            <a:pPr algn="ctr"/>
            <a:r>
              <a:rPr lang="en-US" dirty="0"/>
              <a:t>Total area</a:t>
            </a:r>
          </a:p>
          <a:p>
            <a:pPr algn="ctr"/>
            <a:r>
              <a:rPr lang="en-US" dirty="0"/>
              <a:t>Under Production</a:t>
            </a:r>
            <a:endParaRPr lang="en-IN" dirty="0"/>
          </a:p>
        </p:txBody>
      </p:sp>
      <p:sp>
        <p:nvSpPr>
          <p:cNvPr id="16" name="Rectangle: Rounded Corners 15">
            <a:extLst>
              <a:ext uri="{FF2B5EF4-FFF2-40B4-BE49-F238E27FC236}">
                <a16:creationId xmlns:a16="http://schemas.microsoft.com/office/drawing/2014/main" id="{16563652-FF2A-4CED-AC63-F9C4A30A612F}"/>
              </a:ext>
            </a:extLst>
          </p:cNvPr>
          <p:cNvSpPr/>
          <p:nvPr/>
        </p:nvSpPr>
        <p:spPr>
          <a:xfrm>
            <a:off x="6439318" y="3794788"/>
            <a:ext cx="1969608" cy="18910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Here is Total Number of Production</a:t>
            </a:r>
            <a:endParaRPr lang="en-IN" dirty="0"/>
          </a:p>
        </p:txBody>
      </p:sp>
      <p:sp>
        <p:nvSpPr>
          <p:cNvPr id="17" name="Arrow: Down 16">
            <a:extLst>
              <a:ext uri="{FF2B5EF4-FFF2-40B4-BE49-F238E27FC236}">
                <a16:creationId xmlns:a16="http://schemas.microsoft.com/office/drawing/2014/main" id="{2B5FD293-297F-4A19-B9FB-373D754DE601}"/>
              </a:ext>
            </a:extLst>
          </p:cNvPr>
          <p:cNvSpPr/>
          <p:nvPr/>
        </p:nvSpPr>
        <p:spPr>
          <a:xfrm>
            <a:off x="6833828" y="2216151"/>
            <a:ext cx="772160" cy="15786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437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C22A-4B6C-424B-A930-B702CD3B7121}"/>
              </a:ext>
            </a:extLst>
          </p:cNvPr>
          <p:cNvSpPr>
            <a:spLocks noGrp="1"/>
          </p:cNvSpPr>
          <p:nvPr>
            <p:ph type="title"/>
          </p:nvPr>
        </p:nvSpPr>
        <p:spPr>
          <a:xfrm>
            <a:off x="650240" y="0"/>
            <a:ext cx="9509760" cy="776922"/>
          </a:xfrm>
        </p:spPr>
        <p:txBody>
          <a:bodyPr>
            <a:normAutofit/>
          </a:bodyPr>
          <a:lstStyle/>
          <a:p>
            <a:r>
              <a:rPr lang="en-US" dirty="0"/>
              <a:t>Now Our Dashboard is Ready</a:t>
            </a:r>
            <a:endParaRPr lang="en-IN" dirty="0"/>
          </a:p>
        </p:txBody>
      </p:sp>
      <p:pic>
        <p:nvPicPr>
          <p:cNvPr id="5" name="Picture 4">
            <a:extLst>
              <a:ext uri="{FF2B5EF4-FFF2-40B4-BE49-F238E27FC236}">
                <a16:creationId xmlns:a16="http://schemas.microsoft.com/office/drawing/2014/main" id="{C541CBF3-C1CE-4C9E-BD20-AD1D73B4C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0" y="1109827"/>
            <a:ext cx="11159047" cy="5189374"/>
          </a:xfrm>
          <a:prstGeom prst="rect">
            <a:avLst/>
          </a:prstGeom>
        </p:spPr>
      </p:pic>
    </p:spTree>
    <p:extLst>
      <p:ext uri="{BB962C8B-B14F-4D97-AF65-F5344CB8AC3E}">
        <p14:creationId xmlns:p14="http://schemas.microsoft.com/office/powerpoint/2010/main" val="178121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4C99-D0B4-46EB-8A5A-265083C1D531}"/>
              </a:ext>
            </a:extLst>
          </p:cNvPr>
          <p:cNvSpPr>
            <a:spLocks noGrp="1"/>
          </p:cNvSpPr>
          <p:nvPr>
            <p:ph type="title"/>
          </p:nvPr>
        </p:nvSpPr>
        <p:spPr>
          <a:xfrm>
            <a:off x="824992" y="1960880"/>
            <a:ext cx="9692640" cy="2499360"/>
          </a:xfrm>
        </p:spPr>
        <p:txBody>
          <a:bodyPr/>
          <a:lstStyle/>
          <a:p>
            <a:r>
              <a:rPr lang="en-US" dirty="0"/>
              <a:t>Now We Understood the Dashboard</a:t>
            </a:r>
            <a:br>
              <a:rPr lang="en-US" dirty="0"/>
            </a:br>
            <a:r>
              <a:rPr lang="en-US" dirty="0"/>
              <a:t>Lets see the Dashboard On</a:t>
            </a:r>
            <a:br>
              <a:rPr lang="en-US" dirty="0"/>
            </a:br>
            <a:r>
              <a:rPr lang="en-US" dirty="0"/>
              <a:t>Power BI, Where We will see Reports</a:t>
            </a:r>
            <a:endParaRPr lang="en-IN" dirty="0"/>
          </a:p>
        </p:txBody>
      </p:sp>
    </p:spTree>
    <p:extLst>
      <p:ext uri="{BB962C8B-B14F-4D97-AF65-F5344CB8AC3E}">
        <p14:creationId xmlns:p14="http://schemas.microsoft.com/office/powerpoint/2010/main" val="54097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TM03457515[[fn=View]]</Template>
  <TotalTime>327</TotalTime>
  <Words>425</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Schoolbook</vt:lpstr>
      <vt:lpstr>Wingdings 2</vt:lpstr>
      <vt:lpstr>View</vt:lpstr>
      <vt:lpstr> WELCOME </vt:lpstr>
      <vt:lpstr>We Have Data Of Crop Production Of  India</vt:lpstr>
      <vt:lpstr>PowerPoint Presentation</vt:lpstr>
      <vt:lpstr>PowerPoint Presentation</vt:lpstr>
      <vt:lpstr>PowerPoint Presentation</vt:lpstr>
      <vt:lpstr>PowerPoint Presentation</vt:lpstr>
      <vt:lpstr>PowerPoint Presentation</vt:lpstr>
      <vt:lpstr>Now Our Dashboard is Ready</vt:lpstr>
      <vt:lpstr>Now We Understood the Dashboard Lets see the Dashboard On Power BI, Where We will see Reports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 </dc:title>
  <dc:creator>VISHAL BHOSALE</dc:creator>
  <cp:lastModifiedBy>Tanushree Meharwal</cp:lastModifiedBy>
  <cp:revision>2</cp:revision>
  <dcterms:created xsi:type="dcterms:W3CDTF">2023-04-04T08:55:10Z</dcterms:created>
  <dcterms:modified xsi:type="dcterms:W3CDTF">2023-04-05T02:57:33Z</dcterms:modified>
</cp:coreProperties>
</file>