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312" r:id="rId5"/>
    <p:sldId id="304" r:id="rId6"/>
    <p:sldId id="307" r:id="rId7"/>
    <p:sldId id="281" r:id="rId8"/>
    <p:sldId id="338" r:id="rId9"/>
    <p:sldId id="314" r:id="rId10"/>
    <p:sldId id="330" r:id="rId11"/>
    <p:sldId id="335" r:id="rId12"/>
    <p:sldId id="331" r:id="rId13"/>
    <p:sldId id="332" r:id="rId14"/>
    <p:sldId id="333" r:id="rId15"/>
    <p:sldId id="334" r:id="rId16"/>
    <p:sldId id="341" r:id="rId17"/>
    <p:sldId id="321" r:id="rId18"/>
    <p:sldId id="322" r:id="rId19"/>
    <p:sldId id="340" r:id="rId20"/>
    <p:sldId id="328"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886"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306"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50"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59" d="100"/>
          <a:sy n="59" d="100"/>
        </p:scale>
        <p:origin x="964" y="52"/>
      </p:cViewPr>
      <p:guideLst>
        <p:guide orient="horz" pos="2616"/>
        <p:guide orient="horz" pos="3264"/>
        <p:guide pos="6886"/>
        <p:guide orient="horz"/>
        <p:guide orient="horz" pos="4008"/>
        <p:guide orient="horz" pos="2352"/>
        <p:guide pos="6696"/>
        <p:guide pos="2136"/>
        <p:guide pos="2760"/>
        <p:guide pos="3306"/>
        <p:guide pos="4032"/>
        <p:guide pos="4392"/>
        <p:guide pos="4944"/>
        <p:guide pos="5544"/>
        <p:guide pos="6050"/>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8" name="Freeform: Shape 17"/>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10" name="Freeform 9"/>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0" name="Image 2"/>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pic>
        <p:nvPicPr>
          <p:cNvPr id="43" name="Graphic 42"/>
          <p:cNvPicPr>
            <a:picLocks noChangeAspect="1"/>
          </p:cNvPicPr>
          <p:nvPr userDrawn="1"/>
        </p:nvPicPr>
        <p:blipFill>
          <a:blip r:embed="rId2" cstate="screen">
            <a:extLst>
              <a:ext uri="{96DAC541-7B7A-43D3-8B79-37D633B846F1}">
                <asvg:svgBlip xmlns:asvg="http://schemas.microsoft.com/office/drawing/2016/SVG/main" r:embed="rId3"/>
              </a:ext>
            </a:extLst>
          </a:blip>
          <a:srcRect t="7193"/>
          <a:stretch>
            <a:fillRect/>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p:cNvPicPr>
            <a:picLocks noChangeAspect="1"/>
          </p:cNvPicPr>
          <p:nvPr userDrawn="1"/>
        </p:nvPicPr>
        <p:blipFill>
          <a:blip r:embed="rId4" cstate="screen">
            <a:extLst>
              <a:ext uri="{96DAC541-7B7A-43D3-8B79-37D633B846F1}">
                <asvg:svgBlip xmlns:asvg="http://schemas.microsoft.com/office/drawing/2016/SVG/main" r:embed="rId5"/>
              </a:ext>
            </a:extLst>
          </a:blip>
          <a:srcRect t="11443" r="10857"/>
          <a:stretch>
            <a:fillRect/>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19" name="Freeform: Shape 18"/>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5"/>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9"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8"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p:cNvGrpSpPr/>
          <p:nvPr userDrawn="1"/>
        </p:nvGrpSpPr>
        <p:grpSpPr>
          <a:xfrm>
            <a:off x="6452303" y="3405019"/>
            <a:ext cx="5739697" cy="3467971"/>
            <a:chOff x="5009037" y="2525712"/>
            <a:chExt cx="7170193" cy="4332288"/>
          </a:xfrm>
        </p:grpSpPr>
        <p:sp>
          <p:nvSpPr>
            <p:cNvPr id="7"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8"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noAutofit/>
            </a:bodyPr>
            <a:lstStyle/>
            <a:p>
              <a:endParaRPr lang="en-US" dirty="0"/>
            </a:p>
          </p:txBody>
        </p:sp>
      </p:grpSp>
      <p:grpSp>
        <p:nvGrpSpPr>
          <p:cNvPr id="9" name="Group 8"/>
          <p:cNvGrpSpPr/>
          <p:nvPr userDrawn="1"/>
        </p:nvGrpSpPr>
        <p:grpSpPr>
          <a:xfrm flipH="1" flipV="1">
            <a:off x="6465610" y="0"/>
            <a:ext cx="5739697" cy="3467971"/>
            <a:chOff x="5183405" y="2678112"/>
            <a:chExt cx="7170193" cy="4332288"/>
          </a:xfrm>
        </p:grpSpPr>
        <p:sp>
          <p:nvSpPr>
            <p:cNvPr id="10"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noAutofit/>
            </a:bodyPr>
            <a:lstStyle/>
            <a:p>
              <a:endParaRPr lang="en-US" dirty="0"/>
            </a:p>
          </p:txBody>
        </p:sp>
        <p:sp>
          <p:nvSpPr>
            <p:cNvPr id="11"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noAutofit/>
            </a:bodyPr>
            <a:lstStyle/>
            <a:p>
              <a:endParaRPr lang="en-US" dirty="0"/>
            </a:p>
          </p:txBody>
        </p:sp>
      </p:grpSp>
      <p:sp>
        <p:nvSpPr>
          <p:cNvPr id="14" name="Image 2"/>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345">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p:cNvGrpSpPr/>
          <p:nvPr userDrawn="1"/>
        </p:nvGrpSpPr>
        <p:grpSpPr>
          <a:xfrm flipH="1">
            <a:off x="9353550" y="0"/>
            <a:ext cx="2838450" cy="2857958"/>
            <a:chOff x="0" y="0"/>
            <a:chExt cx="2838450" cy="2857958"/>
          </a:xfrm>
        </p:grpSpPr>
        <p:sp>
          <p:nvSpPr>
            <p:cNvPr id="12"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p>
          </p:txBody>
        </p:sp>
        <p:sp>
          <p:nvSpPr>
            <p:cNvPr id="15"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Image 2"/>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33" name="Freeform 32"/>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noAutofit/>
          </a:bodyPr>
          <a:lstStyle/>
          <a:p>
            <a:endParaRPr lang="en-US" dirty="0"/>
          </a:p>
        </p:txBody>
      </p:sp>
      <p:sp>
        <p:nvSpPr>
          <p:cNvPr id="31"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noAutofit/>
          </a:bodyPr>
          <a:lstStyle/>
          <a:p>
            <a:endParaRPr lang="en-US" dirty="0"/>
          </a:p>
        </p:txBody>
      </p:sp>
      <p:sp>
        <p:nvSpPr>
          <p:cNvPr id="33" name="Image 4"/>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a:off x="1703311" y="-2784"/>
            <a:ext cx="1734410" cy="5167313"/>
          </a:xfrm>
          <a:prstGeom prst="rect">
            <a:avLst/>
          </a:prstGeom>
        </p:spPr>
      </p:pic>
      <p:sp>
        <p:nvSpPr>
          <p:cNvPr id="39"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p:cNvPicPr>
            <a:picLocks noChangeAspect="1"/>
          </p:cNvPicPr>
          <p:nvPr userDrawn="1"/>
        </p:nvPicPr>
        <p:blipFill>
          <a:blip r:embed="rId4" cstate="screen">
            <a:extLst>
              <a:ext uri="{96DAC541-7B7A-43D3-8B79-37D633B846F1}">
                <asvg:svgBlip xmlns:asvg="http://schemas.microsoft.com/office/drawing/2016/SVG/main" r:embed="rId5"/>
              </a:ext>
            </a:extLst>
          </a:blip>
          <a:srcRect/>
          <a:stretch>
            <a:fillRect/>
          </a:stretch>
        </p:blipFill>
        <p:spPr>
          <a:xfrm>
            <a:off x="1718457" y="3440504"/>
            <a:ext cx="1719263" cy="1724025"/>
          </a:xfrm>
          <a:prstGeom prst="rect">
            <a:avLst/>
          </a:prstGeom>
        </p:spPr>
      </p:pic>
      <p:sp>
        <p:nvSpPr>
          <p:cNvPr id="16"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
        <p:nvSpPr>
          <p:cNvPr id="2" name="Content Placeholder 2"/>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8" name="Freeform 17"/>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4" name="Freeform 13"/>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16" name="Freeform 15"/>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0" name="Title 19"/>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
        <p:nvSpPr>
          <p:cNvPr id="23" name="Content Placeholder 3"/>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210" indent="-283210">
              <a:spcBef>
                <a:spcPts val="1000"/>
              </a:spcBef>
              <a:defRPr sz="1800"/>
            </a:lvl2pPr>
            <a:lvl3pPr marL="283210" indent="-283210">
              <a:spcBef>
                <a:spcPts val="1000"/>
              </a:spcBef>
              <a:defRPr sz="1800"/>
            </a:lvl3pPr>
            <a:lvl4pPr marL="283210" indent="-283210">
              <a:spcBef>
                <a:spcPts val="1000"/>
              </a:spcBef>
              <a:defRPr sz="1800"/>
            </a:lvl4pPr>
            <a:lvl5pPr marL="283210"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490" indent="-342900">
              <a:spcBef>
                <a:spcPts val="1000"/>
              </a:spcBef>
              <a:buFont typeface="+mj-lt"/>
              <a:buAutoNum type="alphaLcPeriod"/>
              <a:defRPr sz="1800"/>
            </a:lvl2pPr>
            <a:lvl3pPr marL="1202690" indent="-342900">
              <a:spcBef>
                <a:spcPts val="1000"/>
              </a:spcBef>
              <a:buFont typeface="+mj-lt"/>
              <a:buAutoNum type="arabicParenR"/>
              <a:defRPr sz="1800"/>
            </a:lvl3pPr>
            <a:lvl4pPr marL="1659890" indent="-342900">
              <a:spcBef>
                <a:spcPts val="1000"/>
              </a:spcBef>
              <a:buFont typeface="+mj-lt"/>
              <a:buAutoNum type="alphaLcParenR"/>
              <a:defRPr sz="1800"/>
            </a:lvl4pPr>
            <a:lvl5pPr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210">
              <a:spcBef>
                <a:spcPts val="1000"/>
              </a:spcBef>
              <a:defRPr sz="1800"/>
            </a:lvl2pPr>
            <a:lvl3pPr indent="-283210">
              <a:spcBef>
                <a:spcPts val="1000"/>
              </a:spcBef>
              <a:defRPr sz="1800"/>
            </a:lvl3pPr>
            <a:lvl4pPr indent="-283210">
              <a:spcBef>
                <a:spcPts val="1000"/>
              </a:spcBef>
              <a:defRPr sz="1800"/>
            </a:lvl4pPr>
            <a:lvl5pPr indent="-283210">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p:cNvGrpSpPr/>
          <p:nvPr userDrawn="1"/>
        </p:nvGrpSpPr>
        <p:grpSpPr>
          <a:xfrm>
            <a:off x="9353550" y="4000041"/>
            <a:ext cx="2838450" cy="2857959"/>
            <a:chOff x="12797096" y="4000041"/>
            <a:chExt cx="2838450" cy="2857959"/>
          </a:xfrm>
        </p:grpSpPr>
        <p:sp>
          <p:nvSpPr>
            <p:cNvPr id="20" name="Freeform: Shape 28"/>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noAutofit/>
            </a:bodyPr>
            <a:lstStyle/>
            <a:p>
              <a:pPr lvl="0"/>
              <a:endParaRPr lang="en-US" dirty="0"/>
            </a:p>
          </p:txBody>
        </p:sp>
        <p:sp>
          <p:nvSpPr>
            <p:cNvPr id="21" name="Freeform: Shape 25"/>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2" name="Freeform: Shape 15"/>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noAutofit/>
            </a:bodyPr>
            <a:lstStyle/>
            <a:p>
              <a:pPr lvl="0"/>
              <a:endParaRPr lang="en-US" dirty="0">
                <a:solidFill>
                  <a:schemeClr val="tx1"/>
                </a:solidFill>
              </a:endParaRPr>
            </a:p>
          </p:txBody>
        </p:sp>
        <p:sp>
          <p:nvSpPr>
            <p:cNvPr id="23" name="Image 2"/>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p:cNvPicPr>
            <a:picLocks noChangeAspect="1"/>
          </p:cNvPicPr>
          <p:nvPr userDrawn="1"/>
        </p:nvPicPr>
        <p:blipFill>
          <a:blip r:embed="rId2" cstate="screen">
            <a:extLst>
              <a:ext uri="{96DAC541-7B7A-43D3-8B79-37D633B846F1}">
                <asvg:svgBlip xmlns:asvg="http://schemas.microsoft.com/office/drawing/2016/SVG/main" r:embed="rId3"/>
              </a:ext>
            </a:extLst>
          </a:blip>
          <a:srcRect/>
          <a:stretch>
            <a:fillRect/>
          </a:stretch>
        </p:blipFill>
        <p:spPr>
          <a:xfrm rot="5400000">
            <a:off x="9991886" y="1247775"/>
            <a:ext cx="2200114" cy="2200114"/>
          </a:xfrm>
          <a:prstGeom prst="rect">
            <a:avLst/>
          </a:prstGeom>
        </p:spPr>
      </p:pic>
      <p:sp>
        <p:nvSpPr>
          <p:cNvPr id="12" name="Freeform 11"/>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345">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sciencedirect.com/science/article/pii/S2405959521000205" TargetMode="External"/><Relationship Id="rId2" Type="http://schemas.openxmlformats.org/officeDocument/2006/relationships/hyperlink" Target="https://helixscientific.pub/index.php/Home/article/view/123/123" TargetMode="External"/><Relationship Id="rId1" Type="http://schemas.openxmlformats.org/officeDocument/2006/relationships/slideLayout" Target="../slideLayouts/slideLayout11.xml"/><Relationship Id="rId5" Type="http://schemas.openxmlformats.org/officeDocument/2006/relationships/hyperlink" Target="https://www.sciencedirect.com/science/article/pii/S1319157812000390" TargetMode="External"/><Relationship Id="rId4" Type="http://schemas.openxmlformats.org/officeDocument/2006/relationships/hyperlink" Target="https://www.frontiersin.org/journals/genetics/articles/10.3389/fgene.2018.00515/ful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9790" y="810227"/>
            <a:ext cx="6392421" cy="3831221"/>
          </a:xfrm>
        </p:spPr>
        <p:txBody>
          <a:bodyPr anchor="ctr"/>
          <a:lstStyle/>
          <a:p>
            <a:br>
              <a:rPr lang="en-US" dirty="0"/>
            </a:br>
            <a:br>
              <a:rPr lang="en-US" dirty="0"/>
            </a:br>
            <a:r>
              <a:rPr lang="en-US" dirty="0"/>
              <a:t>Diabetes Prediction</a:t>
            </a:r>
            <a:br>
              <a:rPr lang="en-US" dirty="0"/>
            </a:br>
            <a:r>
              <a:rPr lang="en-US" sz="1600" dirty="0"/>
              <a:t>A Machine Learning Approach to Reduce Global Diabetes Burden</a:t>
            </a:r>
            <a:br>
              <a:rPr lang="en-US" dirty="0"/>
            </a:br>
            <a:br>
              <a:rPr lang="en-US" dirty="0"/>
            </a:br>
            <a:br>
              <a:rPr lang="en-US" dirty="0"/>
            </a:br>
            <a:br>
              <a:rPr lang="en-US" dirty="0"/>
            </a:br>
            <a:r>
              <a:rPr lang="en-US"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10</a:t>
            </a:fld>
            <a:endParaRPr lang="en-US" dirty="0"/>
          </a:p>
        </p:txBody>
      </p:sp>
      <p:sp>
        <p:nvSpPr>
          <p:cNvPr id="3" name="Content Placeholder 3"/>
          <p:cNvSpPr txBox="1"/>
          <p:nvPr/>
        </p:nvSpPr>
        <p:spPr>
          <a:xfrm>
            <a:off x="269239" y="231140"/>
            <a:ext cx="11440979" cy="2941320"/>
          </a:xfrm>
          <a:prstGeom prst="rect">
            <a:avLst/>
          </a:prstGeom>
        </p:spPr>
        <p:txBody>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b="1" dirty="0">
                <a:solidFill>
                  <a:schemeClr val="tx1"/>
                </a:solidFill>
              </a:rPr>
              <a:t>Naïve Bayes</a:t>
            </a:r>
          </a:p>
          <a:p>
            <a:pPr marL="342900" indent="-342900">
              <a:lnSpc>
                <a:spcPct val="150000"/>
              </a:lnSpc>
            </a:pPr>
            <a:r>
              <a:rPr lang="en-US" altLang="en-US" sz="2400" dirty="0">
                <a:solidFill>
                  <a:schemeClr val="tx1"/>
                </a:solidFill>
              </a:rPr>
              <a:t>Probabilistic classifier based on Bayes' Theorem.</a:t>
            </a:r>
          </a:p>
          <a:p>
            <a:pPr marL="342900" indent="-342900"/>
            <a:r>
              <a:rPr lang="en-US" altLang="en-US" sz="2400" dirty="0">
                <a:solidFill>
                  <a:schemeClr val="tx1"/>
                </a:solidFill>
              </a:rPr>
              <a:t>Assumes features (Glucose, BMI, etc.) are independent.</a:t>
            </a:r>
          </a:p>
          <a:p>
            <a:pPr marL="342900" indent="-342900"/>
            <a:r>
              <a:rPr lang="en-US" altLang="en-US" sz="2400" dirty="0">
                <a:solidFill>
                  <a:schemeClr val="tx1"/>
                </a:solidFill>
              </a:rPr>
              <a:t>Pros: Works well with small datasets, fast computation.</a:t>
            </a:r>
          </a:p>
          <a:p>
            <a:pPr marL="342900" indent="-342900"/>
            <a:r>
              <a:rPr lang="en-US" altLang="en-US" sz="2400" dirty="0">
                <a:solidFill>
                  <a:schemeClr val="tx1"/>
                </a:solidFill>
              </a:rPr>
              <a:t>Cons: Assumes feature independence, may not always hold true in real-world data.</a:t>
            </a:r>
          </a:p>
        </p:txBody>
      </p:sp>
      <p:pic>
        <p:nvPicPr>
          <p:cNvPr id="4" name="Picture 3" descr="NB"/>
          <p:cNvPicPr>
            <a:picLocks noChangeAspect="1"/>
          </p:cNvPicPr>
          <p:nvPr/>
        </p:nvPicPr>
        <p:blipFill>
          <a:blip r:embed="rId2"/>
          <a:stretch>
            <a:fillRect/>
          </a:stretch>
        </p:blipFill>
        <p:spPr>
          <a:xfrm>
            <a:off x="789940" y="3429000"/>
            <a:ext cx="3830955" cy="2726055"/>
          </a:xfrm>
          <a:prstGeom prst="rect">
            <a:avLst/>
          </a:prstGeom>
        </p:spPr>
      </p:pic>
      <p:pic>
        <p:nvPicPr>
          <p:cNvPr id="6" name="Picture 5" descr="A diagram of a data processing process&#10;&#10;AI-generated content may be incorrect.">
            <a:extLst>
              <a:ext uri="{FF2B5EF4-FFF2-40B4-BE49-F238E27FC236}">
                <a16:creationId xmlns:a16="http://schemas.microsoft.com/office/drawing/2014/main" id="{8E11574D-8557-DB54-B99C-886D8BF42824}"/>
              </a:ext>
            </a:extLst>
          </p:cNvPr>
          <p:cNvPicPr>
            <a:picLocks noChangeAspect="1"/>
          </p:cNvPicPr>
          <p:nvPr/>
        </p:nvPicPr>
        <p:blipFill>
          <a:blip r:embed="rId3"/>
          <a:stretch>
            <a:fillRect/>
          </a:stretch>
        </p:blipFill>
        <p:spPr>
          <a:xfrm>
            <a:off x="6799646" y="3429000"/>
            <a:ext cx="3480466" cy="26133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11</a:t>
            </a:fld>
            <a:endParaRPr lang="en-US" dirty="0"/>
          </a:p>
        </p:txBody>
      </p:sp>
      <p:sp>
        <p:nvSpPr>
          <p:cNvPr id="5" name="Content Placeholder 3"/>
          <p:cNvSpPr txBox="1"/>
          <p:nvPr/>
        </p:nvSpPr>
        <p:spPr>
          <a:xfrm>
            <a:off x="231775" y="391970"/>
            <a:ext cx="11743915" cy="2605651"/>
          </a:xfrm>
          <a:prstGeom prst="rect">
            <a:avLst/>
          </a:prstGeom>
        </p:spPr>
        <p:txBody>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b="1" dirty="0">
                <a:solidFill>
                  <a:schemeClr val="tx1">
                    <a:lumMod val="95000"/>
                    <a:lumOff val="5000"/>
                  </a:schemeClr>
                </a:solidFill>
              </a:rPr>
              <a:t>K-Means Clustering</a:t>
            </a:r>
          </a:p>
          <a:p>
            <a:pPr marL="342900" indent="-342900">
              <a:lnSpc>
                <a:spcPct val="150000"/>
              </a:lnSpc>
            </a:pPr>
            <a:r>
              <a:rPr lang="en-US" altLang="en-US" sz="2400" dirty="0">
                <a:solidFill>
                  <a:schemeClr val="tx1">
                    <a:lumMod val="95000"/>
                    <a:lumOff val="5000"/>
                  </a:schemeClr>
                </a:solidFill>
              </a:rPr>
              <a:t>Groups similar patients into K clusters based on feature similarity (e.g., risk levels).</a:t>
            </a:r>
          </a:p>
          <a:p>
            <a:pPr marL="342900" indent="-342900"/>
            <a:r>
              <a:rPr lang="en-US" altLang="en-US" sz="2400" dirty="0">
                <a:solidFill>
                  <a:schemeClr val="tx1">
                    <a:lumMod val="95000"/>
                    <a:lumOff val="5000"/>
                  </a:schemeClr>
                </a:solidFill>
              </a:rPr>
              <a:t>Used for risk categorization (e.g., high/medium/low risk of diabetes).</a:t>
            </a:r>
          </a:p>
          <a:p>
            <a:pPr marL="342900" indent="-342900"/>
            <a:r>
              <a:rPr lang="en-US" altLang="en-US" sz="2400" dirty="0">
                <a:solidFill>
                  <a:schemeClr val="tx1">
                    <a:lumMod val="95000"/>
                    <a:lumOff val="5000"/>
                  </a:schemeClr>
                </a:solidFill>
              </a:rPr>
              <a:t>Pros: Simple and efficient for large datasets.</a:t>
            </a:r>
          </a:p>
          <a:p>
            <a:pPr marL="342900" indent="-342900"/>
            <a:r>
              <a:rPr lang="en-US" altLang="en-US" sz="2400" dirty="0">
                <a:solidFill>
                  <a:schemeClr val="tx1">
                    <a:lumMod val="95000"/>
                    <a:lumOff val="5000"/>
                  </a:schemeClr>
                </a:solidFill>
              </a:rPr>
              <a:t>Cons: Choosing the right number of clusters (K) is tricky.</a:t>
            </a:r>
          </a:p>
        </p:txBody>
      </p:sp>
      <p:pic>
        <p:nvPicPr>
          <p:cNvPr id="6" name="Picture 5" descr="KM"/>
          <p:cNvPicPr>
            <a:picLocks noChangeAspect="1"/>
          </p:cNvPicPr>
          <p:nvPr/>
        </p:nvPicPr>
        <p:blipFill>
          <a:blip r:embed="rId2"/>
          <a:stretch>
            <a:fillRect/>
          </a:stretch>
        </p:blipFill>
        <p:spPr>
          <a:xfrm>
            <a:off x="1755119" y="3429000"/>
            <a:ext cx="3882390" cy="2844165"/>
          </a:xfrm>
          <a:prstGeom prst="rect">
            <a:avLst/>
          </a:prstGeom>
        </p:spPr>
      </p:pic>
      <p:pic>
        <p:nvPicPr>
          <p:cNvPr id="4" name="Picture 3" descr="A diagram of a software system&#10;&#10;AI-generated content may be incorrect.">
            <a:extLst>
              <a:ext uri="{FF2B5EF4-FFF2-40B4-BE49-F238E27FC236}">
                <a16:creationId xmlns:a16="http://schemas.microsoft.com/office/drawing/2014/main" id="{0E192BC9-A5D1-28E1-EB1E-81BDF41CD5E8}"/>
              </a:ext>
            </a:extLst>
          </p:cNvPr>
          <p:cNvPicPr>
            <a:picLocks noChangeAspect="1"/>
          </p:cNvPicPr>
          <p:nvPr/>
        </p:nvPicPr>
        <p:blipFill>
          <a:blip r:embed="rId3"/>
          <a:stretch>
            <a:fillRect/>
          </a:stretch>
        </p:blipFill>
        <p:spPr>
          <a:xfrm>
            <a:off x="7379049" y="3236133"/>
            <a:ext cx="3412721" cy="32298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12</a:t>
            </a:fld>
            <a:endParaRPr lang="en-US" dirty="0"/>
          </a:p>
        </p:txBody>
      </p:sp>
      <p:sp>
        <p:nvSpPr>
          <p:cNvPr id="3" name="Content Placeholder 7"/>
          <p:cNvSpPr txBox="1"/>
          <p:nvPr/>
        </p:nvSpPr>
        <p:spPr>
          <a:xfrm>
            <a:off x="441755" y="559786"/>
            <a:ext cx="11750245" cy="2334178"/>
          </a:xfrm>
          <a:prstGeom prst="rect">
            <a:avLst/>
          </a:prstGeom>
        </p:spPr>
        <p:txBody>
          <a:bodyPr>
            <a:normAutofit/>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altLang="en-US" sz="2000" b="1" dirty="0">
                <a:solidFill>
                  <a:schemeClr val="tx1"/>
                </a:solidFill>
              </a:rPr>
              <a:t>Hierarchical Clustering</a:t>
            </a:r>
          </a:p>
          <a:p>
            <a:pPr marL="342900" indent="-342900">
              <a:lnSpc>
                <a:spcPct val="150000"/>
              </a:lnSpc>
            </a:pPr>
            <a:r>
              <a:rPr lang="en-US" altLang="en-US" sz="2000" dirty="0">
                <a:solidFill>
                  <a:schemeClr val="tx1"/>
                </a:solidFill>
              </a:rPr>
              <a:t>Forms a hierarchy of clusters using either agglomerative (bottom-up) or divisive (top-down) approaches.</a:t>
            </a:r>
          </a:p>
          <a:p>
            <a:pPr marL="342900" indent="-342900"/>
            <a:r>
              <a:rPr lang="en-US" altLang="en-US" sz="2000" dirty="0">
                <a:solidFill>
                  <a:schemeClr val="tx1"/>
                </a:solidFill>
              </a:rPr>
              <a:t>Visualized using a dendrogram, which helps determine optimal clusters.</a:t>
            </a:r>
          </a:p>
          <a:p>
            <a:pPr marL="342900" indent="-342900"/>
            <a:r>
              <a:rPr lang="en-US" altLang="en-US" sz="2000" dirty="0">
                <a:solidFill>
                  <a:schemeClr val="tx1"/>
                </a:solidFill>
              </a:rPr>
              <a:t>Pros: No need to specify K, provides a clear tree structure.</a:t>
            </a:r>
          </a:p>
          <a:p>
            <a:pPr marL="342900" indent="-342900"/>
            <a:r>
              <a:rPr lang="en-US" altLang="en-US" sz="2000" dirty="0">
                <a:solidFill>
                  <a:schemeClr val="tx1"/>
                </a:solidFill>
              </a:rPr>
              <a:t>Cons: Computationally expensive for large datasets.</a:t>
            </a:r>
          </a:p>
        </p:txBody>
      </p:sp>
      <p:pic>
        <p:nvPicPr>
          <p:cNvPr id="4" name="Picture 3" descr="DENDO"/>
          <p:cNvPicPr>
            <a:picLocks noChangeAspect="1"/>
          </p:cNvPicPr>
          <p:nvPr/>
        </p:nvPicPr>
        <p:blipFill>
          <a:blip r:embed="rId2"/>
          <a:stretch>
            <a:fillRect/>
          </a:stretch>
        </p:blipFill>
        <p:spPr>
          <a:xfrm>
            <a:off x="1028700" y="3529330"/>
            <a:ext cx="4169410" cy="2732405"/>
          </a:xfrm>
          <a:prstGeom prst="rect">
            <a:avLst/>
          </a:prstGeom>
        </p:spPr>
      </p:pic>
      <p:pic>
        <p:nvPicPr>
          <p:cNvPr id="6" name="Picture 5" descr="A diagram of a cluster of data&#10;&#10;AI-generated content may be incorrect.">
            <a:extLst>
              <a:ext uri="{FF2B5EF4-FFF2-40B4-BE49-F238E27FC236}">
                <a16:creationId xmlns:a16="http://schemas.microsoft.com/office/drawing/2014/main" id="{AC6619AF-73BF-741A-4D94-8814DF65D8B6}"/>
              </a:ext>
            </a:extLst>
          </p:cNvPr>
          <p:cNvPicPr>
            <a:picLocks noChangeAspect="1"/>
          </p:cNvPicPr>
          <p:nvPr/>
        </p:nvPicPr>
        <p:blipFill>
          <a:blip r:embed="rId3"/>
          <a:stretch>
            <a:fillRect/>
          </a:stretch>
        </p:blipFill>
        <p:spPr>
          <a:xfrm>
            <a:off x="6474551" y="3048001"/>
            <a:ext cx="4457700" cy="3352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13</a:t>
            </a:fld>
            <a:endParaRPr lang="en-US" dirty="0"/>
          </a:p>
        </p:txBody>
      </p:sp>
      <p:sp>
        <p:nvSpPr>
          <p:cNvPr id="5" name="Title 1"/>
          <p:cNvSpPr txBox="1"/>
          <p:nvPr/>
        </p:nvSpPr>
        <p:spPr>
          <a:xfrm>
            <a:off x="559117" y="294005"/>
            <a:ext cx="11073765" cy="6173470"/>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sz="2400" dirty="0"/>
              <a:t>Results and discussions </a:t>
            </a:r>
          </a:p>
        </p:txBody>
      </p:sp>
      <p:pic>
        <p:nvPicPr>
          <p:cNvPr id="6" name="Picture 5" descr="result"/>
          <p:cNvPicPr>
            <a:picLocks noChangeAspect="1"/>
          </p:cNvPicPr>
          <p:nvPr/>
        </p:nvPicPr>
        <p:blipFill>
          <a:blip r:embed="rId2"/>
          <a:stretch>
            <a:fillRect/>
          </a:stretch>
        </p:blipFill>
        <p:spPr>
          <a:xfrm>
            <a:off x="1423670" y="1109345"/>
            <a:ext cx="9344025" cy="48672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3460565" y="1057274"/>
            <a:ext cx="8296006" cy="994164"/>
          </a:xfrm>
          <a:prstGeom prst="rect">
            <a:avLst/>
          </a:prstGeom>
        </p:spPr>
        <p:txBody>
          <a:bodyPr vert="horz" lIns="91440" tIns="0" rIns="91440" bIns="0" rtlCol="0" anchor="b" anchorCtr="0">
            <a:normAutofit/>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pPr algn="l">
              <a:lnSpc>
                <a:spcPct val="90000"/>
              </a:lnSpc>
              <a:spcAft>
                <a:spcPts val="600"/>
              </a:spcAft>
            </a:pPr>
            <a:r>
              <a:rPr lang="en-US" sz="3600" b="1" kern="1200" cap="all" baseline="0" dirty="0">
                <a:latin typeface="+mj-lt"/>
                <a:ea typeface="+mj-ea"/>
                <a:cs typeface="Arial" panose="020B0604020202020204" pitchFamily="34" charset="0"/>
              </a:rPr>
              <a:t>Insights and observations </a:t>
            </a:r>
          </a:p>
        </p:txBody>
      </p:sp>
      <p:sp>
        <p:nvSpPr>
          <p:cNvPr id="18" name="Content Placeholder 3"/>
          <p:cNvSpPr>
            <a:spLocks noGrp="1"/>
          </p:cNvSpPr>
          <p:nvPr>
            <p:ph sz="half" idx="2"/>
          </p:nvPr>
        </p:nvSpPr>
        <p:spPr>
          <a:xfrm>
            <a:off x="3460565" y="2303029"/>
            <a:ext cx="7965460" cy="3497698"/>
          </a:xfrm>
        </p:spPr>
        <p:txBody>
          <a:bodyPr vert="horz" lIns="91440" tIns="0" rIns="91440" bIns="0" rtlCol="0">
            <a:normAutofit/>
          </a:bodyPr>
          <a:lstStyle/>
          <a:p>
            <a:pPr marL="0"/>
            <a:endParaRPr lang="en-US" altLang="en-US" b="1" dirty="0"/>
          </a:p>
          <a:p>
            <a:pPr marL="0"/>
            <a:r>
              <a:rPr lang="en-US" altLang="en-US" b="1" dirty="0"/>
              <a:t>Key Takeaways:</a:t>
            </a:r>
          </a:p>
          <a:p>
            <a:r>
              <a:rPr lang="en-US" altLang="en-US" dirty="0"/>
              <a:t>Random Forest performed best for classification.</a:t>
            </a:r>
          </a:p>
          <a:p>
            <a:r>
              <a:rPr lang="en-US" altLang="en-US" dirty="0"/>
              <a:t>Clustering helped identify patient risk levels.</a:t>
            </a:r>
          </a:p>
          <a:p>
            <a:pPr marL="0"/>
            <a:endParaRPr lang="en-US" altLang="en-US" dirty="0"/>
          </a:p>
          <a:p>
            <a:pPr marL="0"/>
            <a:r>
              <a:rPr lang="en-US" altLang="en-US" b="1" dirty="0"/>
              <a:t>Limitations:</a:t>
            </a:r>
          </a:p>
          <a:p>
            <a:r>
              <a:rPr lang="en-US" altLang="en-US" dirty="0"/>
              <a:t>Logistic Regression struggled with complex patterns.</a:t>
            </a:r>
          </a:p>
          <a:p>
            <a:r>
              <a:rPr lang="en-US" altLang="en-US" dirty="0"/>
              <a:t>K-Means required careful tuning for best results.</a:t>
            </a:r>
          </a:p>
        </p:txBody>
      </p:sp>
      <p:sp>
        <p:nvSpPr>
          <p:cNvPr id="2" name="Slide Number Placeholder 1"/>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10358437" y="457199"/>
            <a:ext cx="1067589" cy="471489"/>
          </a:xfrm>
        </p:spPr>
        <p:txBody>
          <a:bodyPr/>
          <a:lstStyle/>
          <a:p>
            <a:fld id="{48F63A3B-78C7-47BE-AE5E-E10140E04643}" type="slidenum">
              <a:rPr lang="en-US" smtClean="0"/>
              <a:t>15</a:t>
            </a:fld>
            <a:endParaRPr lang="en-US" dirty="0"/>
          </a:p>
        </p:txBody>
      </p:sp>
      <p:sp>
        <p:nvSpPr>
          <p:cNvPr id="6" name="Content Placeholder 5"/>
          <p:cNvSpPr>
            <a:spLocks noGrp="1"/>
          </p:cNvSpPr>
          <p:nvPr>
            <p:ph sz="quarter" idx="4"/>
          </p:nvPr>
        </p:nvSpPr>
        <p:spPr>
          <a:xfrm>
            <a:off x="2099340" y="2064774"/>
            <a:ext cx="8465575" cy="3716593"/>
          </a:xfrm>
        </p:spPr>
        <p:txBody>
          <a:bodyPr>
            <a:normAutofit fontScale="92500"/>
          </a:bodyPr>
          <a:lstStyle/>
          <a:p>
            <a:pPr marL="0" indent="0">
              <a:buNone/>
            </a:pPr>
            <a:r>
              <a:rPr lang="en-US" altLang="en-US" sz="2400" dirty="0">
                <a:solidFill>
                  <a:schemeClr val="tx1">
                    <a:lumMod val="95000"/>
                    <a:lumOff val="5000"/>
                  </a:schemeClr>
                </a:solidFill>
              </a:rPr>
              <a:t>Diabetes requires early detection to prevent complications, but traditional methods are slow and costly. This project applies classification (SVM, Decision Tree, Naïve Bayes, Random Forest). Random Forest performed best, making it the most reliable model for early diabetes prediction. And clustering (K-Means, Hierarchical Clustering) to predict diabetes using key health parameters. Challenges like false negatives and clustering issues were addressed through data preprocessing and tuning. Additionally, clustering techniques like K-Means and Hierarchical Clustering help in categorizing patients into risk groups, enabling early intervention.</a:t>
            </a:r>
          </a:p>
        </p:txBody>
      </p:sp>
      <p:sp>
        <p:nvSpPr>
          <p:cNvPr id="2" name="Title 1"/>
          <p:cNvSpPr txBox="1"/>
          <p:nvPr/>
        </p:nvSpPr>
        <p:spPr>
          <a:xfrm>
            <a:off x="3535928" y="953298"/>
            <a:ext cx="4586046" cy="798222"/>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dirty="0"/>
              <a:t>Conclusions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9119" y="729614"/>
            <a:ext cx="9875463" cy="999746"/>
          </a:xfrm>
        </p:spPr>
        <p:txBody>
          <a:bodyPr/>
          <a:lstStyle/>
          <a:p>
            <a:r>
              <a:rPr lang="en-US" dirty="0">
                <a:sym typeface="+mn-ea"/>
              </a:rPr>
              <a:t>References </a:t>
            </a:r>
            <a:endParaRPr lang="en-US"/>
          </a:p>
        </p:txBody>
      </p:sp>
      <p:sp>
        <p:nvSpPr>
          <p:cNvPr id="3" name="Content Placeholder 2"/>
          <p:cNvSpPr>
            <a:spLocks noGrp="1"/>
          </p:cNvSpPr>
          <p:nvPr>
            <p:ph sz="half" idx="2"/>
          </p:nvPr>
        </p:nvSpPr>
        <p:spPr>
          <a:xfrm>
            <a:off x="1550670" y="1955800"/>
            <a:ext cx="9320530" cy="4309110"/>
          </a:xfrm>
        </p:spPr>
        <p:txBody>
          <a:bodyPr/>
          <a:lstStyle/>
          <a:p>
            <a:r>
              <a:rPr lang="en-US" altLang="en-US" sz="2000" dirty="0">
                <a:solidFill>
                  <a:schemeClr val="tx1">
                    <a:lumMod val="95000"/>
                    <a:lumOff val="5000"/>
                  </a:schemeClr>
                </a:solidFill>
                <a:hlinkClick r:id="rId2"/>
              </a:rPr>
              <a:t>https://helixscientific.pub/index.php/Home/article/view/123/123</a:t>
            </a:r>
            <a:endParaRPr lang="en-US" altLang="en-US" sz="2000" dirty="0">
              <a:solidFill>
                <a:schemeClr val="tx1">
                  <a:lumMod val="95000"/>
                  <a:lumOff val="5000"/>
                </a:schemeClr>
              </a:solidFill>
            </a:endParaRPr>
          </a:p>
          <a:p>
            <a:r>
              <a:rPr lang="en-US" altLang="en-US" sz="2000" dirty="0">
                <a:solidFill>
                  <a:schemeClr val="tx1">
                    <a:lumMod val="95000"/>
                    <a:lumOff val="5000"/>
                  </a:schemeClr>
                </a:solidFill>
                <a:hlinkClick r:id="rId3"/>
              </a:rPr>
              <a:t>https://www.sciencedirect.com/science/article/pii/S2405959521000205</a:t>
            </a:r>
            <a:endParaRPr lang="en-US" altLang="en-US" sz="2000" dirty="0">
              <a:solidFill>
                <a:schemeClr val="tx1">
                  <a:lumMod val="95000"/>
                  <a:lumOff val="5000"/>
                </a:schemeClr>
              </a:solidFill>
            </a:endParaRPr>
          </a:p>
          <a:p>
            <a:r>
              <a:rPr lang="en-US" altLang="en-US" sz="2000" dirty="0">
                <a:solidFill>
                  <a:schemeClr val="tx1">
                    <a:lumMod val="95000"/>
                    <a:lumOff val="5000"/>
                  </a:schemeClr>
                </a:solidFill>
                <a:hlinkClick r:id="rId4"/>
              </a:rPr>
              <a:t>https://www.frontiersin.org/journals/genetics/articles/10.3389/fgene.2018.00515/full</a:t>
            </a:r>
            <a:endParaRPr lang="en-US" altLang="en-US" sz="2000" dirty="0">
              <a:solidFill>
                <a:schemeClr val="tx1">
                  <a:lumMod val="95000"/>
                  <a:lumOff val="5000"/>
                </a:schemeClr>
              </a:solidFill>
            </a:endParaRPr>
          </a:p>
          <a:p>
            <a:r>
              <a:rPr lang="en-US" altLang="en-US" sz="2000" dirty="0">
                <a:solidFill>
                  <a:schemeClr val="tx1">
                    <a:lumMod val="95000"/>
                    <a:lumOff val="5000"/>
                  </a:schemeClr>
                </a:solidFill>
                <a:hlinkClick r:id="rId5"/>
              </a:rPr>
              <a:t>https://www.sciencedirect.com/science/article/pii/S1319157812000390</a:t>
            </a:r>
            <a:endParaRPr lang="en-US" altLang="en-US" sz="2000" dirty="0">
              <a:solidFill>
                <a:schemeClr val="tx1">
                  <a:lumMod val="95000"/>
                  <a:lumOff val="5000"/>
                </a:schemeClr>
              </a:solidFill>
            </a:endParaRPr>
          </a:p>
        </p:txBody>
      </p:sp>
      <p:sp>
        <p:nvSpPr>
          <p:cNvPr id="5" name="Slide Number Placeholder 4"/>
          <p:cNvSpPr>
            <a:spLocks noGrp="1"/>
          </p:cNvSpPr>
          <p:nvPr>
            <p:ph type="sldNum" sz="quarter" idx="10"/>
          </p:nvPr>
        </p:nvSpPr>
        <p:spPr/>
        <p:txBody>
          <a:bodyPr/>
          <a:lstStyle/>
          <a:p>
            <a:fld id="{48F63A3B-78C7-47BE-AE5E-E10140E04643}"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05480" y="849630"/>
            <a:ext cx="3423920" cy="2727960"/>
          </a:xfrm>
        </p:spPr>
        <p:txBody>
          <a:bodyPr/>
          <a:lstStyle/>
          <a:p>
            <a:r>
              <a:rPr lang="en-US"/>
              <a:t>                            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057274"/>
            <a:ext cx="6583680" cy="374919"/>
          </a:xfrm>
        </p:spPr>
        <p:txBody>
          <a:bodyPr/>
          <a:lstStyle/>
          <a:p>
            <a:r>
              <a:rPr lang="en-US" dirty="0"/>
              <a:t>agenda</a:t>
            </a:r>
          </a:p>
        </p:txBody>
      </p:sp>
      <p:sp>
        <p:nvSpPr>
          <p:cNvPr id="3" name="Content Placeholder 2"/>
          <p:cNvSpPr>
            <a:spLocks noGrp="1"/>
          </p:cNvSpPr>
          <p:nvPr>
            <p:ph idx="1"/>
          </p:nvPr>
        </p:nvSpPr>
        <p:spPr>
          <a:xfrm>
            <a:off x="858015" y="1605886"/>
            <a:ext cx="6583680" cy="4541525"/>
          </a:xfrm>
        </p:spPr>
        <p:txBody>
          <a:bodyPr>
            <a:noAutofit/>
          </a:bodyPr>
          <a:lstStyle/>
          <a:p>
            <a:pPr algn="l">
              <a:spcBef>
                <a:spcPts val="900"/>
              </a:spcBef>
              <a:spcAft>
                <a:spcPts val="900"/>
              </a:spcAft>
              <a:buFont typeface="+mj-lt"/>
              <a:buAutoNum type="arabicPeriod"/>
            </a:pPr>
            <a:r>
              <a:rPr lang="en-US" sz="1800" b="1" i="0" dirty="0">
                <a:effectLst/>
                <a:latin typeface="Segoe UI" panose="020B0502040204020203" pitchFamily="34" charset="0"/>
              </a:rPr>
              <a:t> Introduction </a:t>
            </a:r>
          </a:p>
          <a:p>
            <a:pPr algn="l">
              <a:spcBef>
                <a:spcPts val="900"/>
              </a:spcBef>
              <a:spcAft>
                <a:spcPts val="900"/>
              </a:spcAft>
              <a:buFont typeface="+mj-lt"/>
              <a:buAutoNum type="arabicPeriod"/>
            </a:pPr>
            <a:r>
              <a:rPr lang="en-US" sz="1800" b="1" i="0" dirty="0">
                <a:effectLst/>
                <a:latin typeface="Segoe UI" panose="020B0502040204020203" pitchFamily="34" charset="0"/>
              </a:rPr>
              <a:t> Literature review </a:t>
            </a:r>
          </a:p>
          <a:p>
            <a:pPr algn="l">
              <a:spcBef>
                <a:spcPts val="900"/>
              </a:spcBef>
              <a:spcAft>
                <a:spcPts val="900"/>
              </a:spcAft>
              <a:buFont typeface="+mj-lt"/>
              <a:buAutoNum type="arabicPeriod"/>
            </a:pPr>
            <a:r>
              <a:rPr lang="en-US" sz="1800" b="1" i="0" dirty="0">
                <a:effectLst/>
                <a:latin typeface="Segoe UI" panose="020B0502040204020203" pitchFamily="34" charset="0"/>
              </a:rPr>
              <a:t> Problem statement </a:t>
            </a:r>
          </a:p>
          <a:p>
            <a:pPr algn="l">
              <a:spcBef>
                <a:spcPts val="900"/>
              </a:spcBef>
              <a:spcAft>
                <a:spcPts val="900"/>
              </a:spcAft>
              <a:buFont typeface="+mj-lt"/>
              <a:buAutoNum type="arabicPeriod"/>
            </a:pPr>
            <a:r>
              <a:rPr lang="en-US" sz="1800" b="1" dirty="0">
                <a:latin typeface="Segoe UI" panose="020B0502040204020203" pitchFamily="34" charset="0"/>
              </a:rPr>
              <a:t> M</a:t>
            </a:r>
            <a:r>
              <a:rPr lang="en-US" sz="1800" b="1" i="0" dirty="0">
                <a:effectLst/>
                <a:latin typeface="Segoe UI" panose="020B0502040204020203" pitchFamily="34" charset="0"/>
              </a:rPr>
              <a:t>ethodology </a:t>
            </a:r>
          </a:p>
          <a:p>
            <a:pPr algn="l">
              <a:spcBef>
                <a:spcPts val="900"/>
              </a:spcBef>
              <a:spcAft>
                <a:spcPts val="900"/>
              </a:spcAft>
              <a:buFont typeface="+mj-lt"/>
              <a:buAutoNum type="arabicPeriod"/>
            </a:pPr>
            <a:r>
              <a:rPr lang="en-US" sz="1800" b="1" dirty="0">
                <a:latin typeface="Segoe UI" panose="020B0502040204020203" pitchFamily="34" charset="0"/>
              </a:rPr>
              <a:t> R</a:t>
            </a:r>
            <a:r>
              <a:rPr lang="en-US" sz="1800" b="1" i="0" dirty="0">
                <a:effectLst/>
                <a:latin typeface="Segoe UI" panose="020B0502040204020203" pitchFamily="34" charset="0"/>
              </a:rPr>
              <a:t>esult and discussion </a:t>
            </a:r>
          </a:p>
          <a:p>
            <a:pPr algn="l">
              <a:spcBef>
                <a:spcPts val="900"/>
              </a:spcBef>
              <a:spcAft>
                <a:spcPts val="900"/>
              </a:spcAft>
              <a:buFont typeface="+mj-lt"/>
              <a:buAutoNum type="arabicPeriod"/>
            </a:pPr>
            <a:r>
              <a:rPr lang="en-US" sz="1800" b="1" dirty="0">
                <a:latin typeface="Segoe UI" panose="020B0502040204020203" pitchFamily="34" charset="0"/>
              </a:rPr>
              <a:t> C</a:t>
            </a:r>
            <a:r>
              <a:rPr lang="en-US" sz="1800" b="1" i="0" dirty="0">
                <a:effectLst/>
                <a:latin typeface="Segoe UI" panose="020B0502040204020203" pitchFamily="34" charset="0"/>
              </a:rPr>
              <a:t>onclusion </a:t>
            </a:r>
          </a:p>
          <a:p>
            <a:pPr algn="l">
              <a:spcBef>
                <a:spcPts val="900"/>
              </a:spcBef>
              <a:spcAft>
                <a:spcPts val="900"/>
              </a:spcAft>
              <a:buFont typeface="+mj-lt"/>
              <a:buAutoNum type="arabicPeriod"/>
            </a:pPr>
            <a:r>
              <a:rPr lang="en-US" sz="1800" b="1" dirty="0">
                <a:latin typeface="Segoe UI" panose="020B0502040204020203" pitchFamily="34" charset="0"/>
              </a:rPr>
              <a:t> R</a:t>
            </a:r>
            <a:r>
              <a:rPr lang="en-US" sz="1800" b="1" i="0" dirty="0">
                <a:effectLst/>
                <a:latin typeface="Segoe UI" panose="020B0502040204020203" pitchFamily="34" charset="0"/>
              </a:rPr>
              <a:t>eferences</a:t>
            </a:r>
            <a:endParaRPr lang="en-US" sz="1800" b="1" dirty="0"/>
          </a:p>
        </p:txBody>
      </p:sp>
      <p:sp>
        <p:nvSpPr>
          <p:cNvPr id="4" name="Slide Number Placeholder 3"/>
          <p:cNvSpPr>
            <a:spLocks noGrp="1"/>
          </p:cNvSpPr>
          <p:nvPr>
            <p:ph type="sldNum" sz="quarter" idx="10"/>
          </p:nvPr>
        </p:nvSpPr>
        <p:spPr>
          <a:xfrm>
            <a:off x="10358437" y="457199"/>
            <a:ext cx="1067589" cy="471489"/>
          </a:xfrm>
        </p:spPr>
        <p:txBody>
          <a:bodyPr/>
          <a:lstStyle/>
          <a:p>
            <a:fld id="{48F63A3B-78C7-47BE-AE5E-E10140E04643}" type="slidenum">
              <a:rPr lang="en-US" smtClean="0"/>
              <a:t>2</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8842" y="451861"/>
            <a:ext cx="4344695" cy="645992"/>
          </a:xfrm>
        </p:spPr>
        <p:txBody>
          <a:bodyPr/>
          <a:lstStyle/>
          <a:p>
            <a:r>
              <a:rPr lang="en-US" dirty="0"/>
              <a:t>Introduction</a:t>
            </a:r>
          </a:p>
        </p:txBody>
      </p:sp>
      <p:sp>
        <p:nvSpPr>
          <p:cNvPr id="4" name="Text Box 3"/>
          <p:cNvSpPr txBox="1"/>
          <p:nvPr/>
        </p:nvSpPr>
        <p:spPr>
          <a:xfrm>
            <a:off x="1617345" y="1138555"/>
            <a:ext cx="8301990" cy="5079365"/>
          </a:xfrm>
          <a:prstGeom prst="rect">
            <a:avLst/>
          </a:prstGeom>
          <a:noFill/>
        </p:spPr>
        <p:txBody>
          <a:bodyPr wrap="square" rtlCol="0">
            <a:noAutofit/>
          </a:bodyPr>
          <a:lstStyle/>
          <a:p>
            <a:r>
              <a:rPr lang="en-US" altLang="en-US" sz="2000" b="1">
                <a:solidFill>
                  <a:schemeClr val="tx1">
                    <a:lumMod val="85000"/>
                    <a:lumOff val="15000"/>
                  </a:schemeClr>
                </a:solidFill>
              </a:rPr>
              <a:t>Domain Introduction</a:t>
            </a:r>
          </a:p>
          <a:p>
            <a:endParaRPr lang="en-US" altLang="en-US" sz="2000" b="1">
              <a:solidFill>
                <a:schemeClr val="tx1">
                  <a:lumMod val="85000"/>
                  <a:lumOff val="15000"/>
                </a:schemeClr>
              </a:solidFill>
            </a:endParaRPr>
          </a:p>
          <a:p>
            <a:r>
              <a:rPr lang="en-US" altLang="en-US"/>
              <a:t>Diabetes is a widespread chronic disease that can lead to severe health complications if not detected early. Traditional diagnostic methods can be slow and costly, making early prediction crucial. Machine learning (ML) has become a powerful tool in healthcare, enabling faster and more accurate predictions based on patient data.</a:t>
            </a:r>
          </a:p>
          <a:p>
            <a:endParaRPr lang="en-US"/>
          </a:p>
          <a:p>
            <a:r>
              <a:rPr lang="en-US" altLang="en-US" sz="2000" b="1">
                <a:solidFill>
                  <a:schemeClr val="tx1">
                    <a:lumMod val="85000"/>
                    <a:lumOff val="15000"/>
                  </a:schemeClr>
                </a:solidFill>
              </a:rPr>
              <a:t>Project Introduction</a:t>
            </a:r>
          </a:p>
          <a:p>
            <a:endParaRPr lang="en-US" altLang="en-US" sz="2000" b="1">
              <a:solidFill>
                <a:schemeClr val="tx1">
                  <a:lumMod val="85000"/>
                  <a:lumOff val="15000"/>
                </a:schemeClr>
              </a:solidFill>
            </a:endParaRPr>
          </a:p>
          <a:p>
            <a:r>
              <a:rPr lang="en-US" altLang="en-US"/>
              <a:t>This project uses supervised learning for diabetes prediction with SVM, Decision Tree, Naïve Bayes, and Random Forest classifiers. Additionally, K-Means and Hierarchical Clustering help group patients based on similarities for risk assessment. The aim is to build an efficient, data-driven model for early detection and better patient management.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06777"/>
            <a:ext cx="5259554" cy="638978"/>
          </a:xfrm>
        </p:spPr>
        <p:txBody>
          <a:bodyPr/>
          <a:lstStyle/>
          <a:p>
            <a:r>
              <a:rPr lang="en-US" sz="3600" b="1" i="0" dirty="0">
                <a:effectLst/>
                <a:latin typeface="Segoe UI" panose="020B0502040204020203" pitchFamily="34" charset="0"/>
              </a:rPr>
              <a:t>Literature review</a:t>
            </a:r>
            <a:endParaRPr lang="en-US" dirty="0"/>
          </a:p>
        </p:txBody>
      </p:sp>
      <p:sp>
        <p:nvSpPr>
          <p:cNvPr id="3" name="Text Placeholder 2"/>
          <p:cNvSpPr>
            <a:spLocks noGrp="1"/>
          </p:cNvSpPr>
          <p:nvPr>
            <p:ph idx="1"/>
          </p:nvPr>
        </p:nvSpPr>
        <p:spPr>
          <a:xfrm>
            <a:off x="1248410" y="1417320"/>
            <a:ext cx="10115550" cy="4877435"/>
          </a:xfrm>
        </p:spPr>
        <p:txBody>
          <a:bodyPr/>
          <a:lstStyle/>
          <a:p>
            <a:r>
              <a:rPr lang="en-US" altLang="en-US" sz="2000" b="1" dirty="0">
                <a:solidFill>
                  <a:schemeClr val="tx1"/>
                </a:solidFill>
              </a:rPr>
              <a:t>1. Predicting Diabetes Mellitus with Machine Learning Techniques</a:t>
            </a:r>
          </a:p>
          <a:p>
            <a:endParaRPr lang="en-US" altLang="en-US" sz="2000" dirty="0">
              <a:solidFill>
                <a:schemeClr val="tx1"/>
              </a:solidFill>
            </a:endParaRPr>
          </a:p>
          <a:p>
            <a:r>
              <a:rPr lang="en-US" altLang="en-US" sz="2100" dirty="0">
                <a:solidFill>
                  <a:schemeClr val="tx1"/>
                </a:solidFill>
              </a:rPr>
              <a:t>This study explores the application of machine learning (ML) techniques in diabetes prediction. It evaluates multiple algorithms, including Support Vector Machine (SVM), Decision Tree, Random Forest, and Naïve Bayes, to determine their effectiveness in classifying diabetic and non-diabetic individuals. The research emphasizes the importance of feature selection, highlighting how parameters like glucose levels, BMI, and blood pressure significantly impact prediction accuracy. The study concludes that ensemble methods like Random Forest outperform individual classifiers due to their ability to reduce variance and improve generalization. The authors also discuss the importance of data preprocessing and handling imbalanced datasets for better model performance.</a:t>
            </a:r>
          </a:p>
          <a:p>
            <a:endParaRPr lang="en-US" altLang="en-US" sz="2000" dirty="0">
              <a:solidFill>
                <a:schemeClr val="tx1"/>
              </a:solidFill>
            </a:endParaRPr>
          </a:p>
          <a:p>
            <a:endParaRPr lang="en-US" altLang="en-US" sz="2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literature"/>
          <p:cNvPicPr>
            <a:picLocks noGrp="1" noChangeAspect="1"/>
          </p:cNvPicPr>
          <p:nvPr>
            <p:ph sz="quarter" idx="4"/>
          </p:nvPr>
        </p:nvPicPr>
        <p:blipFill>
          <a:blip r:embed="rId2"/>
          <a:stretch>
            <a:fillRect/>
          </a:stretch>
        </p:blipFill>
        <p:spPr>
          <a:xfrm>
            <a:off x="532765" y="426085"/>
            <a:ext cx="10894060" cy="6198235"/>
          </a:xfrm>
          <a:prstGeom prst="rect">
            <a:avLst/>
          </a:prstGeom>
        </p:spPr>
      </p:pic>
      <p:sp>
        <p:nvSpPr>
          <p:cNvPr id="4" name="Slide Number Placeholder 3"/>
          <p:cNvSpPr>
            <a:spLocks noGrp="1"/>
          </p:cNvSpPr>
          <p:nvPr>
            <p:ph type="sldNum" sz="quarter" idx="10"/>
          </p:nvPr>
        </p:nvSpPr>
        <p:spPr/>
        <p:txBody>
          <a:bodyPr/>
          <a:lstStyle/>
          <a:p>
            <a:fld id="{48F63A3B-78C7-47BE-AE5E-E10140E0464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402" y="952380"/>
            <a:ext cx="7043617" cy="717097"/>
          </a:xfrm>
        </p:spPr>
        <p:txBody>
          <a:bodyPr/>
          <a:lstStyle/>
          <a:p>
            <a:r>
              <a:rPr lang="en-US" dirty="0"/>
              <a:t>Problem Statement</a:t>
            </a:r>
          </a:p>
        </p:txBody>
      </p:sp>
      <p:sp>
        <p:nvSpPr>
          <p:cNvPr id="3" name="Slide Number Placeholder 2"/>
          <p:cNvSpPr>
            <a:spLocks noGrp="1"/>
          </p:cNvSpPr>
          <p:nvPr>
            <p:ph type="sldNum" sz="quarter" idx="10"/>
          </p:nvPr>
        </p:nvSpPr>
        <p:spPr>
          <a:xfrm>
            <a:off x="10438475" y="457199"/>
            <a:ext cx="987552" cy="471489"/>
          </a:xfrm>
        </p:spPr>
        <p:txBody>
          <a:bodyPr/>
          <a:lstStyle/>
          <a:p>
            <a:fld id="{48F63A3B-78C7-47BE-AE5E-E10140E04643}" type="slidenum">
              <a:rPr lang="en-US" smtClean="0"/>
              <a:t>6</a:t>
            </a:fld>
            <a:endParaRPr lang="en-US" dirty="0"/>
          </a:p>
        </p:txBody>
      </p:sp>
      <p:sp>
        <p:nvSpPr>
          <p:cNvPr id="4" name="Content Placeholder 3"/>
          <p:cNvSpPr>
            <a:spLocks noGrp="1"/>
          </p:cNvSpPr>
          <p:nvPr>
            <p:ph idx="11"/>
          </p:nvPr>
        </p:nvSpPr>
        <p:spPr>
          <a:xfrm>
            <a:off x="4488402" y="2142844"/>
            <a:ext cx="6550025" cy="4445000"/>
          </a:xfrm>
        </p:spPr>
        <p:txBody>
          <a:bodyPr>
            <a:normAutofit/>
          </a:bodyPr>
          <a:lstStyle/>
          <a:p>
            <a:pPr marL="342900" indent="-342900">
              <a:buFont typeface="Arial" panose="020B0604020202020204" pitchFamily="34" charset="0"/>
              <a:buChar char="•"/>
            </a:pPr>
            <a:r>
              <a:rPr lang="en-US" altLang="en-US" sz="2200" dirty="0">
                <a:solidFill>
                  <a:schemeClr val="tx1">
                    <a:lumMod val="75000"/>
                    <a:lumOff val="25000"/>
                  </a:schemeClr>
                </a:solidFill>
              </a:rPr>
              <a:t>This project aims to predict diabetes using machine learning with a dataset containing Pregnancies, Glucose, Blood Pressure, BMI, and Age. Classification (SVM, Decision Tree, Naïve Bayes, Random Forest) and clustering (K-Means, Hierarchical Clustering) techniques will be used for analysis.</a:t>
            </a:r>
          </a:p>
          <a:p>
            <a:pPr>
              <a:buFont typeface="Arial" panose="020B0604020202020204" pitchFamily="34" charset="0"/>
            </a:pPr>
            <a:endParaRPr lang="en-US" altLang="en-US" sz="2200" dirty="0">
              <a:solidFill>
                <a:schemeClr val="tx1">
                  <a:lumMod val="75000"/>
                  <a:lumOff val="25000"/>
                </a:schemeClr>
              </a:solidFill>
            </a:endParaRPr>
          </a:p>
          <a:p>
            <a:pPr marL="342900" indent="-342900">
              <a:buFont typeface="Arial" panose="020B0604020202020204" pitchFamily="34" charset="0"/>
              <a:buChar char="•"/>
            </a:pPr>
            <a:r>
              <a:rPr lang="en-US" altLang="en-US" sz="2200" dirty="0">
                <a:solidFill>
                  <a:schemeClr val="tx1">
                    <a:lumMod val="75000"/>
                    <a:lumOff val="25000"/>
                  </a:schemeClr>
                </a:solidFill>
              </a:rPr>
              <a:t> The goal is to develop a reliable model for early diabetes detection and risk assessment.</a:t>
            </a:r>
          </a:p>
          <a:p>
            <a:pPr marL="342900" indent="-342900">
              <a:buFont typeface="Arial" panose="020B0604020202020204" pitchFamily="34" charset="0"/>
              <a:buChar char="•"/>
            </a:pPr>
            <a:endParaRPr lang="en-US" altLang="en-US" sz="2200" dirty="0">
              <a:solidFill>
                <a:schemeClr val="tx1">
                  <a:lumMod val="75000"/>
                  <a:lumOff val="25000"/>
                </a:schemeClr>
              </a:solidFill>
            </a:endParaRPr>
          </a:p>
          <a:p>
            <a:pPr marL="342900" indent="-342900">
              <a:buFont typeface="Arial" panose="020B0604020202020204" pitchFamily="34" charset="0"/>
              <a:buChar char="•"/>
            </a:pPr>
            <a:endParaRPr lang="en-US" altLang="en-US" sz="2200" dirty="0">
              <a:solidFill>
                <a:schemeClr val="tx1">
                  <a:lumMod val="75000"/>
                  <a:lumOff val="25000"/>
                </a:schemeClr>
              </a:solidFill>
            </a:endParaRPr>
          </a:p>
          <a:p>
            <a:pPr marL="342900" indent="-342900">
              <a:buFont typeface="Arial" panose="020B0604020202020204" pitchFamily="34" charset="0"/>
              <a:buChar char="•"/>
            </a:pPr>
            <a:endParaRPr lang="en-US" altLang="en-US" sz="2200" dirty="0">
              <a:solidFill>
                <a:schemeClr val="tx1">
                  <a:lumMod val="75000"/>
                  <a:lumOff val="25000"/>
                </a:schemeClr>
              </a:solidFill>
            </a:endParaRPr>
          </a:p>
          <a:p>
            <a:pPr marL="342900" indent="-342900">
              <a:buFont typeface="Arial" panose="020B0604020202020204" pitchFamily="34" charset="0"/>
              <a:buChar char="•"/>
            </a:pPr>
            <a:endParaRPr lang="en-US" altLang="en-US" sz="2200" dirty="0">
              <a:solidFill>
                <a:schemeClr val="tx1">
                  <a:lumMod val="75000"/>
                  <a:lumOff val="25000"/>
                </a:schemeClr>
              </a:solidFill>
            </a:endParaRPr>
          </a:p>
          <a:p>
            <a:pPr marL="342900" indent="-342900">
              <a:buFont typeface="Arial" panose="020B0604020202020204" pitchFamily="34" charset="0"/>
              <a:buChar char="•"/>
            </a:pPr>
            <a:endParaRPr lang="en-US" altLang="en-US" sz="2200" dirty="0">
              <a:solidFill>
                <a:schemeClr val="tx1">
                  <a:lumMod val="75000"/>
                  <a:lumOff val="25000"/>
                </a:schemeClr>
              </a:solidFill>
            </a:endParaRPr>
          </a:p>
          <a:p>
            <a:pPr marL="342900" indent="-342900">
              <a:buFont typeface="Arial" panose="020B0604020202020204" pitchFamily="34" charset="0"/>
              <a:buChar char="•"/>
            </a:pPr>
            <a:endParaRPr lang="en-US" altLang="en-US" sz="2200" dirty="0">
              <a:solidFill>
                <a:schemeClr val="tx1">
                  <a:lumMod val="75000"/>
                  <a:lumOff val="2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7</a:t>
            </a:fld>
            <a:endParaRPr lang="en-US" dirty="0"/>
          </a:p>
        </p:txBody>
      </p:sp>
      <p:sp>
        <p:nvSpPr>
          <p:cNvPr id="4" name="Title 1"/>
          <p:cNvSpPr txBox="1"/>
          <p:nvPr/>
        </p:nvSpPr>
        <p:spPr>
          <a:xfrm>
            <a:off x="3662952" y="-305"/>
            <a:ext cx="4586046" cy="798222"/>
          </a:xfrm>
          <a:prstGeom prst="rect">
            <a:avLst/>
          </a:prstGeom>
        </p:spPr>
        <p:txBody>
          <a:bodyPr/>
          <a:lst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a:lstStyle>
          <a:p>
            <a:r>
              <a:rPr lang="en-US" dirty="0"/>
              <a:t>Methodology </a:t>
            </a:r>
          </a:p>
        </p:txBody>
      </p:sp>
      <p:sp>
        <p:nvSpPr>
          <p:cNvPr id="5" name="Content Placeholder 4"/>
          <p:cNvSpPr txBox="1"/>
          <p:nvPr/>
        </p:nvSpPr>
        <p:spPr>
          <a:xfrm>
            <a:off x="250826" y="798195"/>
            <a:ext cx="9148814" cy="2322195"/>
          </a:xfrm>
          <a:prstGeom prst="rect">
            <a:avLst/>
          </a:prstGeom>
        </p:spPr>
        <p:txBody>
          <a:bodyPr>
            <a:normAutofit/>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dirty="0">
                <a:solidFill>
                  <a:schemeClr val="tx1"/>
                </a:solidFill>
              </a:rPr>
              <a:t>DECISION TREE:</a:t>
            </a:r>
          </a:p>
          <a:p>
            <a:pPr marL="342900" indent="-342900">
              <a:lnSpc>
                <a:spcPct val="150000"/>
              </a:lnSpc>
            </a:pPr>
            <a:r>
              <a:rPr lang="en-US" altLang="en-US" sz="2100" dirty="0">
                <a:solidFill>
                  <a:schemeClr val="tx1"/>
                </a:solidFill>
              </a:rPr>
              <a:t>A tree-like structure that splits data based on conditions (e.g., Glucose &gt; 120).</a:t>
            </a:r>
          </a:p>
          <a:p>
            <a:pPr marL="342900" indent="-342900"/>
            <a:r>
              <a:rPr lang="en-US" altLang="en-US" sz="2100" dirty="0">
                <a:solidFill>
                  <a:schemeClr val="tx1"/>
                </a:solidFill>
              </a:rPr>
              <a:t>Used for classification, making yes/no decisions at each node.</a:t>
            </a:r>
          </a:p>
          <a:p>
            <a:pPr marL="342900" indent="-342900"/>
            <a:r>
              <a:rPr lang="en-US" altLang="en-US" sz="2100" dirty="0">
                <a:solidFill>
                  <a:schemeClr val="tx1"/>
                </a:solidFill>
              </a:rPr>
              <a:t>Pros: Easy to interpret, handles both numerical and categorical data.</a:t>
            </a:r>
          </a:p>
          <a:p>
            <a:pPr marL="342900" indent="-342900"/>
            <a:r>
              <a:rPr lang="en-US" altLang="en-US" sz="2100" dirty="0">
                <a:solidFill>
                  <a:schemeClr val="tx1"/>
                </a:solidFill>
              </a:rPr>
              <a:t>Cons: Prone to overfitting, sensitive to small data changes.</a:t>
            </a:r>
          </a:p>
        </p:txBody>
      </p:sp>
      <p:pic>
        <p:nvPicPr>
          <p:cNvPr id="6" name="Picture 5" descr="DT"/>
          <p:cNvPicPr>
            <a:picLocks noChangeAspect="1"/>
          </p:cNvPicPr>
          <p:nvPr/>
        </p:nvPicPr>
        <p:blipFill>
          <a:blip r:embed="rId2"/>
          <a:srcRect t="6849" b="6647"/>
          <a:stretch>
            <a:fillRect/>
          </a:stretch>
        </p:blipFill>
        <p:spPr>
          <a:xfrm>
            <a:off x="2433823" y="3474350"/>
            <a:ext cx="4782820" cy="2755265"/>
          </a:xfrm>
          <a:prstGeom prst="rect">
            <a:avLst/>
          </a:prstGeom>
        </p:spPr>
      </p:pic>
      <p:pic>
        <p:nvPicPr>
          <p:cNvPr id="7" name="Picture 6" descr="A diagram of a tree&#10;&#10;AI-generated content may be incorrect.">
            <a:extLst>
              <a:ext uri="{FF2B5EF4-FFF2-40B4-BE49-F238E27FC236}">
                <a16:creationId xmlns:a16="http://schemas.microsoft.com/office/drawing/2014/main" id="{3ED2282A-4BCC-3E58-C694-38E9CBA9E679}"/>
              </a:ext>
            </a:extLst>
          </p:cNvPr>
          <p:cNvPicPr>
            <a:picLocks noChangeAspect="1"/>
          </p:cNvPicPr>
          <p:nvPr/>
        </p:nvPicPr>
        <p:blipFill>
          <a:blip r:embed="rId3"/>
          <a:stretch>
            <a:fillRect/>
          </a:stretch>
        </p:blipFill>
        <p:spPr>
          <a:xfrm>
            <a:off x="9143382" y="1531208"/>
            <a:ext cx="2590185" cy="398468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8</a:t>
            </a:fld>
            <a:endParaRPr lang="en-US" dirty="0"/>
          </a:p>
        </p:txBody>
      </p:sp>
      <p:sp>
        <p:nvSpPr>
          <p:cNvPr id="3" name="Content Placeholder 3"/>
          <p:cNvSpPr txBox="1"/>
          <p:nvPr/>
        </p:nvSpPr>
        <p:spPr>
          <a:xfrm>
            <a:off x="1266027" y="503902"/>
            <a:ext cx="10160000" cy="3153410"/>
          </a:xfrm>
          <a:prstGeom prst="rect">
            <a:avLst/>
          </a:prstGeom>
        </p:spPr>
        <p:txBody>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b="1" dirty="0">
                <a:solidFill>
                  <a:schemeClr val="tx1">
                    <a:lumMod val="85000"/>
                    <a:lumOff val="15000"/>
                  </a:schemeClr>
                </a:solidFill>
              </a:rPr>
              <a:t>Random Forest Classifier</a:t>
            </a:r>
          </a:p>
          <a:p>
            <a:pPr marL="342900" indent="-342900"/>
            <a:r>
              <a:rPr lang="en-US" altLang="en-US" sz="2400" dirty="0">
                <a:solidFill>
                  <a:schemeClr val="tx1">
                    <a:lumMod val="85000"/>
                    <a:lumOff val="15000"/>
                  </a:schemeClr>
                </a:solidFill>
              </a:rPr>
              <a:t>An ensemble model that uses multiple decision trees to improve accuracy and reduce overfitting.</a:t>
            </a:r>
          </a:p>
          <a:p>
            <a:pPr marL="342900" indent="-342900"/>
            <a:r>
              <a:rPr lang="en-US" altLang="en-US" sz="2400" dirty="0">
                <a:solidFill>
                  <a:schemeClr val="tx1">
                    <a:lumMod val="85000"/>
                    <a:lumOff val="15000"/>
                  </a:schemeClr>
                </a:solidFill>
              </a:rPr>
              <a:t>Each tree makes a prediction and final decision is based on final voting.</a:t>
            </a:r>
          </a:p>
          <a:p>
            <a:pPr marL="342900" indent="-342900"/>
            <a:r>
              <a:rPr lang="en-US" altLang="en-US" sz="2400" dirty="0">
                <a:solidFill>
                  <a:schemeClr val="tx1">
                    <a:lumMod val="85000"/>
                    <a:lumOff val="15000"/>
                  </a:schemeClr>
                </a:solidFill>
              </a:rPr>
              <a:t>Provides higher accuracy compared to single decision tree.</a:t>
            </a:r>
          </a:p>
        </p:txBody>
      </p:sp>
      <p:pic>
        <p:nvPicPr>
          <p:cNvPr id="9" name="Picture 8"/>
          <p:cNvPicPr>
            <a:picLocks noChangeAspect="1"/>
          </p:cNvPicPr>
          <p:nvPr/>
        </p:nvPicPr>
        <p:blipFill>
          <a:blip r:embed="rId2"/>
          <a:stretch>
            <a:fillRect/>
          </a:stretch>
        </p:blipFill>
        <p:spPr>
          <a:xfrm>
            <a:off x="1720112" y="3265938"/>
            <a:ext cx="3676855" cy="280098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DE2CA7F9-384E-8C62-43ED-77C3752B413C}"/>
              </a:ext>
            </a:extLst>
          </p:cNvPr>
          <p:cNvPicPr>
            <a:picLocks noChangeAspect="1"/>
          </p:cNvPicPr>
          <p:nvPr/>
        </p:nvPicPr>
        <p:blipFill>
          <a:blip r:embed="rId3"/>
          <a:stretch>
            <a:fillRect/>
          </a:stretch>
        </p:blipFill>
        <p:spPr>
          <a:xfrm>
            <a:off x="7332776" y="3259130"/>
            <a:ext cx="2984704" cy="280604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8F63A3B-78C7-47BE-AE5E-E10140E04643}" type="slidenum">
              <a:rPr lang="en-US" smtClean="0"/>
              <a:t>9</a:t>
            </a:fld>
            <a:endParaRPr lang="en-US" dirty="0"/>
          </a:p>
        </p:txBody>
      </p:sp>
      <p:sp>
        <p:nvSpPr>
          <p:cNvPr id="3" name="Content Placeholder 3"/>
          <p:cNvSpPr txBox="1"/>
          <p:nvPr/>
        </p:nvSpPr>
        <p:spPr>
          <a:xfrm>
            <a:off x="1024255" y="447367"/>
            <a:ext cx="10143490" cy="2235548"/>
          </a:xfrm>
          <a:prstGeom prst="rect">
            <a:avLst/>
          </a:prstGeom>
        </p:spPr>
        <p:txBody>
          <a:bodyPr/>
          <a:lstStyle>
            <a:lvl1pPr marL="347345" indent="-347345"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345"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345"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345"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b="1" dirty="0">
                <a:solidFill>
                  <a:schemeClr val="tx1">
                    <a:lumMod val="85000"/>
                    <a:lumOff val="15000"/>
                  </a:schemeClr>
                </a:solidFill>
              </a:rPr>
              <a:t>Support Vector Machine (SVM)</a:t>
            </a:r>
          </a:p>
          <a:p>
            <a:pPr marL="342900" indent="-342900">
              <a:lnSpc>
                <a:spcPct val="150000"/>
              </a:lnSpc>
            </a:pPr>
            <a:r>
              <a:rPr lang="en-US" altLang="en-US" sz="2400" dirty="0">
                <a:solidFill>
                  <a:schemeClr val="tx1">
                    <a:lumMod val="85000"/>
                    <a:lumOff val="15000"/>
                  </a:schemeClr>
                </a:solidFill>
              </a:rPr>
              <a:t>Finds an optimal hyperplane to separate diabetic and non-diabetic cases.</a:t>
            </a:r>
          </a:p>
          <a:p>
            <a:pPr marL="342900" indent="-342900"/>
            <a:r>
              <a:rPr lang="en-US" altLang="en-US" sz="2400" dirty="0">
                <a:solidFill>
                  <a:schemeClr val="tx1">
                    <a:lumMod val="85000"/>
                    <a:lumOff val="15000"/>
                  </a:schemeClr>
                </a:solidFill>
              </a:rPr>
              <a:t>Works well with high-dimensional data like multiple health parameters.</a:t>
            </a:r>
          </a:p>
          <a:p>
            <a:pPr marL="342900" indent="-342900"/>
            <a:r>
              <a:rPr lang="en-US" altLang="en-US" sz="2400" dirty="0">
                <a:solidFill>
                  <a:schemeClr val="tx1">
                    <a:lumMod val="85000"/>
                    <a:lumOff val="15000"/>
                  </a:schemeClr>
                </a:solidFill>
              </a:rPr>
              <a:t>Can use kernels (Linear, RBF) to handle complex patterns.</a:t>
            </a:r>
          </a:p>
        </p:txBody>
      </p:sp>
      <p:pic>
        <p:nvPicPr>
          <p:cNvPr id="4" name="Picture 3" descr="CM"/>
          <p:cNvPicPr>
            <a:picLocks noChangeAspect="1"/>
          </p:cNvPicPr>
          <p:nvPr/>
        </p:nvPicPr>
        <p:blipFill>
          <a:blip r:embed="rId2"/>
          <a:stretch>
            <a:fillRect/>
          </a:stretch>
        </p:blipFill>
        <p:spPr>
          <a:xfrm>
            <a:off x="1551121" y="3061294"/>
            <a:ext cx="3908425" cy="2679700"/>
          </a:xfrm>
          <a:prstGeom prst="rect">
            <a:avLst/>
          </a:prstGeom>
        </p:spPr>
      </p:pic>
      <p:pic>
        <p:nvPicPr>
          <p:cNvPr id="6" name="Picture 5" descr="A diagram of a data processing process&#10;&#10;AI-generated content may be incorrect.">
            <a:extLst>
              <a:ext uri="{FF2B5EF4-FFF2-40B4-BE49-F238E27FC236}">
                <a16:creationId xmlns:a16="http://schemas.microsoft.com/office/drawing/2014/main" id="{EBF24231-5839-B94F-5B5B-DBCC8FB82927}"/>
              </a:ext>
            </a:extLst>
          </p:cNvPr>
          <p:cNvPicPr>
            <a:picLocks noChangeAspect="1"/>
          </p:cNvPicPr>
          <p:nvPr/>
        </p:nvPicPr>
        <p:blipFill>
          <a:blip r:embed="rId3"/>
          <a:stretch>
            <a:fillRect/>
          </a:stretch>
        </p:blipFill>
        <p:spPr>
          <a:xfrm>
            <a:off x="7103191" y="3054567"/>
            <a:ext cx="3335283" cy="2548438"/>
          </a:xfrm>
          <a:prstGeom prst="rect">
            <a:avLst/>
          </a:prstGeom>
        </p:spPr>
      </p:pic>
    </p:spTree>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datastoreItem>
</file>

<file path=customXml/itemProps2.xml><?xml version="1.0" encoding="utf-8"?>
<ds:datastoreItem xmlns:ds="http://schemas.openxmlformats.org/officeDocument/2006/customXml" ds:itemID="{BA719FA4-954C-4FA8-82CB-206659C3B826}">
  <ds:schemaRefs/>
</ds:datastoreItem>
</file>

<file path=customXml/itemProps3.xml><?xml version="1.0" encoding="utf-8"?>
<ds:datastoreItem xmlns:ds="http://schemas.openxmlformats.org/officeDocument/2006/customXml" ds:itemID="{04948363-B267-4BAC-8655-100FBEC280C1}">
  <ds:schemaRefs/>
</ds:datastoreItem>
</file>

<file path=docProps/app.xml><?xml version="1.0" encoding="utf-8"?>
<Properties xmlns="http://schemas.openxmlformats.org/officeDocument/2006/extended-properties" xmlns:vt="http://schemas.openxmlformats.org/officeDocument/2006/docPropsVTypes">
  <Template>{9F3BE663-BADC-4594-8195-A8C429C9C458}tf78438558_win32</Template>
  <TotalTime>14</TotalTime>
  <Words>882</Words>
  <Application>Microsoft Office PowerPoint</Application>
  <PresentationFormat>Widescreen</PresentationFormat>
  <Paragraphs>89</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Sabon Next LT</vt:lpstr>
      <vt:lpstr>Segoe UI</vt:lpstr>
      <vt:lpstr>Custom</vt:lpstr>
      <vt:lpstr>  Diabetes Prediction A Machine Learning Approach to Reduce Global Diabetes Burden                      </vt:lpstr>
      <vt:lpstr>agenda</vt:lpstr>
      <vt:lpstr>Introduction</vt:lpstr>
      <vt:lpstr>Literature review</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                            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TANUSHREE A</dc:creator>
  <cp:lastModifiedBy>TANUSHREE A</cp:lastModifiedBy>
  <cp:revision>20</cp:revision>
  <dcterms:created xsi:type="dcterms:W3CDTF">2025-03-13T16:13:00Z</dcterms:created>
  <dcterms:modified xsi:type="dcterms:W3CDTF">2025-07-18T17:24:58Z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380F44030D8444A2BAF0F605930BA6A6_13</vt:lpwstr>
  </property>
  <property fmtid="{D5CDD505-2E9C-101B-9397-08002B2CF9AE}" pid="4" name="KSOProductBuildVer">
    <vt:lpwstr>1033-12.2.0.20326</vt:lpwstr>
  </property>
</Properties>
</file>