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15"/>
  </p:notesMasterIdLst>
  <p:sldIdLst>
    <p:sldId id="256" r:id="rId5"/>
    <p:sldId id="259" r:id="rId6"/>
    <p:sldId id="264" r:id="rId7"/>
    <p:sldId id="261" r:id="rId8"/>
    <p:sldId id="270" r:id="rId9"/>
    <p:sldId id="269" r:id="rId10"/>
    <p:sldId id="265" r:id="rId11"/>
    <p:sldId id="266" r:id="rId12"/>
    <p:sldId id="268" r:id="rId13"/>
    <p:sldId id="263" r:id="rId14"/>
  </p:sldIdLst>
  <p:sldSz cx="18288000" cy="10287000"/>
  <p:notesSz cx="6858000" cy="9144000"/>
  <p:embeddedFontLst>
    <p:embeddedFont>
      <p:font typeface="Playfair Display" panose="020F0502020204030204" pitchFamily="2" charset="0"/>
      <p:regular r:id="rId16"/>
      <p:bold r:id="rId17"/>
      <p:italic r:id="rId18"/>
      <p:boldItalic r:id="rId19"/>
    </p:embeddedFont>
    <p:embeddedFont>
      <p:font typeface="Public Sans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113C76-8E4E-4417-9CE6-3A5428F4F7AB}" v="37" dt="2023-11-12T14:33:10.4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9" d="100"/>
          <a:sy n="39" d="100"/>
        </p:scale>
        <p:origin x="9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C6C5E9-D615-4902-A446-64F98A81562D}" type="datetimeFigureOut">
              <a:rPr lang="en-IN" smtClean="0"/>
              <a:t>18-Jul-2025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DBA03-CDF6-4E82-9473-E1CA61AA5C33}" type="slidenum">
              <a:rPr lang="en-IN" smtClean="0"/>
              <a:t>‹#›</a:t>
            </a:fld>
            <a:endParaRPr lang="en-IN"/>
          </a:p>
        </p:txBody>
      </p:sp>
    </p:spTree>
    <p:extLst>
      <p:ext uri="{BB962C8B-B14F-4D97-AF65-F5344CB8AC3E}">
        <p14:creationId xmlns:p14="http://schemas.microsoft.com/office/powerpoint/2010/main" val="1118043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6DBA03-CDF6-4E82-9473-E1CA61AA5C33}" type="slidenum">
              <a:rPr lang="en-IN" smtClean="0"/>
              <a:t>3</a:t>
            </a:fld>
            <a:endParaRPr lang="en-IN"/>
          </a:p>
        </p:txBody>
      </p:sp>
    </p:spTree>
    <p:extLst>
      <p:ext uri="{BB962C8B-B14F-4D97-AF65-F5344CB8AC3E}">
        <p14:creationId xmlns:p14="http://schemas.microsoft.com/office/powerpoint/2010/main" val="876261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706" y="4514765"/>
            <a:ext cx="16230594" cy="38509"/>
          </a:xfrm>
          <a:prstGeom prst="line">
            <a:avLst/>
          </a:prstGeom>
          <a:ln w="9525" cap="flat">
            <a:solidFill>
              <a:srgbClr val="2B2C30"/>
            </a:solidFill>
            <a:prstDash val="solid"/>
            <a:headEnd type="none" w="sm" len="sm"/>
            <a:tailEnd type="none" w="sm" len="sm"/>
          </a:ln>
        </p:spPr>
        <p:txBody>
          <a:bodyPr/>
          <a:lstStyle/>
          <a:p>
            <a:endParaRPr lang="en-IN"/>
          </a:p>
        </p:txBody>
      </p:sp>
      <p:sp>
        <p:nvSpPr>
          <p:cNvPr id="3" name="TextBox 3"/>
          <p:cNvSpPr txBox="1"/>
          <p:nvPr/>
        </p:nvSpPr>
        <p:spPr>
          <a:xfrm>
            <a:off x="1006882" y="4728792"/>
            <a:ext cx="16230600" cy="651099"/>
          </a:xfrm>
          <a:prstGeom prst="rect">
            <a:avLst/>
          </a:prstGeom>
        </p:spPr>
        <p:txBody>
          <a:bodyPr lIns="0" tIns="0" rIns="0" bIns="0" rtlCol="0" anchor="t">
            <a:spAutoFit/>
          </a:bodyPr>
          <a:lstStyle/>
          <a:p>
            <a:pPr>
              <a:lnSpc>
                <a:spcPts val="5200"/>
              </a:lnSpc>
              <a:spcBef>
                <a:spcPct val="0"/>
              </a:spcBef>
            </a:pPr>
            <a:r>
              <a:rPr lang="en-US" sz="3714" spc="843">
                <a:solidFill>
                  <a:srgbClr val="2B2C30"/>
                </a:solidFill>
                <a:latin typeface="Public Sans Bold"/>
              </a:rPr>
              <a:t>KUMARAGURU COLLEGE OF TECHNOLOGY</a:t>
            </a:r>
          </a:p>
        </p:txBody>
      </p:sp>
      <p:sp>
        <p:nvSpPr>
          <p:cNvPr id="4" name="TextBox 4"/>
          <p:cNvSpPr txBox="1"/>
          <p:nvPr/>
        </p:nvSpPr>
        <p:spPr>
          <a:xfrm>
            <a:off x="850974" y="2752882"/>
            <a:ext cx="16408332" cy="1564531"/>
          </a:xfrm>
          <a:prstGeom prst="rect">
            <a:avLst/>
          </a:prstGeom>
        </p:spPr>
        <p:txBody>
          <a:bodyPr lIns="0" tIns="0" rIns="0" bIns="0" rtlCol="0" anchor="t">
            <a:spAutoFit/>
          </a:bodyPr>
          <a:lstStyle/>
          <a:p>
            <a:pPr>
              <a:lnSpc>
                <a:spcPts val="12157"/>
              </a:lnSpc>
            </a:pPr>
            <a:r>
              <a:rPr lang="en-US" sz="13359" spc="66" dirty="0">
                <a:solidFill>
                  <a:srgbClr val="2B2C30"/>
                </a:solidFill>
                <a:latin typeface="Playfair Display"/>
              </a:rPr>
              <a:t>RECIPE BOX</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706" y="4514765"/>
            <a:ext cx="16230594" cy="38509"/>
          </a:xfrm>
          <a:prstGeom prst="line">
            <a:avLst/>
          </a:prstGeom>
          <a:ln w="9525" cap="flat">
            <a:solidFill>
              <a:srgbClr val="2B2C30"/>
            </a:solidFill>
            <a:prstDash val="solid"/>
            <a:headEnd type="none" w="sm" len="sm"/>
            <a:tailEnd type="none" w="sm" len="sm"/>
          </a:ln>
        </p:spPr>
        <p:txBody>
          <a:bodyPr/>
          <a:lstStyle/>
          <a:p>
            <a:endParaRPr lang="en-IN"/>
          </a:p>
        </p:txBody>
      </p:sp>
      <p:sp>
        <p:nvSpPr>
          <p:cNvPr id="5" name="TextBox 5"/>
          <p:cNvSpPr txBox="1"/>
          <p:nvPr/>
        </p:nvSpPr>
        <p:spPr>
          <a:xfrm>
            <a:off x="850974" y="2332416"/>
            <a:ext cx="16408332" cy="2084083"/>
          </a:xfrm>
          <a:prstGeom prst="rect">
            <a:avLst/>
          </a:prstGeom>
        </p:spPr>
        <p:txBody>
          <a:bodyPr lIns="0" tIns="0" rIns="0" bIns="0" rtlCol="0" anchor="t">
            <a:spAutoFit/>
          </a:bodyPr>
          <a:lstStyle/>
          <a:p>
            <a:pPr>
              <a:lnSpc>
                <a:spcPts val="15250"/>
              </a:lnSpc>
            </a:pPr>
            <a:r>
              <a:rPr lang="en-US" sz="16758" spc="83">
                <a:solidFill>
                  <a:srgbClr val="2B2C30"/>
                </a:solidFill>
                <a:latin typeface="Playfair Display"/>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4" name="TextBox 4"/>
          <p:cNvSpPr txBox="1"/>
          <p:nvPr/>
        </p:nvSpPr>
        <p:spPr>
          <a:xfrm>
            <a:off x="1092599" y="1375987"/>
            <a:ext cx="16230600" cy="609590"/>
          </a:xfrm>
          <a:prstGeom prst="rect">
            <a:avLst/>
          </a:prstGeom>
        </p:spPr>
        <p:txBody>
          <a:bodyPr lIns="0" tIns="0" rIns="0" bIns="0" rtlCol="0" anchor="t">
            <a:spAutoFit/>
          </a:bodyPr>
          <a:lstStyle/>
          <a:p>
            <a:pPr>
              <a:lnSpc>
                <a:spcPts val="5200"/>
              </a:lnSpc>
              <a:spcBef>
                <a:spcPct val="0"/>
              </a:spcBef>
            </a:pPr>
            <a:r>
              <a:rPr lang="en-US" sz="3714" spc="843" dirty="0">
                <a:solidFill>
                  <a:srgbClr val="2B2C30"/>
                </a:solidFill>
                <a:latin typeface="Public Sans Bold"/>
              </a:rPr>
              <a:t>PROBLEM STATEMENT</a:t>
            </a:r>
          </a:p>
        </p:txBody>
      </p:sp>
      <p:sp>
        <p:nvSpPr>
          <p:cNvPr id="5" name="AutoShape 5"/>
          <p:cNvSpPr/>
          <p:nvPr/>
        </p:nvSpPr>
        <p:spPr>
          <a:xfrm>
            <a:off x="1112264" y="2561654"/>
            <a:ext cx="6984601" cy="10557"/>
          </a:xfrm>
          <a:prstGeom prst="line">
            <a:avLst/>
          </a:prstGeom>
          <a:ln w="9525" cap="flat">
            <a:solidFill>
              <a:srgbClr val="2B2C30"/>
            </a:solidFill>
            <a:prstDash val="solid"/>
            <a:headEnd type="none" w="sm" len="sm"/>
            <a:tailEnd type="none" w="sm" len="sm"/>
          </a:ln>
        </p:spPr>
        <p:txBody>
          <a:bodyPr/>
          <a:lstStyle/>
          <a:p>
            <a:endParaRPr lang="en-IN" dirty="0"/>
          </a:p>
        </p:txBody>
      </p:sp>
      <p:sp>
        <p:nvSpPr>
          <p:cNvPr id="7" name="TextBox 7"/>
          <p:cNvSpPr txBox="1"/>
          <p:nvPr/>
        </p:nvSpPr>
        <p:spPr>
          <a:xfrm>
            <a:off x="1092599" y="3395082"/>
            <a:ext cx="7877185" cy="5416868"/>
          </a:xfrm>
          <a:prstGeom prst="rect">
            <a:avLst/>
          </a:prstGeom>
        </p:spPr>
        <p:txBody>
          <a:bodyPr lIns="0" tIns="0" rIns="0" bIns="0" rtlCol="0" anchor="t">
            <a:spAutoFit/>
          </a:bodyPr>
          <a:lstStyle/>
          <a:p>
            <a:r>
              <a:rPr lang="en-US" sz="3200" dirty="0"/>
              <a:t>Cooking enthusiasts and home chefs often struggle to organize and manage their recipes efficiently. Many rely on physical notebooks, screenshots, or disorganized digital notes, making it difficult to find and update recipes when needed. A digital solution is required to store, manage, update, and search for recipes conveniently. Additionally, users should be able to categorize recipes, save favorites, and interact with a community to share cooking ideas.</a:t>
            </a:r>
            <a:endParaRPr lang="en-US" sz="3200" dirty="0">
              <a:solidFill>
                <a:srgbClr val="2B2C30"/>
              </a:solidFill>
              <a:latin typeface="Times New Roman" panose="02020603050405020304" pitchFamily="18" charset="0"/>
              <a:cs typeface="Times New Roman" panose="02020603050405020304" pitchFamily="18" charset="0"/>
            </a:endParaRPr>
          </a:p>
        </p:txBody>
      </p:sp>
      <p:grpSp>
        <p:nvGrpSpPr>
          <p:cNvPr id="9" name="Group 9"/>
          <p:cNvGrpSpPr/>
          <p:nvPr/>
        </p:nvGrpSpPr>
        <p:grpSpPr>
          <a:xfrm>
            <a:off x="9829801" y="1985577"/>
            <a:ext cx="7086600" cy="6016652"/>
            <a:chOff x="0" y="0"/>
            <a:chExt cx="2364475" cy="1540189"/>
          </a:xfrm>
        </p:grpSpPr>
        <p:sp>
          <p:nvSpPr>
            <p:cNvPr id="10" name="Freeform 10"/>
            <p:cNvSpPr/>
            <p:nvPr/>
          </p:nvSpPr>
          <p:spPr>
            <a:xfrm>
              <a:off x="0" y="0"/>
              <a:ext cx="2364475" cy="1540190"/>
            </a:xfrm>
            <a:custGeom>
              <a:avLst/>
              <a:gdLst/>
              <a:ahLst/>
              <a:cxnLst/>
              <a:rect l="l" t="t" r="r" b="b"/>
              <a:pathLst>
                <a:path w="2364475" h="1540190">
                  <a:moveTo>
                    <a:pt x="0" y="0"/>
                  </a:moveTo>
                  <a:lnTo>
                    <a:pt x="2364475" y="0"/>
                  </a:lnTo>
                  <a:lnTo>
                    <a:pt x="2364475" y="1540190"/>
                  </a:lnTo>
                  <a:lnTo>
                    <a:pt x="0" y="1540190"/>
                  </a:lnTo>
                  <a:close/>
                </a:path>
              </a:pathLst>
            </a:custGeom>
            <a:solidFill>
              <a:srgbClr val="000000">
                <a:alpha val="0"/>
              </a:srgbClr>
            </a:solidFill>
            <a:ln w="9525" cap="sq">
              <a:solidFill>
                <a:srgbClr val="2B2C30"/>
              </a:solidFill>
              <a:prstDash val="solid"/>
              <a:miter/>
            </a:ln>
          </p:spPr>
          <p:txBody>
            <a:bodyPr/>
            <a:lstStyle/>
            <a:p>
              <a:endParaRPr lang="en-IN"/>
            </a:p>
          </p:txBody>
        </p:sp>
        <p:sp>
          <p:nvSpPr>
            <p:cNvPr id="11" name="TextBox 11"/>
            <p:cNvSpPr txBox="1"/>
            <p:nvPr/>
          </p:nvSpPr>
          <p:spPr>
            <a:xfrm>
              <a:off x="0" y="-28575"/>
              <a:ext cx="2364475" cy="1568764"/>
            </a:xfrm>
            <a:prstGeom prst="rect">
              <a:avLst/>
            </a:prstGeom>
          </p:spPr>
          <p:txBody>
            <a:bodyPr lIns="68580" tIns="68580" rIns="68580" bIns="68580" rtlCol="0" anchor="ctr"/>
            <a:lstStyle/>
            <a:p>
              <a:pPr algn="ctr">
                <a:lnSpc>
                  <a:spcPts val="1889"/>
                </a:lnSpc>
              </a:pPr>
              <a:endParaRPr/>
            </a:p>
          </p:txBody>
        </p:sp>
      </p:grpSp>
      <p:pic>
        <p:nvPicPr>
          <p:cNvPr id="3" name="Picture 2">
            <a:extLst>
              <a:ext uri="{FF2B5EF4-FFF2-40B4-BE49-F238E27FC236}">
                <a16:creationId xmlns:a16="http://schemas.microsoft.com/office/drawing/2014/main" id="{A817888F-E048-D08F-8431-BBB697CE57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1091" y="2275175"/>
            <a:ext cx="5864019" cy="532582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4" name="TextBox 4"/>
          <p:cNvSpPr txBox="1"/>
          <p:nvPr/>
        </p:nvSpPr>
        <p:spPr>
          <a:xfrm>
            <a:off x="1063102" y="1097240"/>
            <a:ext cx="16230600" cy="609590"/>
          </a:xfrm>
          <a:prstGeom prst="rect">
            <a:avLst/>
          </a:prstGeom>
        </p:spPr>
        <p:txBody>
          <a:bodyPr lIns="0" tIns="0" rIns="0" bIns="0" rtlCol="0" anchor="t">
            <a:spAutoFit/>
          </a:bodyPr>
          <a:lstStyle/>
          <a:p>
            <a:pPr>
              <a:lnSpc>
                <a:spcPts val="5200"/>
              </a:lnSpc>
              <a:spcBef>
                <a:spcPct val="0"/>
              </a:spcBef>
            </a:pPr>
            <a:r>
              <a:rPr lang="en-US" sz="3714" spc="843" dirty="0">
                <a:solidFill>
                  <a:srgbClr val="2B2C30"/>
                </a:solidFill>
                <a:latin typeface="Public Sans Bold"/>
              </a:rPr>
              <a:t>ABSTRACT</a:t>
            </a:r>
          </a:p>
        </p:txBody>
      </p:sp>
      <p:sp>
        <p:nvSpPr>
          <p:cNvPr id="5" name="AutoShape 5"/>
          <p:cNvSpPr/>
          <p:nvPr/>
        </p:nvSpPr>
        <p:spPr>
          <a:xfrm>
            <a:off x="1092599" y="2084942"/>
            <a:ext cx="6984601" cy="10557"/>
          </a:xfrm>
          <a:prstGeom prst="line">
            <a:avLst/>
          </a:prstGeom>
          <a:ln w="9525" cap="flat">
            <a:solidFill>
              <a:srgbClr val="2B2C30"/>
            </a:solidFill>
            <a:prstDash val="solid"/>
            <a:headEnd type="none" w="sm" len="sm"/>
            <a:tailEnd type="none" w="sm" len="sm"/>
          </a:ln>
        </p:spPr>
        <p:txBody>
          <a:bodyPr/>
          <a:lstStyle/>
          <a:p>
            <a:endParaRPr lang="en-IN"/>
          </a:p>
        </p:txBody>
      </p:sp>
      <p:sp>
        <p:nvSpPr>
          <p:cNvPr id="7" name="TextBox 7"/>
          <p:cNvSpPr txBox="1"/>
          <p:nvPr/>
        </p:nvSpPr>
        <p:spPr>
          <a:xfrm>
            <a:off x="1063102" y="2781300"/>
            <a:ext cx="7877185" cy="7325082"/>
          </a:xfrm>
          <a:prstGeom prst="rect">
            <a:avLst/>
          </a:prstGeom>
        </p:spPr>
        <p:txBody>
          <a:bodyPr lIns="0" tIns="0" rIns="0" bIns="0" rtlCol="0" anchor="t">
            <a:spAutoFit/>
          </a:bodyPr>
          <a:lstStyle/>
          <a:p>
            <a:pPr>
              <a:buNone/>
            </a:pPr>
            <a:r>
              <a:rPr lang="en-US" sz="2800" dirty="0"/>
              <a:t>The Recipe Management App is a mobile application developed in Android Studio using Java and SQLite. It enables users to store, retrieve, update, delete, and search recipes efficiently. The app features user authentication, recipe categorization, favorites, and a community module for likes, comments, and following chefs. The recipes include a name, ingredients, cooking steps, an optional image, and a category for easy filtering.</a:t>
            </a:r>
          </a:p>
          <a:p>
            <a:r>
              <a:rPr lang="en-US" sz="2800" dirty="0"/>
              <a:t>By using SQLite for local data storage, the app works offline without requiring internet access. The app enhances user experience through an intuitive UI, interactive recipe management, and social engagement features. Future enhancements include cloud backup, AI-based recommendations, and multimedia integration</a:t>
            </a:r>
          </a:p>
          <a:p>
            <a:pPr algn="l"/>
            <a:endParaRPr lang="en-US" sz="2800" dirty="0">
              <a:solidFill>
                <a:srgbClr val="1F1F1F"/>
              </a:solidFill>
              <a:latin typeface="Times New Roman" panose="02020603050405020304" pitchFamily="18" charset="0"/>
              <a:cs typeface="Times New Roman" panose="02020603050405020304" pitchFamily="18" charset="0"/>
            </a:endParaRPr>
          </a:p>
        </p:txBody>
      </p:sp>
      <p:grpSp>
        <p:nvGrpSpPr>
          <p:cNvPr id="9" name="Group 9"/>
          <p:cNvGrpSpPr/>
          <p:nvPr/>
        </p:nvGrpSpPr>
        <p:grpSpPr>
          <a:xfrm>
            <a:off x="9982200" y="2174123"/>
            <a:ext cx="7773804" cy="5063759"/>
            <a:chOff x="0" y="0"/>
            <a:chExt cx="2364475" cy="1540189"/>
          </a:xfrm>
        </p:grpSpPr>
        <p:sp>
          <p:nvSpPr>
            <p:cNvPr id="10" name="Freeform 10"/>
            <p:cNvSpPr/>
            <p:nvPr/>
          </p:nvSpPr>
          <p:spPr>
            <a:xfrm>
              <a:off x="0" y="0"/>
              <a:ext cx="2364475" cy="1540190"/>
            </a:xfrm>
            <a:custGeom>
              <a:avLst/>
              <a:gdLst/>
              <a:ahLst/>
              <a:cxnLst/>
              <a:rect l="l" t="t" r="r" b="b"/>
              <a:pathLst>
                <a:path w="2364475" h="1540190">
                  <a:moveTo>
                    <a:pt x="0" y="0"/>
                  </a:moveTo>
                  <a:lnTo>
                    <a:pt x="2364475" y="0"/>
                  </a:lnTo>
                  <a:lnTo>
                    <a:pt x="2364475" y="1540190"/>
                  </a:lnTo>
                  <a:lnTo>
                    <a:pt x="0" y="1540190"/>
                  </a:lnTo>
                  <a:close/>
                </a:path>
              </a:pathLst>
            </a:custGeom>
            <a:solidFill>
              <a:srgbClr val="000000">
                <a:alpha val="0"/>
              </a:srgbClr>
            </a:solidFill>
            <a:ln w="9525" cap="sq">
              <a:solidFill>
                <a:srgbClr val="2B2C30"/>
              </a:solidFill>
              <a:prstDash val="solid"/>
              <a:miter/>
            </a:ln>
          </p:spPr>
          <p:txBody>
            <a:bodyPr/>
            <a:lstStyle/>
            <a:p>
              <a:endParaRPr lang="en-IN"/>
            </a:p>
          </p:txBody>
        </p:sp>
        <p:sp>
          <p:nvSpPr>
            <p:cNvPr id="11" name="TextBox 11"/>
            <p:cNvSpPr txBox="1"/>
            <p:nvPr/>
          </p:nvSpPr>
          <p:spPr>
            <a:xfrm>
              <a:off x="0" y="-28575"/>
              <a:ext cx="2364475" cy="1568764"/>
            </a:xfrm>
            <a:prstGeom prst="rect">
              <a:avLst/>
            </a:prstGeom>
          </p:spPr>
          <p:txBody>
            <a:bodyPr lIns="68580" tIns="68580" rIns="68580" bIns="68580" rtlCol="0" anchor="ctr"/>
            <a:lstStyle/>
            <a:p>
              <a:pPr algn="ctr">
                <a:lnSpc>
                  <a:spcPts val="1889"/>
                </a:lnSpc>
              </a:pPr>
              <a:endParaRPr/>
            </a:p>
          </p:txBody>
        </p:sp>
      </p:grpSp>
      <p:pic>
        <p:nvPicPr>
          <p:cNvPr id="6" name="Picture 5">
            <a:extLst>
              <a:ext uri="{FF2B5EF4-FFF2-40B4-BE49-F238E27FC236}">
                <a16:creationId xmlns:a16="http://schemas.microsoft.com/office/drawing/2014/main" id="{F6BD7052-8EC4-AE05-F50C-FCCB194FBF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2628901"/>
            <a:ext cx="6709298" cy="4114800"/>
          </a:xfrm>
          <a:prstGeom prst="rect">
            <a:avLst/>
          </a:prstGeom>
        </p:spPr>
      </p:pic>
    </p:spTree>
    <p:extLst>
      <p:ext uri="{BB962C8B-B14F-4D97-AF65-F5344CB8AC3E}">
        <p14:creationId xmlns:p14="http://schemas.microsoft.com/office/powerpoint/2010/main" val="223671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3" name="AutoShape 3"/>
          <p:cNvSpPr/>
          <p:nvPr/>
        </p:nvSpPr>
        <p:spPr>
          <a:xfrm flipV="1">
            <a:off x="1028703" y="1439199"/>
            <a:ext cx="16230594" cy="38509"/>
          </a:xfrm>
          <a:prstGeom prst="line">
            <a:avLst/>
          </a:prstGeom>
          <a:ln w="9525" cap="flat">
            <a:solidFill>
              <a:srgbClr val="2B2C30"/>
            </a:solidFill>
            <a:prstDash val="solid"/>
            <a:headEnd type="none" w="sm" len="sm"/>
            <a:tailEnd type="none" w="sm" len="sm"/>
          </a:ln>
        </p:spPr>
        <p:txBody>
          <a:bodyPr/>
          <a:lstStyle/>
          <a:p>
            <a:endParaRPr lang="en-IN"/>
          </a:p>
        </p:txBody>
      </p:sp>
      <p:sp>
        <p:nvSpPr>
          <p:cNvPr id="5" name="TextBox 5"/>
          <p:cNvSpPr txBox="1"/>
          <p:nvPr/>
        </p:nvSpPr>
        <p:spPr>
          <a:xfrm>
            <a:off x="1016407" y="696260"/>
            <a:ext cx="16230600" cy="609590"/>
          </a:xfrm>
          <a:prstGeom prst="rect">
            <a:avLst/>
          </a:prstGeom>
        </p:spPr>
        <p:txBody>
          <a:bodyPr lIns="0" tIns="0" rIns="0" bIns="0" rtlCol="0" anchor="t">
            <a:spAutoFit/>
          </a:bodyPr>
          <a:lstStyle/>
          <a:p>
            <a:pPr>
              <a:lnSpc>
                <a:spcPts val="5200"/>
              </a:lnSpc>
              <a:spcBef>
                <a:spcPct val="0"/>
              </a:spcBef>
            </a:pPr>
            <a:r>
              <a:rPr lang="en-US" sz="3714" spc="843" dirty="0">
                <a:solidFill>
                  <a:srgbClr val="2B2C30"/>
                </a:solidFill>
                <a:latin typeface="Public Sans Bold"/>
              </a:rPr>
              <a:t>SCREENSHOTS</a:t>
            </a:r>
          </a:p>
        </p:txBody>
      </p:sp>
      <p:sp>
        <p:nvSpPr>
          <p:cNvPr id="7" name="TextBox 7"/>
          <p:cNvSpPr txBox="1"/>
          <p:nvPr/>
        </p:nvSpPr>
        <p:spPr>
          <a:xfrm>
            <a:off x="1016407" y="1868192"/>
            <a:ext cx="3479393" cy="474187"/>
          </a:xfrm>
          <a:prstGeom prst="rect">
            <a:avLst/>
          </a:prstGeom>
        </p:spPr>
        <p:txBody>
          <a:bodyPr wrap="square" lIns="0" tIns="0" rIns="0" bIns="0" rtlCol="0" anchor="t">
            <a:spAutoFit/>
          </a:bodyPr>
          <a:lstStyle/>
          <a:p>
            <a:pPr>
              <a:lnSpc>
                <a:spcPts val="3919"/>
              </a:lnSpc>
            </a:pPr>
            <a:r>
              <a:rPr lang="en-US" sz="2799" dirty="0">
                <a:solidFill>
                  <a:srgbClr val="2B2C30"/>
                </a:solidFill>
                <a:latin typeface="Public Sans Bold"/>
              </a:rPr>
              <a:t>REGISTER</a:t>
            </a:r>
          </a:p>
        </p:txBody>
      </p:sp>
      <p:sp>
        <p:nvSpPr>
          <p:cNvPr id="27" name="TextBox 7">
            <a:extLst>
              <a:ext uri="{FF2B5EF4-FFF2-40B4-BE49-F238E27FC236}">
                <a16:creationId xmlns:a16="http://schemas.microsoft.com/office/drawing/2014/main" id="{F2E83688-74A7-B0DE-D096-283A0E201F99}"/>
              </a:ext>
            </a:extLst>
          </p:cNvPr>
          <p:cNvSpPr txBox="1"/>
          <p:nvPr/>
        </p:nvSpPr>
        <p:spPr>
          <a:xfrm>
            <a:off x="9814319" y="1860742"/>
            <a:ext cx="3479393" cy="474187"/>
          </a:xfrm>
          <a:prstGeom prst="rect">
            <a:avLst/>
          </a:prstGeom>
        </p:spPr>
        <p:txBody>
          <a:bodyPr wrap="square" lIns="0" tIns="0" rIns="0" bIns="0" rtlCol="0" anchor="t">
            <a:spAutoFit/>
          </a:bodyPr>
          <a:lstStyle/>
          <a:p>
            <a:pPr>
              <a:lnSpc>
                <a:spcPts val="3919"/>
              </a:lnSpc>
            </a:pPr>
            <a:r>
              <a:rPr lang="en-US" sz="2799" dirty="0">
                <a:solidFill>
                  <a:srgbClr val="2B2C30"/>
                </a:solidFill>
                <a:latin typeface="Public Sans Bold"/>
              </a:rPr>
              <a:t>LOGIN</a:t>
            </a:r>
          </a:p>
        </p:txBody>
      </p:sp>
      <p:pic>
        <p:nvPicPr>
          <p:cNvPr id="11" name="Picture 10">
            <a:extLst>
              <a:ext uri="{FF2B5EF4-FFF2-40B4-BE49-F238E27FC236}">
                <a16:creationId xmlns:a16="http://schemas.microsoft.com/office/drawing/2014/main" id="{2E55FD66-A34E-6F11-90DB-5BEAC27B13EF}"/>
              </a:ext>
            </a:extLst>
          </p:cNvPr>
          <p:cNvPicPr>
            <a:picLocks noChangeAspect="1"/>
          </p:cNvPicPr>
          <p:nvPr/>
        </p:nvPicPr>
        <p:blipFill>
          <a:blip r:embed="rId2"/>
          <a:stretch>
            <a:fillRect/>
          </a:stretch>
        </p:blipFill>
        <p:spPr>
          <a:xfrm>
            <a:off x="533400" y="2466880"/>
            <a:ext cx="3610479" cy="7324820"/>
          </a:xfrm>
          <a:prstGeom prst="rect">
            <a:avLst/>
          </a:prstGeom>
        </p:spPr>
      </p:pic>
      <p:pic>
        <p:nvPicPr>
          <p:cNvPr id="13" name="Picture 12">
            <a:extLst>
              <a:ext uri="{FF2B5EF4-FFF2-40B4-BE49-F238E27FC236}">
                <a16:creationId xmlns:a16="http://schemas.microsoft.com/office/drawing/2014/main" id="{42EB437B-3479-0EA2-2417-5E8ABD74F76A}"/>
              </a:ext>
            </a:extLst>
          </p:cNvPr>
          <p:cNvPicPr>
            <a:picLocks noChangeAspect="1"/>
          </p:cNvPicPr>
          <p:nvPr/>
        </p:nvPicPr>
        <p:blipFill>
          <a:blip r:embed="rId3"/>
          <a:stretch>
            <a:fillRect/>
          </a:stretch>
        </p:blipFill>
        <p:spPr>
          <a:xfrm>
            <a:off x="5041966" y="2247311"/>
            <a:ext cx="3543795" cy="7763958"/>
          </a:xfrm>
          <a:prstGeom prst="rect">
            <a:avLst/>
          </a:prstGeom>
        </p:spPr>
      </p:pic>
      <p:pic>
        <p:nvPicPr>
          <p:cNvPr id="15" name="Picture 14">
            <a:extLst>
              <a:ext uri="{FF2B5EF4-FFF2-40B4-BE49-F238E27FC236}">
                <a16:creationId xmlns:a16="http://schemas.microsoft.com/office/drawing/2014/main" id="{34EFF69A-90D9-B697-B2E8-1890CE3C0159}"/>
              </a:ext>
            </a:extLst>
          </p:cNvPr>
          <p:cNvPicPr>
            <a:picLocks noChangeAspect="1"/>
          </p:cNvPicPr>
          <p:nvPr/>
        </p:nvPicPr>
        <p:blipFill>
          <a:blip r:embed="rId4"/>
          <a:stretch>
            <a:fillRect/>
          </a:stretch>
        </p:blipFill>
        <p:spPr>
          <a:xfrm>
            <a:off x="9615886" y="2334929"/>
            <a:ext cx="3562847" cy="7763958"/>
          </a:xfrm>
          <a:prstGeom prst="rect">
            <a:avLst/>
          </a:prstGeom>
        </p:spPr>
      </p:pic>
      <p:pic>
        <p:nvPicPr>
          <p:cNvPr id="17" name="Picture 16">
            <a:extLst>
              <a:ext uri="{FF2B5EF4-FFF2-40B4-BE49-F238E27FC236}">
                <a16:creationId xmlns:a16="http://schemas.microsoft.com/office/drawing/2014/main" id="{28F8C14C-58F3-0DC6-A574-FEB79E99CFE9}"/>
              </a:ext>
            </a:extLst>
          </p:cNvPr>
          <p:cNvPicPr>
            <a:picLocks noChangeAspect="1"/>
          </p:cNvPicPr>
          <p:nvPr/>
        </p:nvPicPr>
        <p:blipFill>
          <a:blip r:embed="rId5"/>
          <a:stretch>
            <a:fillRect/>
          </a:stretch>
        </p:blipFill>
        <p:spPr>
          <a:xfrm>
            <a:off x="13922297" y="2328954"/>
            <a:ext cx="3832303" cy="776993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3" name="AutoShape 3"/>
          <p:cNvSpPr/>
          <p:nvPr/>
        </p:nvSpPr>
        <p:spPr>
          <a:xfrm flipV="1">
            <a:off x="762000" y="1257300"/>
            <a:ext cx="16230594" cy="38509"/>
          </a:xfrm>
          <a:prstGeom prst="line">
            <a:avLst/>
          </a:prstGeom>
          <a:ln w="9525" cap="flat">
            <a:solidFill>
              <a:srgbClr val="2B2C30"/>
            </a:solidFill>
            <a:prstDash val="solid"/>
            <a:headEnd type="none" w="sm" len="sm"/>
            <a:tailEnd type="none" w="sm" len="sm"/>
          </a:ln>
        </p:spPr>
        <p:txBody>
          <a:bodyPr/>
          <a:lstStyle/>
          <a:p>
            <a:endParaRPr lang="en-IN"/>
          </a:p>
        </p:txBody>
      </p:sp>
      <p:sp>
        <p:nvSpPr>
          <p:cNvPr id="5" name="TextBox 5"/>
          <p:cNvSpPr txBox="1"/>
          <p:nvPr/>
        </p:nvSpPr>
        <p:spPr>
          <a:xfrm>
            <a:off x="914400" y="495300"/>
            <a:ext cx="16230600" cy="609590"/>
          </a:xfrm>
          <a:prstGeom prst="rect">
            <a:avLst/>
          </a:prstGeom>
        </p:spPr>
        <p:txBody>
          <a:bodyPr lIns="0" tIns="0" rIns="0" bIns="0" rtlCol="0" anchor="t">
            <a:spAutoFit/>
          </a:bodyPr>
          <a:lstStyle/>
          <a:p>
            <a:pPr>
              <a:lnSpc>
                <a:spcPts val="5200"/>
              </a:lnSpc>
              <a:spcBef>
                <a:spcPct val="0"/>
              </a:spcBef>
            </a:pPr>
            <a:r>
              <a:rPr lang="en-US" sz="3714" spc="843" dirty="0">
                <a:solidFill>
                  <a:srgbClr val="2B2C30"/>
                </a:solidFill>
                <a:latin typeface="Public Sans Bold"/>
              </a:rPr>
              <a:t>SCREENSHOTS</a:t>
            </a:r>
          </a:p>
        </p:txBody>
      </p:sp>
      <p:pic>
        <p:nvPicPr>
          <p:cNvPr id="7" name="Picture 6">
            <a:extLst>
              <a:ext uri="{FF2B5EF4-FFF2-40B4-BE49-F238E27FC236}">
                <a16:creationId xmlns:a16="http://schemas.microsoft.com/office/drawing/2014/main" id="{11D362D0-2372-B4BA-6BC3-B897A752E5DD}"/>
              </a:ext>
            </a:extLst>
          </p:cNvPr>
          <p:cNvPicPr>
            <a:picLocks noChangeAspect="1"/>
          </p:cNvPicPr>
          <p:nvPr/>
        </p:nvPicPr>
        <p:blipFill>
          <a:blip r:embed="rId2"/>
          <a:stretch>
            <a:fillRect/>
          </a:stretch>
        </p:blipFill>
        <p:spPr>
          <a:xfrm>
            <a:off x="7129215" y="2056427"/>
            <a:ext cx="3496163" cy="7391964"/>
          </a:xfrm>
          <a:prstGeom prst="rect">
            <a:avLst/>
          </a:prstGeom>
        </p:spPr>
      </p:pic>
      <p:pic>
        <p:nvPicPr>
          <p:cNvPr id="12" name="Picture 11">
            <a:extLst>
              <a:ext uri="{FF2B5EF4-FFF2-40B4-BE49-F238E27FC236}">
                <a16:creationId xmlns:a16="http://schemas.microsoft.com/office/drawing/2014/main" id="{8D2E24DC-3A02-869D-EB2C-0A55D8C99EEF}"/>
              </a:ext>
            </a:extLst>
          </p:cNvPr>
          <p:cNvPicPr>
            <a:picLocks noChangeAspect="1"/>
          </p:cNvPicPr>
          <p:nvPr/>
        </p:nvPicPr>
        <p:blipFill>
          <a:blip r:embed="rId3"/>
          <a:stretch>
            <a:fillRect/>
          </a:stretch>
        </p:blipFill>
        <p:spPr>
          <a:xfrm>
            <a:off x="12626890" y="2056427"/>
            <a:ext cx="3600953" cy="7190965"/>
          </a:xfrm>
          <a:prstGeom prst="rect">
            <a:avLst/>
          </a:prstGeom>
        </p:spPr>
      </p:pic>
      <p:pic>
        <p:nvPicPr>
          <p:cNvPr id="13" name="Picture 12">
            <a:extLst>
              <a:ext uri="{FF2B5EF4-FFF2-40B4-BE49-F238E27FC236}">
                <a16:creationId xmlns:a16="http://schemas.microsoft.com/office/drawing/2014/main" id="{5822F492-BED3-88B3-B54C-C677A8CD1A45}"/>
              </a:ext>
            </a:extLst>
          </p:cNvPr>
          <p:cNvPicPr>
            <a:picLocks noChangeAspect="1"/>
          </p:cNvPicPr>
          <p:nvPr/>
        </p:nvPicPr>
        <p:blipFill>
          <a:blip r:embed="rId4"/>
          <a:stretch>
            <a:fillRect/>
          </a:stretch>
        </p:blipFill>
        <p:spPr>
          <a:xfrm>
            <a:off x="1295400" y="2021768"/>
            <a:ext cx="3832303" cy="7500376"/>
          </a:xfrm>
          <a:prstGeom prst="rect">
            <a:avLst/>
          </a:prstGeom>
        </p:spPr>
      </p:pic>
    </p:spTree>
    <p:extLst>
      <p:ext uri="{BB962C8B-B14F-4D97-AF65-F5344CB8AC3E}">
        <p14:creationId xmlns:p14="http://schemas.microsoft.com/office/powerpoint/2010/main" val="1508926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IN"/>
          </a:p>
        </p:txBody>
      </p:sp>
      <p:sp>
        <p:nvSpPr>
          <p:cNvPr id="5" name="TextBox 5"/>
          <p:cNvSpPr txBox="1"/>
          <p:nvPr/>
        </p:nvSpPr>
        <p:spPr>
          <a:xfrm>
            <a:off x="1006871" y="942975"/>
            <a:ext cx="16230600" cy="609590"/>
          </a:xfrm>
          <a:prstGeom prst="rect">
            <a:avLst/>
          </a:prstGeom>
        </p:spPr>
        <p:txBody>
          <a:bodyPr lIns="0" tIns="0" rIns="0" bIns="0" rtlCol="0" anchor="t">
            <a:spAutoFit/>
          </a:bodyPr>
          <a:lstStyle/>
          <a:p>
            <a:pPr>
              <a:lnSpc>
                <a:spcPts val="5200"/>
              </a:lnSpc>
              <a:spcBef>
                <a:spcPct val="0"/>
              </a:spcBef>
            </a:pPr>
            <a:r>
              <a:rPr lang="en-US" sz="3714" spc="843">
                <a:solidFill>
                  <a:srgbClr val="2B2C30"/>
                </a:solidFill>
                <a:latin typeface="Public Sans Bold"/>
              </a:rPr>
              <a:t>FLOWCHART</a:t>
            </a:r>
            <a:endParaRPr lang="en-US" sz="3714" spc="843" dirty="0">
              <a:solidFill>
                <a:srgbClr val="2B2C30"/>
              </a:solidFill>
              <a:latin typeface="Public Sans Bold"/>
            </a:endParaRPr>
          </a:p>
        </p:txBody>
      </p:sp>
      <p:pic>
        <p:nvPicPr>
          <p:cNvPr id="6" name="Picture 5">
            <a:extLst>
              <a:ext uri="{FF2B5EF4-FFF2-40B4-BE49-F238E27FC236}">
                <a16:creationId xmlns:a16="http://schemas.microsoft.com/office/drawing/2014/main" id="{A7F6E531-C8AE-B01E-EF2B-1BFA1C0274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2007466"/>
            <a:ext cx="10250258" cy="7886292"/>
          </a:xfrm>
          <a:prstGeom prst="rect">
            <a:avLst/>
          </a:prstGeom>
        </p:spPr>
      </p:pic>
    </p:spTree>
    <p:extLst>
      <p:ext uri="{BB962C8B-B14F-4D97-AF65-F5344CB8AC3E}">
        <p14:creationId xmlns:p14="http://schemas.microsoft.com/office/powerpoint/2010/main" val="3922457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IN"/>
          </a:p>
        </p:txBody>
      </p:sp>
      <p:sp>
        <p:nvSpPr>
          <p:cNvPr id="5" name="TextBox 5"/>
          <p:cNvSpPr txBox="1"/>
          <p:nvPr/>
        </p:nvSpPr>
        <p:spPr>
          <a:xfrm>
            <a:off x="1006871" y="942975"/>
            <a:ext cx="16230600" cy="609590"/>
          </a:xfrm>
          <a:prstGeom prst="rect">
            <a:avLst/>
          </a:prstGeom>
        </p:spPr>
        <p:txBody>
          <a:bodyPr lIns="0" tIns="0" rIns="0" bIns="0" rtlCol="0" anchor="t">
            <a:spAutoFit/>
          </a:bodyPr>
          <a:lstStyle/>
          <a:p>
            <a:pPr>
              <a:lnSpc>
                <a:spcPts val="5200"/>
              </a:lnSpc>
              <a:spcBef>
                <a:spcPct val="0"/>
              </a:spcBef>
            </a:pPr>
            <a:r>
              <a:rPr lang="en-US" sz="3714" spc="843" dirty="0">
                <a:solidFill>
                  <a:srgbClr val="2B2C30"/>
                </a:solidFill>
                <a:latin typeface="Public Sans Bold"/>
              </a:rPr>
              <a:t>ADVANTAGES</a:t>
            </a:r>
          </a:p>
        </p:txBody>
      </p:sp>
      <p:sp>
        <p:nvSpPr>
          <p:cNvPr id="11" name="TextBox 11"/>
          <p:cNvSpPr txBox="1"/>
          <p:nvPr/>
        </p:nvSpPr>
        <p:spPr>
          <a:xfrm>
            <a:off x="7105982" y="3204507"/>
            <a:ext cx="10172689" cy="3877985"/>
          </a:xfrm>
          <a:prstGeom prst="rect">
            <a:avLst/>
          </a:prstGeom>
        </p:spPr>
        <p:txBody>
          <a:bodyPr wrap="square" lIns="0" tIns="0" rIns="0" bIns="0" rtlCol="0" anchor="t">
            <a:spAutoFit/>
          </a:bodyPr>
          <a:lstStyle/>
          <a:p>
            <a:r>
              <a:rPr lang="en-US" sz="2800" b="1" dirty="0"/>
              <a:t>Offline Access</a:t>
            </a:r>
            <a:r>
              <a:rPr lang="en-US" sz="2800" dirty="0"/>
              <a:t> – No internet required; recipes are stored locally using SQLite.</a:t>
            </a:r>
            <a:br>
              <a:rPr lang="en-US" sz="2800" dirty="0"/>
            </a:br>
            <a:r>
              <a:rPr lang="en-US" sz="2800" dirty="0"/>
              <a:t> </a:t>
            </a:r>
            <a:r>
              <a:rPr lang="en-US" sz="2800" b="1" dirty="0"/>
              <a:t>User-Friendly Interface</a:t>
            </a:r>
            <a:r>
              <a:rPr lang="en-US" sz="2800" dirty="0"/>
              <a:t> – Easy navigation and recipe management.</a:t>
            </a:r>
            <a:br>
              <a:rPr lang="en-US" sz="2800" dirty="0"/>
            </a:br>
            <a:r>
              <a:rPr lang="en-US" sz="2800" b="1" dirty="0"/>
              <a:t>Quick Search &amp; Filter</a:t>
            </a:r>
            <a:r>
              <a:rPr lang="en-US" sz="2800" dirty="0"/>
              <a:t> – Find recipes instantly by name or category.</a:t>
            </a:r>
            <a:br>
              <a:rPr lang="en-US" sz="2800" dirty="0"/>
            </a:br>
            <a:r>
              <a:rPr lang="en-US" sz="2800" dirty="0"/>
              <a:t> </a:t>
            </a:r>
            <a:r>
              <a:rPr lang="en-US" sz="2800" b="1" dirty="0"/>
              <a:t>Favorites Feature</a:t>
            </a:r>
            <a:r>
              <a:rPr lang="en-US" sz="2800" dirty="0"/>
              <a:t> – Users can save and access their favorite recipes.</a:t>
            </a:r>
            <a:br>
              <a:rPr lang="en-US" sz="2800" dirty="0"/>
            </a:br>
            <a:r>
              <a:rPr lang="en-US" sz="2800" dirty="0"/>
              <a:t> </a:t>
            </a:r>
            <a:r>
              <a:rPr lang="en-US" sz="2800" b="1" dirty="0"/>
              <a:t>Community Interaction</a:t>
            </a:r>
            <a:r>
              <a:rPr lang="en-US" sz="2800" dirty="0"/>
              <a:t> – Users can like, comment, and follow other chefs.</a:t>
            </a:r>
            <a:br>
              <a:rPr lang="en-US" sz="2800" dirty="0"/>
            </a:br>
            <a:r>
              <a:rPr lang="en-US" sz="2800" b="1" dirty="0"/>
              <a:t>Secure User Authentication</a:t>
            </a:r>
            <a:r>
              <a:rPr lang="en-US" sz="2800" dirty="0"/>
              <a:t> – Ensures recipe privacy and personalized experience.</a:t>
            </a:r>
            <a:endParaRPr lang="en-US" sz="2800" dirty="0">
              <a:solidFill>
                <a:srgbClr val="2B2C30"/>
              </a:solidFill>
              <a:latin typeface="Times New Roman" panose="02020603050405020304" pitchFamily="18" charset="0"/>
              <a:cs typeface="Times New Roman" panose="02020603050405020304" pitchFamily="18" charset="0"/>
            </a:endParaRPr>
          </a:p>
        </p:txBody>
      </p:sp>
      <p:pic>
        <p:nvPicPr>
          <p:cNvPr id="16" name="Picture 15" descr="A hand with a thumb up&#10;&#10;Description automatically generated">
            <a:extLst>
              <a:ext uri="{FF2B5EF4-FFF2-40B4-BE49-F238E27FC236}">
                <a16:creationId xmlns:a16="http://schemas.microsoft.com/office/drawing/2014/main" id="{5E8720CE-2D73-6632-E779-064CB43D42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871" y="2611284"/>
            <a:ext cx="5507687" cy="4905816"/>
          </a:xfrm>
          <a:prstGeom prst="rect">
            <a:avLst/>
          </a:prstGeom>
        </p:spPr>
      </p:pic>
    </p:spTree>
    <p:extLst>
      <p:ext uri="{BB962C8B-B14F-4D97-AF65-F5344CB8AC3E}">
        <p14:creationId xmlns:p14="http://schemas.microsoft.com/office/powerpoint/2010/main" val="2695216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IN"/>
          </a:p>
        </p:txBody>
      </p:sp>
      <p:sp>
        <p:nvSpPr>
          <p:cNvPr id="5" name="TextBox 5"/>
          <p:cNvSpPr txBox="1"/>
          <p:nvPr/>
        </p:nvSpPr>
        <p:spPr>
          <a:xfrm>
            <a:off x="1006871" y="942975"/>
            <a:ext cx="16230600" cy="609590"/>
          </a:xfrm>
          <a:prstGeom prst="rect">
            <a:avLst/>
          </a:prstGeom>
        </p:spPr>
        <p:txBody>
          <a:bodyPr lIns="0" tIns="0" rIns="0" bIns="0" rtlCol="0" anchor="t">
            <a:spAutoFit/>
          </a:bodyPr>
          <a:lstStyle/>
          <a:p>
            <a:pPr>
              <a:lnSpc>
                <a:spcPts val="5200"/>
              </a:lnSpc>
              <a:spcBef>
                <a:spcPct val="0"/>
              </a:spcBef>
            </a:pPr>
            <a:r>
              <a:rPr lang="en-US" sz="3714" spc="843" dirty="0">
                <a:solidFill>
                  <a:srgbClr val="2B2C30"/>
                </a:solidFill>
                <a:latin typeface="Public Sans Bold"/>
              </a:rPr>
              <a:t>DISADVANTAGES</a:t>
            </a:r>
          </a:p>
        </p:txBody>
      </p:sp>
      <p:sp>
        <p:nvSpPr>
          <p:cNvPr id="8" name="TextBox 8"/>
          <p:cNvSpPr txBox="1"/>
          <p:nvPr/>
        </p:nvSpPr>
        <p:spPr>
          <a:xfrm>
            <a:off x="7543800" y="3009900"/>
            <a:ext cx="9448800" cy="5830379"/>
          </a:xfrm>
          <a:prstGeom prst="rect">
            <a:avLst/>
          </a:prstGeom>
        </p:spPr>
        <p:txBody>
          <a:bodyPr wrap="square" lIns="0" tIns="0" rIns="0" bIns="0" rtlCol="0" anchor="t">
            <a:spAutoFit/>
          </a:bodyPr>
          <a:lstStyle/>
          <a:p>
            <a:pPr>
              <a:lnSpc>
                <a:spcPct val="150000"/>
              </a:lnSpc>
            </a:pPr>
            <a:r>
              <a:rPr lang="en-IN" sz="3200" b="1" dirty="0"/>
              <a:t>Limited Storage</a:t>
            </a:r>
            <a:r>
              <a:rPr lang="en-IN" sz="3200" dirty="0"/>
              <a:t> – SQLite is a local database; large-scale data may slow performance.</a:t>
            </a:r>
            <a:br>
              <a:rPr lang="en-IN" sz="3200" dirty="0"/>
            </a:br>
            <a:r>
              <a:rPr lang="en-IN" sz="3200" dirty="0"/>
              <a:t> </a:t>
            </a:r>
            <a:r>
              <a:rPr lang="en-IN" sz="3200" b="1" dirty="0"/>
              <a:t>No Cloud Sync</a:t>
            </a:r>
            <a:r>
              <a:rPr lang="en-IN" sz="3200" dirty="0"/>
              <a:t> – Recipes are lost if the device is reset or changed.</a:t>
            </a:r>
            <a:br>
              <a:rPr lang="en-IN" sz="3200" dirty="0"/>
            </a:br>
            <a:r>
              <a:rPr lang="en-IN" sz="3200" dirty="0"/>
              <a:t> </a:t>
            </a:r>
            <a:r>
              <a:rPr lang="en-IN" sz="3200" b="1" dirty="0"/>
              <a:t>No Video Support</a:t>
            </a:r>
            <a:r>
              <a:rPr lang="en-IN" sz="3200" dirty="0"/>
              <a:t> – Currently, users cannot upload video tutorials for recipes.</a:t>
            </a:r>
            <a:br>
              <a:rPr lang="en-IN" sz="3200" dirty="0"/>
            </a:br>
            <a:r>
              <a:rPr lang="en-IN" sz="3200" dirty="0"/>
              <a:t> </a:t>
            </a:r>
            <a:r>
              <a:rPr lang="en-IN" sz="3200" b="1" dirty="0"/>
              <a:t>Single-Device Limitation</a:t>
            </a:r>
            <a:r>
              <a:rPr lang="en-IN" sz="3200" dirty="0"/>
              <a:t> – Cannot access saved recipes across multiple devices.</a:t>
            </a:r>
            <a:endParaRPr lang="en-US" sz="3200" dirty="0">
              <a:solidFill>
                <a:srgbClr val="2B2C30"/>
              </a:solidFill>
              <a:latin typeface="Times New Roman" panose="02020603050405020304" pitchFamily="18" charset="0"/>
              <a:cs typeface="Times New Roman" panose="02020603050405020304" pitchFamily="18" charset="0"/>
            </a:endParaRPr>
          </a:p>
        </p:txBody>
      </p:sp>
      <p:pic>
        <p:nvPicPr>
          <p:cNvPr id="4" name="Picture 3" descr="A thumb down symbol with a red rubber stamp">
            <a:extLst>
              <a:ext uri="{FF2B5EF4-FFF2-40B4-BE49-F238E27FC236}">
                <a16:creationId xmlns:a16="http://schemas.microsoft.com/office/drawing/2014/main" id="{6B7CB4B6-17A8-E126-A221-D28C0CD0C0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247900"/>
            <a:ext cx="5334000" cy="5334000"/>
          </a:xfrm>
          <a:prstGeom prst="rect">
            <a:avLst/>
          </a:prstGeom>
        </p:spPr>
      </p:pic>
    </p:spTree>
    <p:extLst>
      <p:ext uri="{BB962C8B-B14F-4D97-AF65-F5344CB8AC3E}">
        <p14:creationId xmlns:p14="http://schemas.microsoft.com/office/powerpoint/2010/main" val="2781201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IN"/>
          </a:p>
        </p:txBody>
      </p:sp>
      <p:sp>
        <p:nvSpPr>
          <p:cNvPr id="5" name="TextBox 5"/>
          <p:cNvSpPr txBox="1"/>
          <p:nvPr/>
        </p:nvSpPr>
        <p:spPr>
          <a:xfrm>
            <a:off x="1006871" y="942975"/>
            <a:ext cx="16230600" cy="609590"/>
          </a:xfrm>
          <a:prstGeom prst="rect">
            <a:avLst/>
          </a:prstGeom>
        </p:spPr>
        <p:txBody>
          <a:bodyPr lIns="0" tIns="0" rIns="0" bIns="0" rtlCol="0" anchor="t">
            <a:spAutoFit/>
          </a:bodyPr>
          <a:lstStyle/>
          <a:p>
            <a:pPr>
              <a:lnSpc>
                <a:spcPts val="5200"/>
              </a:lnSpc>
              <a:spcBef>
                <a:spcPct val="0"/>
              </a:spcBef>
            </a:pPr>
            <a:r>
              <a:rPr lang="en-US" sz="3714" spc="843" dirty="0">
                <a:solidFill>
                  <a:srgbClr val="2B2C30"/>
                </a:solidFill>
                <a:latin typeface="Public Sans Bold"/>
              </a:rPr>
              <a:t>FUTURE SCOPE</a:t>
            </a:r>
          </a:p>
        </p:txBody>
      </p:sp>
      <p:sp>
        <p:nvSpPr>
          <p:cNvPr id="11" name="TextBox 11"/>
          <p:cNvSpPr txBox="1"/>
          <p:nvPr/>
        </p:nvSpPr>
        <p:spPr>
          <a:xfrm>
            <a:off x="7772400" y="3204507"/>
            <a:ext cx="9506271" cy="5909310"/>
          </a:xfrm>
          <a:prstGeom prst="rect">
            <a:avLst/>
          </a:prstGeom>
        </p:spPr>
        <p:txBody>
          <a:bodyPr wrap="square" lIns="0" tIns="0" rIns="0" bIns="0" rtlCol="0" anchor="t">
            <a:spAutoFit/>
          </a:bodyPr>
          <a:lstStyle/>
          <a:p>
            <a:r>
              <a:rPr lang="en-IN" sz="3200" dirty="0"/>
              <a:t> </a:t>
            </a:r>
            <a:r>
              <a:rPr lang="en-IN" sz="3200" b="1" dirty="0"/>
              <a:t>Cloud Integration</a:t>
            </a:r>
            <a:r>
              <a:rPr lang="en-IN" sz="3200" dirty="0"/>
              <a:t> – Use Firebase or Google Drive for online backup and multi-device sync.</a:t>
            </a:r>
            <a:br>
              <a:rPr lang="en-IN" sz="3200" dirty="0"/>
            </a:br>
            <a:r>
              <a:rPr lang="en-IN" sz="3200" dirty="0"/>
              <a:t> </a:t>
            </a:r>
            <a:r>
              <a:rPr lang="en-IN" sz="3200" b="1" dirty="0"/>
              <a:t>AI-Based Recommendations</a:t>
            </a:r>
            <a:r>
              <a:rPr lang="en-IN" sz="3200" dirty="0"/>
              <a:t> – Suggest recipes based on user preferences.</a:t>
            </a:r>
            <a:br>
              <a:rPr lang="en-IN" sz="3200" dirty="0"/>
            </a:br>
            <a:r>
              <a:rPr lang="en-IN" sz="3200" dirty="0"/>
              <a:t> </a:t>
            </a:r>
            <a:r>
              <a:rPr lang="en-IN" sz="3200" b="1" dirty="0"/>
              <a:t>Voice Commands</a:t>
            </a:r>
            <a:r>
              <a:rPr lang="en-IN" sz="3200" dirty="0"/>
              <a:t> – Allow users to add and search for recipes using voice input.</a:t>
            </a:r>
            <a:br>
              <a:rPr lang="en-IN" sz="3200" dirty="0"/>
            </a:br>
            <a:r>
              <a:rPr lang="en-IN" sz="3200" dirty="0"/>
              <a:t> </a:t>
            </a:r>
            <a:r>
              <a:rPr lang="en-IN" sz="3200" b="1" dirty="0"/>
              <a:t>Step-by-Step Guided Cooking Mode</a:t>
            </a:r>
            <a:r>
              <a:rPr lang="en-IN" sz="3200" dirty="0"/>
              <a:t> – Display cooking steps with timers.</a:t>
            </a:r>
            <a:br>
              <a:rPr lang="en-IN" sz="3200" dirty="0"/>
            </a:br>
            <a:r>
              <a:rPr lang="en-IN" sz="3200" b="1" dirty="0"/>
              <a:t>Ingredient Shopping List</a:t>
            </a:r>
            <a:r>
              <a:rPr lang="en-IN" sz="3200" dirty="0"/>
              <a:t> – Generate a shopping list from selected recipes.</a:t>
            </a:r>
            <a:br>
              <a:rPr lang="en-IN" sz="3200" dirty="0"/>
            </a:br>
            <a:r>
              <a:rPr lang="en-IN" sz="3200" b="1" dirty="0"/>
              <a:t>Video &amp; Image Uploads</a:t>
            </a:r>
            <a:r>
              <a:rPr lang="en-IN" sz="3200" dirty="0"/>
              <a:t> – Users can share video tutorials along with text recipes.</a:t>
            </a:r>
            <a:endParaRPr lang="en-US" sz="3200" dirty="0">
              <a:solidFill>
                <a:srgbClr val="2B2C30"/>
              </a:solidFill>
              <a:latin typeface="Times New Roman" panose="02020603050405020304" pitchFamily="18" charset="0"/>
              <a:cs typeface="Times New Roman" panose="02020603050405020304" pitchFamily="18" charset="0"/>
            </a:endParaRPr>
          </a:p>
        </p:txBody>
      </p:sp>
      <p:pic>
        <p:nvPicPr>
          <p:cNvPr id="4" name="Picture 3" descr="A person's head with gears and icons">
            <a:extLst>
              <a:ext uri="{FF2B5EF4-FFF2-40B4-BE49-F238E27FC236}">
                <a16:creationId xmlns:a16="http://schemas.microsoft.com/office/drawing/2014/main" id="{62328F02-288F-D948-168C-A4B53C905A9F}"/>
              </a:ext>
            </a:extLst>
          </p:cNvPr>
          <p:cNvPicPr>
            <a:picLocks noChangeAspect="1"/>
          </p:cNvPicPr>
          <p:nvPr/>
        </p:nvPicPr>
        <p:blipFill rotWithShape="1">
          <a:blip r:embed="rId2">
            <a:extLst>
              <a:ext uri="{28A0092B-C50C-407E-A947-70E740481C1C}">
                <a14:useLocalDpi xmlns:a14="http://schemas.microsoft.com/office/drawing/2010/main" val="0"/>
              </a:ext>
            </a:extLst>
          </a:blip>
          <a:srcRect l="7944" r="9973"/>
          <a:stretch/>
        </p:blipFill>
        <p:spPr>
          <a:xfrm>
            <a:off x="685800" y="3010718"/>
            <a:ext cx="6245567" cy="4266382"/>
          </a:xfrm>
          <a:prstGeom prst="rect">
            <a:avLst/>
          </a:prstGeom>
        </p:spPr>
      </p:pic>
    </p:spTree>
    <p:extLst>
      <p:ext uri="{BB962C8B-B14F-4D97-AF65-F5344CB8AC3E}">
        <p14:creationId xmlns:p14="http://schemas.microsoft.com/office/powerpoint/2010/main" val="1071816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63a42108-4372-4e99-a993-ec79efe467d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26DC17A8B16844DBE14D278D0D316FC" ma:contentTypeVersion="5" ma:contentTypeDescription="Create a new document." ma:contentTypeScope="" ma:versionID="095202f32001ccdbb0ea010e06e13564">
  <xsd:schema xmlns:xsd="http://www.w3.org/2001/XMLSchema" xmlns:xs="http://www.w3.org/2001/XMLSchema" xmlns:p="http://schemas.microsoft.com/office/2006/metadata/properties" xmlns:ns2="63a42108-4372-4e99-a993-ec79efe467d4" targetNamespace="http://schemas.microsoft.com/office/2006/metadata/properties" ma:root="true" ma:fieldsID="43acf34992687531067e8c5e9a05cbe6" ns2:_="">
    <xsd:import namespace="63a42108-4372-4e99-a993-ec79efe467d4"/>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a42108-4372-4e99-a993-ec79efe467d4"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A1DDE5-B7FD-4BFA-BF9E-7EDB26FBB1F5}">
  <ds:schemaRefs>
    <ds:schemaRef ds:uri="http://schemas.microsoft.com/office/2006/metadata/properties"/>
    <ds:schemaRef ds:uri="http://schemas.microsoft.com/office/infopath/2007/PartnerControls"/>
    <ds:schemaRef ds:uri="63a42108-4372-4e99-a993-ec79efe467d4"/>
  </ds:schemaRefs>
</ds:datastoreItem>
</file>

<file path=customXml/itemProps2.xml><?xml version="1.0" encoding="utf-8"?>
<ds:datastoreItem xmlns:ds="http://schemas.openxmlformats.org/officeDocument/2006/customXml" ds:itemID="{4B57EFD0-CAAC-4A47-9BE6-7E7BB1A73E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a42108-4372-4e99-a993-ec79efe467d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E5AABE-FADB-4510-B8FA-3E29A3286F6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182</TotalTime>
  <Words>459</Words>
  <Application>Microsoft Office PowerPoint</Application>
  <PresentationFormat>Custom</PresentationFormat>
  <Paragraphs>20</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Public Sans Bold</vt:lpstr>
      <vt:lpstr>Playfair Display</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Cream Neutral Minimalist New Business Pitch Deck Presentation</dc:title>
  <dc:creator>Sruthi</dc:creator>
  <cp:lastModifiedBy>TANUSHREE A</cp:lastModifiedBy>
  <cp:revision>4</cp:revision>
  <dcterms:created xsi:type="dcterms:W3CDTF">2006-08-16T00:00:00Z</dcterms:created>
  <dcterms:modified xsi:type="dcterms:W3CDTF">2025-07-18T17:23:43Z</dcterms:modified>
  <dc:identifier>DAFzrMMxGNU</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0x010100B26DC17A8B16844DBE14D278D0D316FC</vt:lpwstr>
  </property>
</Properties>
</file>