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97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ushri Asthana" userId="a81ba10be941b062" providerId="LiveId" clId="{9BC55E1B-F08D-404A-9EA6-B7094B91C9B3}"/>
    <pc:docChg chg="modSld">
      <pc:chgData name="Tanushri Asthana" userId="a81ba10be941b062" providerId="LiveId" clId="{9BC55E1B-F08D-404A-9EA6-B7094B91C9B3}" dt="2023-10-27T18:27:31.677" v="95"/>
      <pc:docMkLst>
        <pc:docMk/>
      </pc:docMkLst>
      <pc:sldChg chg="modSp mod">
        <pc:chgData name="Tanushri Asthana" userId="a81ba10be941b062" providerId="LiveId" clId="{9BC55E1B-F08D-404A-9EA6-B7094B91C9B3}" dt="2023-10-27T18:25:57.423" v="15" actId="114"/>
        <pc:sldMkLst>
          <pc:docMk/>
          <pc:sldMk cId="715610044" sldId="268"/>
        </pc:sldMkLst>
        <pc:spChg chg="mod">
          <ac:chgData name="Tanushri Asthana" userId="a81ba10be941b062" providerId="LiveId" clId="{9BC55E1B-F08D-404A-9EA6-B7094B91C9B3}" dt="2023-10-27T18:25:57.423" v="15" actId="114"/>
          <ac:spMkLst>
            <pc:docMk/>
            <pc:sldMk cId="715610044" sldId="268"/>
            <ac:spMk id="3" creationId="{0088D15F-8325-F6B2-D0A1-0541675DB50E}"/>
          </ac:spMkLst>
        </pc:spChg>
      </pc:sldChg>
      <pc:sldChg chg="modSp mod">
        <pc:chgData name="Tanushri Asthana" userId="a81ba10be941b062" providerId="LiveId" clId="{9BC55E1B-F08D-404A-9EA6-B7094B91C9B3}" dt="2023-10-27T18:27:31.677" v="95"/>
        <pc:sldMkLst>
          <pc:docMk/>
          <pc:sldMk cId="1796067987" sldId="271"/>
        </pc:sldMkLst>
        <pc:spChg chg="mod">
          <ac:chgData name="Tanushri Asthana" userId="a81ba10be941b062" providerId="LiveId" clId="{9BC55E1B-F08D-404A-9EA6-B7094B91C9B3}" dt="2023-10-27T18:27:31.677" v="95"/>
          <ac:spMkLst>
            <pc:docMk/>
            <pc:sldMk cId="1796067987" sldId="271"/>
            <ac:spMk id="3" creationId="{36008A08-067A-5BB7-354A-0AC18A82842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232BF7-5A14-43BC-AEBA-CE928C8F9F2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A808C-92ED-4C6E-A1CF-F1CEBE06E680}" type="slidenum">
              <a:rPr lang="en-IN" smtClean="0"/>
              <a:t>‹#›</a:t>
            </a:fld>
            <a:endParaRPr lang="en-IN"/>
          </a:p>
        </p:txBody>
      </p:sp>
    </p:spTree>
    <p:extLst>
      <p:ext uri="{BB962C8B-B14F-4D97-AF65-F5344CB8AC3E}">
        <p14:creationId xmlns:p14="http://schemas.microsoft.com/office/powerpoint/2010/main" val="2396374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32BF7-5A14-43BC-AEBA-CE928C8F9F2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A808C-92ED-4C6E-A1CF-F1CEBE06E680}" type="slidenum">
              <a:rPr lang="en-IN" smtClean="0"/>
              <a:t>‹#›</a:t>
            </a:fld>
            <a:endParaRPr lang="en-IN"/>
          </a:p>
        </p:txBody>
      </p:sp>
    </p:spTree>
    <p:extLst>
      <p:ext uri="{BB962C8B-B14F-4D97-AF65-F5344CB8AC3E}">
        <p14:creationId xmlns:p14="http://schemas.microsoft.com/office/powerpoint/2010/main" val="392972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32BF7-5A14-43BC-AEBA-CE928C8F9F2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A808C-92ED-4C6E-A1CF-F1CEBE06E68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61936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32BF7-5A14-43BC-AEBA-CE928C8F9F2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A808C-92ED-4C6E-A1CF-F1CEBE06E680}" type="slidenum">
              <a:rPr lang="en-IN" smtClean="0"/>
              <a:t>‹#›</a:t>
            </a:fld>
            <a:endParaRPr lang="en-IN"/>
          </a:p>
        </p:txBody>
      </p:sp>
    </p:spTree>
    <p:extLst>
      <p:ext uri="{BB962C8B-B14F-4D97-AF65-F5344CB8AC3E}">
        <p14:creationId xmlns:p14="http://schemas.microsoft.com/office/powerpoint/2010/main" val="2337981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32BF7-5A14-43BC-AEBA-CE928C8F9F2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A808C-92ED-4C6E-A1CF-F1CEBE06E68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7550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32BF7-5A14-43BC-AEBA-CE928C8F9F2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A808C-92ED-4C6E-A1CF-F1CEBE06E680}" type="slidenum">
              <a:rPr lang="en-IN" smtClean="0"/>
              <a:t>‹#›</a:t>
            </a:fld>
            <a:endParaRPr lang="en-IN"/>
          </a:p>
        </p:txBody>
      </p:sp>
    </p:spTree>
    <p:extLst>
      <p:ext uri="{BB962C8B-B14F-4D97-AF65-F5344CB8AC3E}">
        <p14:creationId xmlns:p14="http://schemas.microsoft.com/office/powerpoint/2010/main" val="1763663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232BF7-5A14-43BC-AEBA-CE928C8F9F2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A808C-92ED-4C6E-A1CF-F1CEBE06E680}" type="slidenum">
              <a:rPr lang="en-IN" smtClean="0"/>
              <a:t>‹#›</a:t>
            </a:fld>
            <a:endParaRPr lang="en-IN"/>
          </a:p>
        </p:txBody>
      </p:sp>
    </p:spTree>
    <p:extLst>
      <p:ext uri="{BB962C8B-B14F-4D97-AF65-F5344CB8AC3E}">
        <p14:creationId xmlns:p14="http://schemas.microsoft.com/office/powerpoint/2010/main" val="696753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232BF7-5A14-43BC-AEBA-CE928C8F9F2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A808C-92ED-4C6E-A1CF-F1CEBE06E680}" type="slidenum">
              <a:rPr lang="en-IN" smtClean="0"/>
              <a:t>‹#›</a:t>
            </a:fld>
            <a:endParaRPr lang="en-IN"/>
          </a:p>
        </p:txBody>
      </p:sp>
    </p:spTree>
    <p:extLst>
      <p:ext uri="{BB962C8B-B14F-4D97-AF65-F5344CB8AC3E}">
        <p14:creationId xmlns:p14="http://schemas.microsoft.com/office/powerpoint/2010/main" val="265024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232BF7-5A14-43BC-AEBA-CE928C8F9F2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A808C-92ED-4C6E-A1CF-F1CEBE06E680}" type="slidenum">
              <a:rPr lang="en-IN" smtClean="0"/>
              <a:t>‹#›</a:t>
            </a:fld>
            <a:endParaRPr lang="en-IN"/>
          </a:p>
        </p:txBody>
      </p:sp>
    </p:spTree>
    <p:extLst>
      <p:ext uri="{BB962C8B-B14F-4D97-AF65-F5344CB8AC3E}">
        <p14:creationId xmlns:p14="http://schemas.microsoft.com/office/powerpoint/2010/main" val="222394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32BF7-5A14-43BC-AEBA-CE928C8F9F2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A808C-92ED-4C6E-A1CF-F1CEBE06E680}" type="slidenum">
              <a:rPr lang="en-IN" smtClean="0"/>
              <a:t>‹#›</a:t>
            </a:fld>
            <a:endParaRPr lang="en-IN"/>
          </a:p>
        </p:txBody>
      </p:sp>
    </p:spTree>
    <p:extLst>
      <p:ext uri="{BB962C8B-B14F-4D97-AF65-F5344CB8AC3E}">
        <p14:creationId xmlns:p14="http://schemas.microsoft.com/office/powerpoint/2010/main" val="103076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232BF7-5A14-43BC-AEBA-CE928C8F9F28}"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A808C-92ED-4C6E-A1CF-F1CEBE06E680}" type="slidenum">
              <a:rPr lang="en-IN" smtClean="0"/>
              <a:t>‹#›</a:t>
            </a:fld>
            <a:endParaRPr lang="en-IN"/>
          </a:p>
        </p:txBody>
      </p:sp>
    </p:spTree>
    <p:extLst>
      <p:ext uri="{BB962C8B-B14F-4D97-AF65-F5344CB8AC3E}">
        <p14:creationId xmlns:p14="http://schemas.microsoft.com/office/powerpoint/2010/main" val="452915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232BF7-5A14-43BC-AEBA-CE928C8F9F28}" type="datetimeFigureOut">
              <a:rPr lang="en-IN" smtClean="0"/>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6A808C-92ED-4C6E-A1CF-F1CEBE06E680}" type="slidenum">
              <a:rPr lang="en-IN" smtClean="0"/>
              <a:t>‹#›</a:t>
            </a:fld>
            <a:endParaRPr lang="en-IN"/>
          </a:p>
        </p:txBody>
      </p:sp>
    </p:spTree>
    <p:extLst>
      <p:ext uri="{BB962C8B-B14F-4D97-AF65-F5344CB8AC3E}">
        <p14:creationId xmlns:p14="http://schemas.microsoft.com/office/powerpoint/2010/main" val="81510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232BF7-5A14-43BC-AEBA-CE928C8F9F28}" type="datetimeFigureOut">
              <a:rPr lang="en-IN" smtClean="0"/>
              <a:t>27-10-2023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6A808C-92ED-4C6E-A1CF-F1CEBE06E680}" type="slidenum">
              <a:rPr lang="en-IN" smtClean="0"/>
              <a:t>‹#›</a:t>
            </a:fld>
            <a:endParaRPr lang="en-IN"/>
          </a:p>
        </p:txBody>
      </p:sp>
    </p:spTree>
    <p:extLst>
      <p:ext uri="{BB962C8B-B14F-4D97-AF65-F5344CB8AC3E}">
        <p14:creationId xmlns:p14="http://schemas.microsoft.com/office/powerpoint/2010/main" val="139085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32BF7-5A14-43BC-AEBA-CE928C8F9F28}" type="datetimeFigureOut">
              <a:rPr lang="en-IN" smtClean="0"/>
              <a:t>27-10-2023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6A808C-92ED-4C6E-A1CF-F1CEBE06E680}" type="slidenum">
              <a:rPr lang="en-IN" smtClean="0"/>
              <a:t>‹#›</a:t>
            </a:fld>
            <a:endParaRPr lang="en-IN"/>
          </a:p>
        </p:txBody>
      </p:sp>
    </p:spTree>
    <p:extLst>
      <p:ext uri="{BB962C8B-B14F-4D97-AF65-F5344CB8AC3E}">
        <p14:creationId xmlns:p14="http://schemas.microsoft.com/office/powerpoint/2010/main" val="30502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232BF7-5A14-43BC-AEBA-CE928C8F9F28}"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A808C-92ED-4C6E-A1CF-F1CEBE06E680}" type="slidenum">
              <a:rPr lang="en-IN" smtClean="0"/>
              <a:t>‹#›</a:t>
            </a:fld>
            <a:endParaRPr lang="en-IN"/>
          </a:p>
        </p:txBody>
      </p:sp>
    </p:spTree>
    <p:extLst>
      <p:ext uri="{BB962C8B-B14F-4D97-AF65-F5344CB8AC3E}">
        <p14:creationId xmlns:p14="http://schemas.microsoft.com/office/powerpoint/2010/main" val="284253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232BF7-5A14-43BC-AEBA-CE928C8F9F28}"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A808C-92ED-4C6E-A1CF-F1CEBE06E680}" type="slidenum">
              <a:rPr lang="en-IN" smtClean="0"/>
              <a:t>‹#›</a:t>
            </a:fld>
            <a:endParaRPr lang="en-IN"/>
          </a:p>
        </p:txBody>
      </p:sp>
    </p:spTree>
    <p:extLst>
      <p:ext uri="{BB962C8B-B14F-4D97-AF65-F5344CB8AC3E}">
        <p14:creationId xmlns:p14="http://schemas.microsoft.com/office/powerpoint/2010/main" val="181988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232BF7-5A14-43BC-AEBA-CE928C8F9F28}" type="datetimeFigureOut">
              <a:rPr lang="en-IN" smtClean="0"/>
              <a:t>27-10-2023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6A808C-92ED-4C6E-A1CF-F1CEBE06E680}" type="slidenum">
              <a:rPr lang="en-IN" smtClean="0"/>
              <a:t>‹#›</a:t>
            </a:fld>
            <a:endParaRPr lang="en-IN"/>
          </a:p>
        </p:txBody>
      </p:sp>
    </p:spTree>
    <p:extLst>
      <p:ext uri="{BB962C8B-B14F-4D97-AF65-F5344CB8AC3E}">
        <p14:creationId xmlns:p14="http://schemas.microsoft.com/office/powerpoint/2010/main" val="109732265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google.com/spreadsheets/d/1oR9Nznlf3huZXoL5Ru_ToYC8Yu1aFD9r/edit?usp=drive_link&amp;ouid=116264600853168329913&amp;rtpof=true&amp;sd=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4BAE-479F-F2B1-81FB-83FA1C5BE874}"/>
              </a:ext>
            </a:extLst>
          </p:cNvPr>
          <p:cNvSpPr>
            <a:spLocks noGrp="1"/>
          </p:cNvSpPr>
          <p:nvPr>
            <p:ph type="ctrTitle"/>
          </p:nvPr>
        </p:nvSpPr>
        <p:spPr/>
        <p:txBody>
          <a:bodyPr>
            <a:normAutofit fontScale="90000"/>
          </a:bodyPr>
          <a:lstStyle/>
          <a:p>
            <a:r>
              <a:rPr lang="en-US" b="1" i="0" dirty="0">
                <a:effectLst/>
                <a:latin typeface="Times New Roman" panose="02020603050405020304" pitchFamily="18" charset="0"/>
                <a:cs typeface="Times New Roman" panose="02020603050405020304" pitchFamily="18" charset="0"/>
              </a:rPr>
              <a:t>ABC Call Volume Trend Analysis</a:t>
            </a:r>
            <a:br>
              <a:rPr lang="en-US" b="1" i="0" dirty="0">
                <a:solidFill>
                  <a:srgbClr val="3C4858"/>
                </a:solidFill>
                <a:effectLst/>
                <a:latin typeface="Manrope"/>
              </a:rPr>
            </a:br>
            <a:endParaRPr lang="en-IN" dirty="0"/>
          </a:p>
        </p:txBody>
      </p:sp>
      <p:sp>
        <p:nvSpPr>
          <p:cNvPr id="3" name="Subtitle 2">
            <a:extLst>
              <a:ext uri="{FF2B5EF4-FFF2-40B4-BE49-F238E27FC236}">
                <a16:creationId xmlns:a16="http://schemas.microsoft.com/office/drawing/2014/main" id="{42E05D01-6863-4EB2-B591-46D4179D472A}"/>
              </a:ext>
            </a:extLst>
          </p:cNvPr>
          <p:cNvSpPr>
            <a:spLocks noGrp="1"/>
          </p:cNvSpPr>
          <p:nvPr>
            <p:ph type="subTitle" idx="1"/>
          </p:nvPr>
        </p:nvSpPr>
        <p:spPr/>
        <p:txBody>
          <a:bodyPr/>
          <a:lstStyle/>
          <a:p>
            <a:r>
              <a:rPr lang="en-IN" b="1" i="1" dirty="0"/>
              <a:t>Tanushri Asthana</a:t>
            </a:r>
          </a:p>
          <a:p>
            <a:endParaRPr lang="en-IN" dirty="0"/>
          </a:p>
        </p:txBody>
      </p:sp>
    </p:spTree>
    <p:extLst>
      <p:ext uri="{BB962C8B-B14F-4D97-AF65-F5344CB8AC3E}">
        <p14:creationId xmlns:p14="http://schemas.microsoft.com/office/powerpoint/2010/main" val="3703713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0EF5F9-3B7C-A890-A8B1-0FC51129F6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325" y="557048"/>
            <a:ext cx="9406758" cy="5619915"/>
          </a:xfrm>
        </p:spPr>
      </p:pic>
    </p:spTree>
    <p:extLst>
      <p:ext uri="{BB962C8B-B14F-4D97-AF65-F5344CB8AC3E}">
        <p14:creationId xmlns:p14="http://schemas.microsoft.com/office/powerpoint/2010/main" val="166381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C175-8FEE-B332-CFD6-DB6D8F3AE1DE}"/>
              </a:ext>
            </a:extLst>
          </p:cNvPr>
          <p:cNvSpPr>
            <a:spLocks noGrp="1"/>
          </p:cNvSpPr>
          <p:nvPr>
            <p:ph type="title"/>
          </p:nvPr>
        </p:nvSpPr>
        <p:spPr/>
        <p:txBody>
          <a:bodyPr/>
          <a:lstStyle/>
          <a:p>
            <a:r>
              <a:rPr lang="en-IN" dirty="0"/>
              <a:t>Task 2</a:t>
            </a:r>
          </a:p>
        </p:txBody>
      </p:sp>
      <p:sp>
        <p:nvSpPr>
          <p:cNvPr id="3" name="Content Placeholder 2">
            <a:extLst>
              <a:ext uri="{FF2B5EF4-FFF2-40B4-BE49-F238E27FC236}">
                <a16:creationId xmlns:a16="http://schemas.microsoft.com/office/drawing/2014/main" id="{D6C1C006-EFF0-DFA6-1CBD-F203FF402112}"/>
              </a:ext>
            </a:extLst>
          </p:cNvPr>
          <p:cNvSpPr>
            <a:spLocks noGrp="1"/>
          </p:cNvSpPr>
          <p:nvPr>
            <p:ph idx="1"/>
          </p:nvPr>
        </p:nvSpPr>
        <p:spPr/>
        <p:txBody>
          <a:bodyPr/>
          <a:lstStyle/>
          <a:p>
            <a:pP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Call Volume Analysis:</a:t>
            </a:r>
            <a:r>
              <a:rPr lang="en-US" b="0" i="0" dirty="0">
                <a:effectLst/>
                <a:latin typeface="Times New Roman" panose="02020603050405020304" pitchFamily="18" charset="0"/>
                <a:cs typeface="Times New Roman" panose="02020603050405020304" pitchFamily="18" charset="0"/>
              </a:rPr>
              <a:t> Visualize the total number of calls received. This should be represented as a graph or chart showing the number of calls against time. Time should be represented in buckets (e.g., 1-2, 2-3, etc.).</a:t>
            </a:r>
          </a:p>
          <a:p>
            <a:pPr marL="0" indent="0">
              <a:buNone/>
            </a:pPr>
            <a:r>
              <a:rPr lang="en-US" b="1" i="0" dirty="0">
                <a:effectLst/>
                <a:latin typeface="Times New Roman" panose="02020603050405020304" pitchFamily="18" charset="0"/>
                <a:cs typeface="Times New Roman" panose="02020603050405020304" pitchFamily="18" charset="0"/>
              </a:rPr>
              <a:t>Your Task:</a:t>
            </a:r>
            <a:r>
              <a:rPr lang="en-US" b="0" i="0" dirty="0">
                <a:effectLst/>
                <a:latin typeface="Times New Roman" panose="02020603050405020304" pitchFamily="18" charset="0"/>
                <a:cs typeface="Times New Roman" panose="02020603050405020304" pitchFamily="18" charset="0"/>
              </a:rPr>
              <a:t> Can you create a chart or graph that shows the number of calls received in each time bucket?</a:t>
            </a:r>
          </a:p>
          <a:p>
            <a:r>
              <a:rPr lang="en-IN" b="1" i="1" dirty="0">
                <a:highlight>
                  <a:srgbClr val="FFFF00"/>
                </a:highlight>
              </a:rPr>
              <a:t>Insight: </a:t>
            </a:r>
            <a:r>
              <a:rPr lang="en-US" b="1" i="1" dirty="0">
                <a:latin typeface="Times New Roman" panose="02020603050405020304" pitchFamily="18" charset="0"/>
                <a:cs typeface="Times New Roman" panose="02020603050405020304" pitchFamily="18" charset="0"/>
              </a:rPr>
              <a:t>From the above bar plot we can infer that time bucket 11_12 i.e. 11AM to 12PM has the highest count for total number incoming calls i.e. 14431.</a:t>
            </a:r>
            <a:endParaRPr lang="en-IN" b="1" i="1" dirty="0">
              <a:latin typeface="Times New Roman" panose="02020603050405020304" pitchFamily="18" charset="0"/>
              <a:cs typeface="Times New Roman" panose="02020603050405020304" pitchFamily="18" charset="0"/>
            </a:endParaRPr>
          </a:p>
          <a:p>
            <a:endParaRPr lang="en-IN" dirty="0">
              <a:highlight>
                <a:srgbClr val="FFFF00"/>
              </a:highlight>
            </a:endParaRPr>
          </a:p>
        </p:txBody>
      </p:sp>
    </p:spTree>
    <p:extLst>
      <p:ext uri="{BB962C8B-B14F-4D97-AF65-F5344CB8AC3E}">
        <p14:creationId xmlns:p14="http://schemas.microsoft.com/office/powerpoint/2010/main" val="4766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F516B8-8E8C-1C1E-92C1-662083E1EF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544" y="568325"/>
            <a:ext cx="9970912" cy="5608638"/>
          </a:xfrm>
        </p:spPr>
      </p:pic>
    </p:spTree>
    <p:extLst>
      <p:ext uri="{BB962C8B-B14F-4D97-AF65-F5344CB8AC3E}">
        <p14:creationId xmlns:p14="http://schemas.microsoft.com/office/powerpoint/2010/main" val="354238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2F7F-24E7-6CBC-690F-B0C7247B5801}"/>
              </a:ext>
            </a:extLst>
          </p:cNvPr>
          <p:cNvSpPr>
            <a:spLocks noGrp="1"/>
          </p:cNvSpPr>
          <p:nvPr>
            <p:ph type="title"/>
          </p:nvPr>
        </p:nvSpPr>
        <p:spPr/>
        <p:txBody>
          <a:bodyPr/>
          <a:lstStyle/>
          <a:p>
            <a:r>
              <a:rPr lang="en-IN" dirty="0"/>
              <a:t>Task 3:</a:t>
            </a:r>
          </a:p>
        </p:txBody>
      </p:sp>
      <p:sp>
        <p:nvSpPr>
          <p:cNvPr id="3" name="Content Placeholder 2">
            <a:extLst>
              <a:ext uri="{FF2B5EF4-FFF2-40B4-BE49-F238E27FC236}">
                <a16:creationId xmlns:a16="http://schemas.microsoft.com/office/drawing/2014/main" id="{0088D15F-8325-F6B2-D0A1-0541675DB50E}"/>
              </a:ext>
            </a:extLst>
          </p:cNvPr>
          <p:cNvSpPr>
            <a:spLocks noGrp="1"/>
          </p:cNvSpPr>
          <p:nvPr>
            <p:ph idx="1"/>
          </p:nvPr>
        </p:nvSpPr>
        <p:spPr/>
        <p:txBody>
          <a:bodyPr/>
          <a:lstStyle/>
          <a:p>
            <a:pP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Manpower Planning:</a:t>
            </a:r>
            <a:r>
              <a:rPr lang="en-US" b="0" i="0" dirty="0">
                <a:effectLst/>
                <a:latin typeface="Times New Roman" panose="02020603050405020304" pitchFamily="18" charset="0"/>
                <a:cs typeface="Times New Roman" panose="02020603050405020304" pitchFamily="18" charset="0"/>
              </a:rPr>
              <a:t> 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a:t>
            </a:r>
          </a:p>
          <a:p>
            <a:pPr marL="0" indent="0">
              <a:buNone/>
            </a:pPr>
            <a:r>
              <a:rPr lang="en-US" b="1" i="0" dirty="0">
                <a:effectLst/>
                <a:latin typeface="Times New Roman" panose="02020603050405020304" pitchFamily="18" charset="0"/>
                <a:cs typeface="Times New Roman" panose="02020603050405020304" pitchFamily="18" charset="0"/>
              </a:rPr>
              <a:t>Your Task:</a:t>
            </a:r>
            <a:r>
              <a:rPr lang="en-US" b="0" i="0" dirty="0">
                <a:effectLst/>
                <a:latin typeface="Times New Roman" panose="02020603050405020304" pitchFamily="18" charset="0"/>
                <a:cs typeface="Times New Roman" panose="02020603050405020304" pitchFamily="18" charset="0"/>
              </a:rPr>
              <a:t> What is the minimum number of agents required in each time bucket to reduce the abandon rate to 10%?</a:t>
            </a:r>
          </a:p>
          <a:p>
            <a:r>
              <a:rPr lang="en-IN" b="1" u="sng" dirty="0"/>
              <a:t>Insight: </a:t>
            </a:r>
            <a:r>
              <a:rPr lang="en-IN" b="1" i="1" dirty="0"/>
              <a:t>54 </a:t>
            </a:r>
            <a:r>
              <a:rPr lang="en-US" b="1" i="1" dirty="0">
                <a:effectLst/>
                <a:latin typeface="Times New Roman" panose="02020603050405020304" pitchFamily="18" charset="0"/>
                <a:cs typeface="Times New Roman" panose="02020603050405020304" pitchFamily="18" charset="0"/>
              </a:rPr>
              <a:t>is the minimum number of agents required in each time bucket to reduce the abandon rate to 10%?</a:t>
            </a:r>
          </a:p>
          <a:p>
            <a:endParaRPr lang="en-IN" b="1" u="sng" dirty="0">
              <a:highlight>
                <a:srgbClr val="FFFF00"/>
              </a:highlight>
            </a:endParaRPr>
          </a:p>
        </p:txBody>
      </p:sp>
    </p:spTree>
    <p:extLst>
      <p:ext uri="{BB962C8B-B14F-4D97-AF65-F5344CB8AC3E}">
        <p14:creationId xmlns:p14="http://schemas.microsoft.com/office/powerpoint/2010/main" val="715610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5E42FD-07E7-F29F-8990-0A1C1E7CC4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100" y="504825"/>
            <a:ext cx="10083800" cy="5672138"/>
          </a:xfrm>
        </p:spPr>
      </p:pic>
    </p:spTree>
    <p:extLst>
      <p:ext uri="{BB962C8B-B14F-4D97-AF65-F5344CB8AC3E}">
        <p14:creationId xmlns:p14="http://schemas.microsoft.com/office/powerpoint/2010/main" val="36563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72F7-F020-EC26-FC70-D4777C1060AD}"/>
              </a:ext>
            </a:extLst>
          </p:cNvPr>
          <p:cNvSpPr>
            <a:spLocks noGrp="1"/>
          </p:cNvSpPr>
          <p:nvPr>
            <p:ph type="title"/>
          </p:nvPr>
        </p:nvSpPr>
        <p:spPr/>
        <p:txBody>
          <a:bodyPr/>
          <a:lstStyle/>
          <a:p>
            <a:r>
              <a:rPr lang="en-IN" dirty="0"/>
              <a:t>Task 4:</a:t>
            </a:r>
          </a:p>
        </p:txBody>
      </p:sp>
      <p:sp>
        <p:nvSpPr>
          <p:cNvPr id="3" name="Content Placeholder 2">
            <a:extLst>
              <a:ext uri="{FF2B5EF4-FFF2-40B4-BE49-F238E27FC236}">
                <a16:creationId xmlns:a16="http://schemas.microsoft.com/office/drawing/2014/main" id="{36008A08-067A-5BB7-354A-0AC18A828429}"/>
              </a:ext>
            </a:extLst>
          </p:cNvPr>
          <p:cNvSpPr>
            <a:spLocks noGrp="1"/>
          </p:cNvSpPr>
          <p:nvPr>
            <p:ph idx="1"/>
          </p:nvPr>
        </p:nvSpPr>
        <p:spPr/>
        <p:txBody>
          <a:bodyPr/>
          <a:lstStyle/>
          <a:p>
            <a:r>
              <a:rPr lang="en-US" b="0" i="0" dirty="0">
                <a:effectLst/>
                <a:latin typeface="+mj-lt"/>
              </a:rPr>
              <a:t>Propose a manpower plan for each time bucket throughout the day, keeping the maximum abandon rate at 10%.</a:t>
            </a:r>
          </a:p>
          <a:p>
            <a:r>
              <a:rPr lang="en-US" dirty="0">
                <a:latin typeface="+mj-lt"/>
              </a:rPr>
              <a:t>Insight: 17 agents are required to reduce </a:t>
            </a:r>
            <a:r>
              <a:rPr lang="en-US">
                <a:latin typeface="+mj-lt"/>
              </a:rPr>
              <a:t>the </a:t>
            </a:r>
            <a:r>
              <a:rPr lang="en-US" b="0" i="0">
                <a:effectLst/>
                <a:latin typeface="+mj-lt"/>
              </a:rPr>
              <a:t>abandon rate at 10%.</a:t>
            </a:r>
          </a:p>
          <a:p>
            <a:endParaRPr lang="en-IN" dirty="0">
              <a:latin typeface="+mj-lt"/>
            </a:endParaRPr>
          </a:p>
        </p:txBody>
      </p:sp>
    </p:spTree>
    <p:extLst>
      <p:ext uri="{BB962C8B-B14F-4D97-AF65-F5344CB8AC3E}">
        <p14:creationId xmlns:p14="http://schemas.microsoft.com/office/powerpoint/2010/main" val="1796067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030381-53E5-8D18-700C-194A24D79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778" y="430213"/>
            <a:ext cx="10216444" cy="5746750"/>
          </a:xfrm>
        </p:spPr>
      </p:pic>
    </p:spTree>
    <p:extLst>
      <p:ext uri="{BB962C8B-B14F-4D97-AF65-F5344CB8AC3E}">
        <p14:creationId xmlns:p14="http://schemas.microsoft.com/office/powerpoint/2010/main" val="1136808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C1C1-5D07-D6AB-802B-7F6FDDE996E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B9C0CBA-9291-332C-2F09-2C6DD1A98DCC}"/>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Thus we have derived the insights for the company and understood the trends in the calling (Call center) Company</a:t>
            </a:r>
          </a:p>
          <a:p>
            <a:pPr marL="0" indent="0">
              <a:buNone/>
            </a:pPr>
            <a:endParaRPr lang="en-IN" dirty="0"/>
          </a:p>
        </p:txBody>
      </p:sp>
    </p:spTree>
    <p:extLst>
      <p:ext uri="{BB962C8B-B14F-4D97-AF65-F5344CB8AC3E}">
        <p14:creationId xmlns:p14="http://schemas.microsoft.com/office/powerpoint/2010/main" val="3123162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7307-E74E-B40A-82AD-2D334F31BCBC}"/>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49F97B30-BEBE-0EE9-38D6-A0BE402F6789}"/>
              </a:ext>
            </a:extLst>
          </p:cNvPr>
          <p:cNvSpPr>
            <a:spLocks noGrp="1"/>
          </p:cNvSpPr>
          <p:nvPr>
            <p:ph idx="1"/>
          </p:nvPr>
        </p:nvSpPr>
        <p:spPr/>
        <p:txBody>
          <a:bodyPr>
            <a:normAutofit/>
          </a:bodyPr>
          <a:lstStyle/>
          <a:p>
            <a:pPr algn="l">
              <a:buFont typeface="Arial" panose="020B0604020202020204" pitchFamily="34" charset="0"/>
              <a:buChar char="•"/>
            </a:pPr>
            <a:r>
              <a:rPr lang="en-US" i="1" dirty="0">
                <a:solidFill>
                  <a:srgbClr val="212121"/>
                </a:solidFill>
              </a:rPr>
              <a:t>T</a:t>
            </a:r>
            <a:r>
              <a:rPr lang="en-US" b="0" i="1" dirty="0">
                <a:solidFill>
                  <a:srgbClr val="212121"/>
                </a:solidFill>
                <a:effectLst/>
              </a:rPr>
              <a:t>hroughout this project, I have gained valuable insights into the impact of an analyst in the customer service department. It is evident that a company strives to ensure maximum customer satisfaction through effective customer-handling strategies.</a:t>
            </a:r>
          </a:p>
          <a:p>
            <a:pPr algn="l">
              <a:buFont typeface="Arial" panose="020B0604020202020204" pitchFamily="34" charset="0"/>
              <a:buChar char="•"/>
            </a:pPr>
            <a:r>
              <a:rPr lang="en-US" b="0" i="1" dirty="0">
                <a:solidFill>
                  <a:srgbClr val="212121"/>
                </a:solidFill>
                <a:effectLst/>
              </a:rPr>
              <a:t>One of the notable tools used is the Interactive Voice Response (IVR) system, which employs AI technology to address customer queries by identifying their specific concerns and routing the calls to the appropriate agents for resolution.</a:t>
            </a:r>
          </a:p>
          <a:p>
            <a:pPr algn="l">
              <a:buFont typeface="Arial" panose="020B0604020202020204" pitchFamily="34" charset="0"/>
              <a:buChar char="•"/>
            </a:pPr>
            <a:r>
              <a:rPr lang="en-US" b="0" i="1" dirty="0">
                <a:solidFill>
                  <a:srgbClr val="212121"/>
                </a:solidFill>
                <a:effectLst/>
              </a:rPr>
              <a:t>The analysis of the provided data was made easier by the pre-calculated time buckets and call duration converted into seconds, saving time and effort in calculations.</a:t>
            </a:r>
          </a:p>
          <a:p>
            <a:endParaRPr lang="en-IN" dirty="0"/>
          </a:p>
        </p:txBody>
      </p:sp>
    </p:spTree>
    <p:extLst>
      <p:ext uri="{BB962C8B-B14F-4D97-AF65-F5344CB8AC3E}">
        <p14:creationId xmlns:p14="http://schemas.microsoft.com/office/powerpoint/2010/main" val="3066280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D239-5DFB-C06D-BD66-0AC248F8AF5B}"/>
              </a:ext>
            </a:extLst>
          </p:cNvPr>
          <p:cNvSpPr>
            <a:spLocks noGrp="1"/>
          </p:cNvSpPr>
          <p:nvPr>
            <p:ph type="title"/>
          </p:nvPr>
        </p:nvSpPr>
        <p:spPr/>
        <p:txBody>
          <a:bodyPr/>
          <a:lstStyle/>
          <a:p>
            <a:r>
              <a:rPr lang="en-IN" dirty="0"/>
              <a:t>THANKYOU </a:t>
            </a:r>
            <a:r>
              <a:rPr lang="en-IN" dirty="0">
                <a:sym typeface="Wingdings" panose="05000000000000000000" pitchFamily="2" charset="2"/>
              </a:rPr>
              <a:t></a:t>
            </a:r>
            <a:endParaRPr lang="en-IN" dirty="0"/>
          </a:p>
        </p:txBody>
      </p:sp>
      <p:sp>
        <p:nvSpPr>
          <p:cNvPr id="3" name="Content Placeholder 2">
            <a:extLst>
              <a:ext uri="{FF2B5EF4-FFF2-40B4-BE49-F238E27FC236}">
                <a16:creationId xmlns:a16="http://schemas.microsoft.com/office/drawing/2014/main" id="{9436B4DA-8828-156B-3322-7882BD310D46}"/>
              </a:ext>
            </a:extLst>
          </p:cNvPr>
          <p:cNvSpPr>
            <a:spLocks noGrp="1"/>
          </p:cNvSpPr>
          <p:nvPr>
            <p:ph idx="1"/>
          </p:nvPr>
        </p:nvSpPr>
        <p:spPr/>
        <p:txBody>
          <a:bodyPr/>
          <a:lstStyle/>
          <a:p>
            <a:r>
              <a:rPr lang="en-IN" dirty="0">
                <a:hlinkClick r:id="rId2"/>
              </a:rPr>
              <a:t>https://docs.google.com/spreadsheets/d/1oR9Nznlf3huZXoL5Ru_ToYC8Yu1aFD9r/edit?usp=drive_link&amp;ouid=116264600853168329913&amp;rtpof=true&amp;sd=true</a:t>
            </a:r>
            <a:endParaRPr lang="en-IN" dirty="0"/>
          </a:p>
          <a:p>
            <a:endParaRPr lang="en-IN" dirty="0"/>
          </a:p>
          <a:p>
            <a:pPr marL="0" indent="0">
              <a:buNone/>
            </a:pPr>
            <a:r>
              <a:rPr lang="en-IN" dirty="0"/>
              <a:t>FOR EXCEL WORKSHEET CLICK ON ABOVE LINK.</a:t>
            </a:r>
          </a:p>
        </p:txBody>
      </p:sp>
    </p:spTree>
    <p:extLst>
      <p:ext uri="{BB962C8B-B14F-4D97-AF65-F5344CB8AC3E}">
        <p14:creationId xmlns:p14="http://schemas.microsoft.com/office/powerpoint/2010/main" val="398787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2083-9684-F242-F860-8E0B3A7B1C60}"/>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0F2A474D-DF17-F713-6A43-9DE732418EB0}"/>
              </a:ext>
            </a:extLst>
          </p:cNvPr>
          <p:cNvSpPr>
            <a:spLocks noGrp="1"/>
          </p:cNvSpPr>
          <p:nvPr>
            <p:ph idx="1"/>
          </p:nvPr>
        </p:nvSpPr>
        <p:spPr>
          <a:xfrm>
            <a:off x="838200" y="1334814"/>
            <a:ext cx="10515600" cy="5158061"/>
          </a:xfrm>
        </p:spPr>
        <p:txBody>
          <a:bodyPr>
            <a:normAutofit fontScale="25000" lnSpcReduction="20000"/>
          </a:bodyPr>
          <a:lstStyle/>
          <a:p>
            <a:pPr marL="0" indent="0">
              <a:buNone/>
            </a:pPr>
            <a:r>
              <a:rPr lang="en-US" sz="6800" b="0" i="0" dirty="0">
                <a:effectLst/>
                <a:latin typeface="Times New Roman" panose="02020603050405020304" pitchFamily="18" charset="0"/>
                <a:cs typeface="Times New Roman" panose="02020603050405020304" pitchFamily="18" charset="0"/>
              </a:rPr>
              <a:t>In this project, you'll be diving into the world of Customer Experience (CX) analytics, specifically focusing on In this project, you'll be diving into the world of Customer Experience (CX) analytics, specifically focusing on the inbound calling team of a company. You'll be provided with a dataset that spans 23 days and includes various details such as the agent's In this project, you'll be diving into the world of Customer Experience (CX) analytics, specifically focusing on the inbound calling team of a company. You'll be provided with a dataset that spans 23 days and includes various details such as the agent's name and ID, the queue time (how long a customer had to wait before connecting with an agent), the time of the call, the duration of the call, and the call status (whether it was abandoned, answered, or transferred).</a:t>
            </a:r>
            <a:br>
              <a:rPr lang="en-US" sz="6800" dirty="0">
                <a:latin typeface="Times New Roman" panose="02020603050405020304" pitchFamily="18" charset="0"/>
                <a:cs typeface="Times New Roman" panose="02020603050405020304" pitchFamily="18" charset="0"/>
              </a:rPr>
            </a:br>
            <a:br>
              <a:rPr lang="en-US" sz="6800" dirty="0">
                <a:latin typeface="Times New Roman" panose="02020603050405020304" pitchFamily="18" charset="0"/>
                <a:cs typeface="Times New Roman" panose="02020603050405020304" pitchFamily="18" charset="0"/>
              </a:rPr>
            </a:br>
            <a:r>
              <a:rPr lang="en-US" sz="6800" b="0" i="0" dirty="0">
                <a:effectLst/>
                <a:latin typeface="Times New Roman" panose="02020603050405020304" pitchFamily="18" charset="0"/>
                <a:cs typeface="Times New Roman" panose="02020603050405020304" pitchFamily="18" charset="0"/>
              </a:rPr>
              <a:t>A Customer Experience (CX) team plays a crucial role in a company. They analyze customer feedback and data, derive insights from it, and share these insights with the rest of the organization. This team is responsible for a wide range of tasks, including managing customer experience programs, handling internal communications, mapping customer journeys, and managing customer data, among others.</a:t>
            </a:r>
            <a:br>
              <a:rPr lang="en-US" sz="6800" dirty="0">
                <a:latin typeface="Times New Roman" panose="02020603050405020304" pitchFamily="18" charset="0"/>
                <a:cs typeface="Times New Roman" panose="02020603050405020304" pitchFamily="18" charset="0"/>
              </a:rPr>
            </a:br>
            <a:br>
              <a:rPr lang="en-US" sz="6800" dirty="0">
                <a:latin typeface="Times New Roman" panose="02020603050405020304" pitchFamily="18" charset="0"/>
                <a:cs typeface="Times New Roman" panose="02020603050405020304" pitchFamily="18" charset="0"/>
              </a:rPr>
            </a:br>
            <a:r>
              <a:rPr lang="en-US" sz="6800" b="0" i="0" dirty="0">
                <a:effectLst/>
                <a:latin typeface="Times New Roman" panose="02020603050405020304" pitchFamily="18" charset="0"/>
                <a:cs typeface="Times New Roman" panose="02020603050405020304" pitchFamily="18" charset="0"/>
              </a:rPr>
              <a:t>In the current era, several AI-powered tools are being used to enhance customer experience. These include Interactive Voice Response (IVR), Robotic Process Automation (RPA), Predictive Analytics, and Intelligent Routing.</a:t>
            </a:r>
            <a:br>
              <a:rPr lang="en-US" sz="6800" dirty="0">
                <a:latin typeface="Times New Roman" panose="02020603050405020304" pitchFamily="18" charset="0"/>
                <a:cs typeface="Times New Roman" panose="02020603050405020304" pitchFamily="18" charset="0"/>
              </a:rPr>
            </a:br>
            <a:br>
              <a:rPr lang="en-US" sz="6800" dirty="0">
                <a:latin typeface="Times New Roman" panose="02020603050405020304" pitchFamily="18" charset="0"/>
                <a:cs typeface="Times New Roman" panose="02020603050405020304" pitchFamily="18" charset="0"/>
              </a:rPr>
            </a:br>
            <a:r>
              <a:rPr lang="en-US" sz="6800" b="0" i="0" dirty="0">
                <a:effectLst/>
                <a:latin typeface="Times New Roman" panose="02020603050405020304" pitchFamily="18" charset="0"/>
                <a:cs typeface="Times New Roman" panose="02020603050405020304" pitchFamily="18" charset="0"/>
              </a:rPr>
              <a:t>One of the key roles in a CX team is that of the customer service representative, also known as a call center agent. These agents handle various types of support, including email, inbound, outbound, and social media support.</a:t>
            </a:r>
            <a:br>
              <a:rPr lang="en-US" sz="6800" dirty="0">
                <a:latin typeface="Times New Roman" panose="02020603050405020304" pitchFamily="18" charset="0"/>
                <a:cs typeface="Times New Roman" panose="02020603050405020304" pitchFamily="18" charset="0"/>
              </a:rPr>
            </a:br>
            <a:br>
              <a:rPr lang="en-US" sz="6800" dirty="0">
                <a:latin typeface="Times New Roman" panose="02020603050405020304" pitchFamily="18" charset="0"/>
                <a:cs typeface="Times New Roman" panose="02020603050405020304" pitchFamily="18" charset="0"/>
              </a:rPr>
            </a:br>
            <a:r>
              <a:rPr lang="en-US" sz="6800" b="0" i="0" dirty="0">
                <a:effectLst/>
                <a:latin typeface="Times New Roman" panose="02020603050405020304" pitchFamily="18" charset="0"/>
                <a:cs typeface="Times New Roman" panose="02020603050405020304" pitchFamily="18" charset="0"/>
              </a:rPr>
              <a:t>Inbound customer support, which is the focus of this project, involves handling incoming calls from existing or prospective customers. The goal is to attract, engage, and delight customers, turning them into loyal advocates for the business.</a:t>
            </a:r>
            <a:endParaRPr lang="en-IN" sz="6800" dirty="0">
              <a:latin typeface="Times New Roman" panose="02020603050405020304" pitchFamily="18" charset="0"/>
              <a:ea typeface="微软雅黑"/>
              <a:cs typeface="Times New Roman" panose="02020603050405020304" pitchFamily="18" charset="0"/>
            </a:endParaRPr>
          </a:p>
          <a:p>
            <a:pPr marL="0" indent="0">
              <a:buNone/>
            </a:pPr>
            <a:r>
              <a:rPr lang="en-US" sz="6800" b="0" i="0" dirty="0">
                <a:effectLst/>
                <a:latin typeface="Times New Roman" panose="02020603050405020304" pitchFamily="18" charset="0"/>
                <a:cs typeface="Times New Roman" panose="02020603050405020304" pitchFamily="18" charset="0"/>
              </a:rPr>
              <a:t>name and ID, the queue time </a:t>
            </a:r>
            <a:r>
              <a:rPr lang="en-US" b="0" i="0" dirty="0">
                <a:solidFill>
                  <a:schemeClr val="bg1"/>
                </a:solidFill>
                <a:effectLst/>
                <a:latin typeface="Times New Roman" panose="02020603050405020304" pitchFamily="18" charset="0"/>
                <a:cs typeface="Times New Roman" panose="02020603050405020304" pitchFamily="18" charset="0"/>
              </a:rPr>
              <a:t>(how long a customer had to wait before connecting with an agent), the time of the call, the duration of the call, and the call status (whether it was abandoned, answered, or transferred).</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A Customer Experience (CX) team plays a crucial role in a company. They analyze customer feedback and data, derive insights from it, and share these insights with the rest of the organization. This team is responsible for a wide range of tasks, including managing customer experience programs, handling internal communications, mapping customer journeys, and managing customer data, among others.</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In the current era, several AI-powered tools are being used to enhance customer experience. These include Interactive Voice Response (IVR), Robotic Process Automation (RPA), Predictive Analytics, and Intelligent Routing.</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One of the key roles in a CX team is that of the customer service representative, also known as a call center agent. These agents handle various types of support, including email, inbound, outbound, and social media support.</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Inbound customer support, which is the focus of this project, involves handling incoming calls from existing or prospective customers. The goal is to </a:t>
            </a:r>
            <a:r>
              <a:rPr lang="en-US" b="0" i="0" dirty="0" err="1">
                <a:solidFill>
                  <a:schemeClr val="bg1"/>
                </a:solidFill>
                <a:effectLst/>
                <a:latin typeface="Times New Roman" panose="02020603050405020304" pitchFamily="18" charset="0"/>
                <a:cs typeface="Times New Roman" panose="02020603050405020304" pitchFamily="18" charset="0"/>
              </a:rPr>
              <a:t>attracalling</a:t>
            </a:r>
            <a:r>
              <a:rPr lang="en-US" b="0" i="0" dirty="0">
                <a:solidFill>
                  <a:schemeClr val="bg1"/>
                </a:solidFill>
                <a:effectLst/>
                <a:latin typeface="Times New Roman" panose="02020603050405020304" pitchFamily="18" charset="0"/>
                <a:cs typeface="Times New Roman" panose="02020603050405020304" pitchFamily="18" charset="0"/>
              </a:rPr>
              <a:t> team of a company. You'll be provided with a dataset that spans 23 days and includes various details such as the agent's name and ID, the queue time (how long a customer had to wait before connecting with an agent), the time of the call, the duration of the call, and the call status (whether it was abandoned, answered, or transferred).</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A Customer Experience (CX) team plays a crucial role in a company. They analyze customer feedback and data, derive insights from it, and share these insights with the rest of the organization. This team is responsible for a wide range of tasks, including managing customer experience programs, handling internal communications, mapping customer journeys, and managing customer data, among others.</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In the current era, several AI-powered tools are being used to enhance customer experience. These include Interactive Voice Response (IVR), Robotic Process Automation (RPA), Predictive Analytics, and Intelligent Routing.</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One of the key roles in a CX team is that of the customer service representative, also known as a call center agent. These agents handle various types of support, including email, inbound, outbound, and social media support.</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Inbound customer support, which is the focus of this project, involves handling incoming calls from existing or prospective customers. The goal is to attract, engage, and delight customers, turning them into loyal advocates for the business.</a:t>
            </a:r>
            <a:endParaRPr lang="en-IN" dirty="0">
              <a:solidFill>
                <a:schemeClr val="bg1"/>
              </a:solidFill>
              <a:latin typeface="Times New Roman" panose="02020603050405020304" pitchFamily="18" charset="0"/>
              <a:ea typeface="微软雅黑"/>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3466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7BCE-C9C4-F698-14EC-6519F6D8BCC6}"/>
              </a:ext>
            </a:extLst>
          </p:cNvPr>
          <p:cNvSpPr>
            <a:spLocks noGrp="1"/>
          </p:cNvSpPr>
          <p:nvPr>
            <p:ph type="title"/>
          </p:nvPr>
        </p:nvSpPr>
        <p:spPr/>
        <p:txBody>
          <a:bodyPr/>
          <a:lstStyle/>
          <a:p>
            <a:r>
              <a:rPr lang="en-IN" sz="4400" dirty="0">
                <a:highlight>
                  <a:srgbClr val="FFFF00"/>
                </a:highlight>
                <a:latin typeface="Times New Roman" panose="02020603050405020304" pitchFamily="18" charset="0"/>
                <a:cs typeface="Times New Roman" panose="02020603050405020304" pitchFamily="18" charset="0"/>
              </a:rPr>
              <a:t>Business Understanding:</a:t>
            </a:r>
            <a:endParaRPr lang="en-IN" dirty="0">
              <a:highlight>
                <a:srgbClr val="FFFF00"/>
              </a:highlight>
            </a:endParaRPr>
          </a:p>
        </p:txBody>
      </p:sp>
      <p:sp>
        <p:nvSpPr>
          <p:cNvPr id="3" name="Content Placeholder 2">
            <a:extLst>
              <a:ext uri="{FF2B5EF4-FFF2-40B4-BE49-F238E27FC236}">
                <a16:creationId xmlns:a16="http://schemas.microsoft.com/office/drawing/2014/main" id="{1B649971-0748-E28A-05DF-169FF2680A42}"/>
              </a:ext>
            </a:extLst>
          </p:cNvPr>
          <p:cNvSpPr>
            <a:spLocks noGrp="1"/>
          </p:cNvSpPr>
          <p:nvPr>
            <p:ph idx="1"/>
          </p:nvPr>
        </p:nvSpPr>
        <p:spPr>
          <a:xfrm>
            <a:off x="838200" y="1825625"/>
            <a:ext cx="10515600" cy="4533134"/>
          </a:xfrm>
        </p:spPr>
        <p:txBody>
          <a:bodyPr>
            <a:normAutofit/>
          </a:bodyPr>
          <a:lstStyle/>
          <a:p>
            <a:pPr marL="0" indent="0">
              <a:buNone/>
            </a:pPr>
            <a:r>
              <a:rPr lang="en-US" b="0" i="0" dirty="0">
                <a:effectLst/>
                <a:latin typeface="Times New Roman" panose="02020603050405020304" pitchFamily="18" charset="0"/>
                <a:cs typeface="Times New Roman" panose="02020603050405020304" pitchFamily="18" charset="0"/>
              </a:rPr>
              <a:t>Advertising is a crucial aspect of any business. It helps increase sales and makes the audience aware of the company's products or services. The first impressions of a business are often formed through its advertising efforts.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 target audience for businesses can be local, regional, national, or international. Various types of advertising are used to reach these audiences, including online directories, trade and technical press, radio, cinema, outdoor advertising, and national papers, magazines, and TV.</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 advertising business is highly competitive, with many players bidding large amounts of money to target the same audience segment. This is where the company's analytical skills come into play. The goal is to identify those media platforms that can convert audiences into customers at a low cost.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In this project, you'll be using your analytical skills to understand the trends in the call volume of the CX team and derive valuable insights from it.</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7744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440A-D30E-11E7-035D-378ED04A3C24}"/>
              </a:ext>
            </a:extLst>
          </p:cNvPr>
          <p:cNvSpPr>
            <a:spLocks noGrp="1"/>
          </p:cNvSpPr>
          <p:nvPr>
            <p:ph type="title"/>
          </p:nvPr>
        </p:nvSpPr>
        <p:spPr/>
        <p:txBody>
          <a:bodyPr/>
          <a:lstStyle/>
          <a:p>
            <a:r>
              <a:rPr lang="en-IN" sz="4400" dirty="0">
                <a:highlight>
                  <a:srgbClr val="FFFF00"/>
                </a:highlight>
              </a:rPr>
              <a:t>Tasks</a:t>
            </a:r>
            <a:endParaRPr lang="en-IN" dirty="0">
              <a:highlight>
                <a:srgbClr val="FFFF00"/>
              </a:highlight>
            </a:endParaRPr>
          </a:p>
        </p:txBody>
      </p:sp>
      <p:sp>
        <p:nvSpPr>
          <p:cNvPr id="3" name="Content Placeholder 2">
            <a:extLst>
              <a:ext uri="{FF2B5EF4-FFF2-40B4-BE49-F238E27FC236}">
                <a16:creationId xmlns:a16="http://schemas.microsoft.com/office/drawing/2014/main" id="{0ACD0713-CD12-78BE-28B9-61EDADE71541}"/>
              </a:ext>
            </a:extLst>
          </p:cNvPr>
          <p:cNvSpPr>
            <a:spLocks noGrp="1"/>
          </p:cNvSpPr>
          <p:nvPr>
            <p:ph idx="1"/>
          </p:nvPr>
        </p:nvSpPr>
        <p:spPr/>
        <p:txBody>
          <a:bodyPr>
            <a:normAutofit fontScale="92500"/>
          </a:bodyPr>
          <a:lstStyle/>
          <a:p>
            <a:pPr>
              <a:lnSpc>
                <a:spcPct val="10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What is the average duration of calls for each time bucket?</a:t>
            </a:r>
          </a:p>
          <a:p>
            <a:pPr>
              <a:lnSpc>
                <a:spcPct val="10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Can you create a chart or graph that shows the number of calls received in each time bucket?</a:t>
            </a:r>
            <a:endParaRPr lang="en-US" sz="28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What is the minimum number of agents required in each time bucket to reduce the abandon rate to 10%?</a:t>
            </a:r>
          </a:p>
          <a:p>
            <a:pPr>
              <a:lnSpc>
                <a:spcPct val="10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Propose a manpower plan for each time bucket throughout the day, keeping the maximum abandon rate at 10%.</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35317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EED8-E95E-7D2B-AB50-7ACEEDD3B9C4}"/>
              </a:ext>
            </a:extLst>
          </p:cNvPr>
          <p:cNvSpPr>
            <a:spLocks noGrp="1"/>
          </p:cNvSpPr>
          <p:nvPr>
            <p:ph type="title"/>
          </p:nvPr>
        </p:nvSpPr>
        <p:spPr/>
        <p:txBody>
          <a:bodyPr/>
          <a:lstStyle/>
          <a:p>
            <a:r>
              <a:rPr lang="en-IN" sz="4400" dirty="0">
                <a:highlight>
                  <a:srgbClr val="FFFF00"/>
                </a:highlight>
                <a:latin typeface="Times New Roman" panose="02020603050405020304" pitchFamily="18" charset="0"/>
                <a:cs typeface="Times New Roman" panose="02020603050405020304" pitchFamily="18" charset="0"/>
              </a:rPr>
              <a:t>Assumption:</a:t>
            </a:r>
            <a:endParaRPr lang="en-IN" dirty="0">
              <a:highlight>
                <a:srgbClr val="FFFF00"/>
              </a:highlight>
            </a:endParaRPr>
          </a:p>
        </p:txBody>
      </p:sp>
      <p:sp>
        <p:nvSpPr>
          <p:cNvPr id="3" name="Content Placeholder 2">
            <a:extLst>
              <a:ext uri="{FF2B5EF4-FFF2-40B4-BE49-F238E27FC236}">
                <a16:creationId xmlns:a16="http://schemas.microsoft.com/office/drawing/2014/main" id="{FB349630-A290-0952-0584-1FCFBA4D1312}"/>
              </a:ext>
            </a:extLst>
          </p:cNvPr>
          <p:cNvSpPr>
            <a:spLocks noGrp="1"/>
          </p:cNvSpPr>
          <p:nvPr>
            <p:ph idx="1"/>
          </p:nvPr>
        </p:nvSpPr>
        <p:spPr/>
        <p:txBody>
          <a:bodyPr/>
          <a:lstStyle/>
          <a:p>
            <a:pPr marL="0" indent="0">
              <a:lnSpc>
                <a:spcPct val="100000"/>
              </a:lnSpc>
              <a:buNone/>
            </a:pPr>
            <a:r>
              <a:rPr lang="en-IN" sz="1800" dirty="0">
                <a:latin typeface="Times New Roman" panose="02020603050405020304" pitchFamily="18" charset="0"/>
                <a:cs typeface="Times New Roman" panose="02020603050405020304" pitchFamily="18" charset="0"/>
              </a:rPr>
              <a:t>Assumption to be taken…</a:t>
            </a: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a:p>
            <a:pPr marL="0" indent="0">
              <a:lnSpc>
                <a:spcPct val="100000"/>
              </a:lnSpc>
              <a:buNone/>
            </a:pPr>
            <a:r>
              <a:rPr lang="en-US" sz="1600" b="0" i="0" dirty="0">
                <a:effectLst/>
                <a:latin typeface="Times New Roman" panose="02020603050405020304" pitchFamily="18" charset="0"/>
                <a:cs typeface="Times New Roman" panose="02020603050405020304" pitchFamily="18" charset="0"/>
              </a:rPr>
              <a:t>An agent works for 6 days a week; On average, each agent takes 4 unplanned leaves per month; An agent's total working hours are 9 hours, out of which 1.5 hours are spent on lunch and snacks in the office. On average, an agent spends 60% of their total actual working hours (i.e., 60% of 7.5 hours) on calls with customers/users. The total number of days in a month is 30.</a:t>
            </a:r>
          </a:p>
          <a:p>
            <a:pPr marL="0" indent="0">
              <a:buNone/>
            </a:pPr>
            <a:endParaRPr lang="en-IN" dirty="0"/>
          </a:p>
        </p:txBody>
      </p:sp>
      <p:pic>
        <p:nvPicPr>
          <p:cNvPr id="4" name="Picture 3">
            <a:extLst>
              <a:ext uri="{FF2B5EF4-FFF2-40B4-BE49-F238E27FC236}">
                <a16:creationId xmlns:a16="http://schemas.microsoft.com/office/drawing/2014/main" id="{75E9809D-AE98-6710-E139-FC5EE752934F}"/>
              </a:ext>
            </a:extLst>
          </p:cNvPr>
          <p:cNvPicPr>
            <a:picLocks noChangeAspect="1"/>
          </p:cNvPicPr>
          <p:nvPr/>
        </p:nvPicPr>
        <p:blipFill>
          <a:blip r:embed="rId2"/>
          <a:stretch>
            <a:fillRect/>
          </a:stretch>
        </p:blipFill>
        <p:spPr>
          <a:xfrm>
            <a:off x="934903" y="4438536"/>
            <a:ext cx="9943977" cy="929023"/>
          </a:xfrm>
          <a:prstGeom prst="rect">
            <a:avLst/>
          </a:prstGeom>
        </p:spPr>
      </p:pic>
    </p:spTree>
    <p:extLst>
      <p:ext uri="{BB962C8B-B14F-4D97-AF65-F5344CB8AC3E}">
        <p14:creationId xmlns:p14="http://schemas.microsoft.com/office/powerpoint/2010/main" val="226540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791B-EC64-5705-D37F-473C31B8E48F}"/>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Tech Stack Used:</a:t>
            </a:r>
            <a:endParaRPr lang="en-IN" dirty="0"/>
          </a:p>
        </p:txBody>
      </p:sp>
      <p:sp>
        <p:nvSpPr>
          <p:cNvPr id="3" name="Content Placeholder 2">
            <a:extLst>
              <a:ext uri="{FF2B5EF4-FFF2-40B4-BE49-F238E27FC236}">
                <a16:creationId xmlns:a16="http://schemas.microsoft.com/office/drawing/2014/main" id="{DB891A17-E909-99BC-241B-2FB8A6E66683}"/>
              </a:ext>
            </a:extLst>
          </p:cNvPr>
          <p:cNvSpPr>
            <a:spLocks noGrp="1"/>
          </p:cNvSpPr>
          <p:nvPr>
            <p:ph idx="1"/>
          </p:nvPr>
        </p:nvSpPr>
        <p:spPr/>
        <p:txBody>
          <a:bodyPr/>
          <a:lstStyle/>
          <a:p>
            <a:pPr marL="0" indent="0">
              <a:buNone/>
            </a:pPr>
            <a:r>
              <a:rPr lang="en-IN" sz="3600" b="1" dirty="0">
                <a:solidFill>
                  <a:srgbClr val="C00000"/>
                </a:solidFill>
                <a:latin typeface="Times New Roman" panose="02020603050405020304" pitchFamily="18" charset="0"/>
                <a:cs typeface="Times New Roman" panose="02020603050405020304" pitchFamily="18" charset="0"/>
              </a:rPr>
              <a:t>Ms Excel: </a:t>
            </a:r>
            <a:r>
              <a:rPr lang="en-IN" sz="2800" dirty="0">
                <a:latin typeface="Times New Roman" panose="02020603050405020304" pitchFamily="18" charset="0"/>
                <a:cs typeface="Times New Roman" panose="02020603050405020304" pitchFamily="18" charset="0"/>
              </a:rPr>
              <a:t>Helps in to gather , clean , removing duplicates and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data.</a:t>
            </a:r>
          </a:p>
          <a:p>
            <a:pPr marL="0" indent="0">
              <a:buNone/>
            </a:pPr>
            <a:r>
              <a:rPr lang="en-IN" sz="3600" b="1" dirty="0">
                <a:solidFill>
                  <a:srgbClr val="C00000"/>
                </a:solidFill>
                <a:latin typeface="Times New Roman" panose="02020603050405020304" pitchFamily="18" charset="0"/>
                <a:cs typeface="Times New Roman" panose="02020603050405020304" pitchFamily="18" charset="0"/>
              </a:rPr>
              <a:t>PowerPoint : </a:t>
            </a:r>
            <a:r>
              <a:rPr lang="en-IN" sz="2800" dirty="0">
                <a:latin typeface="Times New Roman" panose="02020603050405020304" pitchFamily="18" charset="0"/>
                <a:cs typeface="Times New Roman" panose="02020603050405020304" pitchFamily="18" charset="0"/>
              </a:rPr>
              <a:t>Enables</a:t>
            </a:r>
            <a:r>
              <a:rPr lang="en-IN" sz="2800" b="1" dirty="0">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to present the findings in a clear and compelling manner. </a:t>
            </a:r>
            <a:endParaRPr lang="en-IN" sz="28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043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BD38-8707-2DA7-35E3-2B5AD3D489AE}"/>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AFAE5938-6D39-CED5-BA52-2F81B99FBE5E}"/>
              </a:ext>
            </a:extLst>
          </p:cNvPr>
          <p:cNvSpPr>
            <a:spLocks noGrp="1"/>
          </p:cNvSpPr>
          <p:nvPr>
            <p:ph idx="1"/>
          </p:nvPr>
        </p:nvSpPr>
        <p:spPr/>
        <p:txBody>
          <a:bodyPr/>
          <a:lstStyle/>
          <a:p>
            <a:r>
              <a:rPr lang="en-IN" dirty="0"/>
              <a:t>Data cleaning</a:t>
            </a:r>
          </a:p>
          <a:p>
            <a:r>
              <a:rPr lang="en-IN" dirty="0"/>
              <a:t>Data analysis</a:t>
            </a:r>
          </a:p>
          <a:p>
            <a:r>
              <a:rPr lang="en-IN" dirty="0"/>
              <a:t>Data visualization</a:t>
            </a:r>
          </a:p>
        </p:txBody>
      </p:sp>
    </p:spTree>
    <p:extLst>
      <p:ext uri="{BB962C8B-B14F-4D97-AF65-F5344CB8AC3E}">
        <p14:creationId xmlns:p14="http://schemas.microsoft.com/office/powerpoint/2010/main" val="2786679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7026-9367-6B9A-6556-880FB43CEF17}"/>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5DEB785A-A95E-C714-61B0-80E4AF2DF180}"/>
              </a:ext>
            </a:extLst>
          </p:cNvPr>
          <p:cNvSpPr>
            <a:spLocks noGrp="1"/>
          </p:cNvSpPr>
          <p:nvPr>
            <p:ph idx="1"/>
          </p:nvPr>
        </p:nvSpPr>
        <p:spPr/>
        <p:txBody>
          <a:bodyPr/>
          <a:lstStyle/>
          <a:p>
            <a:r>
              <a:rPr lang="en-IN" dirty="0"/>
              <a:t>Remove duplicates.</a:t>
            </a:r>
          </a:p>
        </p:txBody>
      </p:sp>
      <p:pic>
        <p:nvPicPr>
          <p:cNvPr id="5" name="Picture 4">
            <a:extLst>
              <a:ext uri="{FF2B5EF4-FFF2-40B4-BE49-F238E27FC236}">
                <a16:creationId xmlns:a16="http://schemas.microsoft.com/office/drawing/2014/main" id="{4CDCF947-6013-B6F8-0D4D-878089323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063" y="2327985"/>
            <a:ext cx="9291144" cy="4351338"/>
          </a:xfrm>
          <a:prstGeom prst="rect">
            <a:avLst/>
          </a:prstGeom>
        </p:spPr>
      </p:pic>
    </p:spTree>
    <p:extLst>
      <p:ext uri="{BB962C8B-B14F-4D97-AF65-F5344CB8AC3E}">
        <p14:creationId xmlns:p14="http://schemas.microsoft.com/office/powerpoint/2010/main" val="266294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FE85-9B21-6078-8B46-86515698FD40}"/>
              </a:ext>
            </a:extLst>
          </p:cNvPr>
          <p:cNvSpPr>
            <a:spLocks noGrp="1"/>
          </p:cNvSpPr>
          <p:nvPr>
            <p:ph type="title"/>
          </p:nvPr>
        </p:nvSpPr>
        <p:spPr/>
        <p:txBody>
          <a:bodyPr/>
          <a:lstStyle/>
          <a:p>
            <a:r>
              <a:rPr lang="en-IN" dirty="0"/>
              <a:t>Task 1: </a:t>
            </a:r>
          </a:p>
        </p:txBody>
      </p:sp>
      <p:sp>
        <p:nvSpPr>
          <p:cNvPr id="3" name="Content Placeholder 2">
            <a:extLst>
              <a:ext uri="{FF2B5EF4-FFF2-40B4-BE49-F238E27FC236}">
                <a16:creationId xmlns:a16="http://schemas.microsoft.com/office/drawing/2014/main" id="{44EE29DA-F139-F162-81DA-F6D4C4A44805}"/>
              </a:ext>
            </a:extLst>
          </p:cNvPr>
          <p:cNvSpPr>
            <a:spLocks noGrp="1"/>
          </p:cNvSpPr>
          <p:nvPr>
            <p:ph idx="1"/>
          </p:nvPr>
        </p:nvSpPr>
        <p:spPr>
          <a:xfrm>
            <a:off x="838200" y="1825625"/>
            <a:ext cx="10515600" cy="4667250"/>
          </a:xfrm>
        </p:spPr>
        <p:txBody>
          <a:bodyPr>
            <a:normAutofit/>
          </a:bodyPr>
          <a:lstStyle/>
          <a:p>
            <a:pPr>
              <a:buFont typeface="Wingdings" panose="05000000000000000000" pitchFamily="2" charset="2"/>
              <a:buChar char="Ø"/>
            </a:pPr>
            <a:r>
              <a:rPr lang="en-US" b="1" i="0" dirty="0">
                <a:effectLst/>
                <a:latin typeface="Manrope"/>
              </a:rPr>
              <a:t>Average Call Duration:</a:t>
            </a:r>
            <a:r>
              <a:rPr lang="en-US" b="0" i="0" dirty="0">
                <a:effectLst/>
                <a:latin typeface="Manrope"/>
              </a:rPr>
              <a:t> Determine the average duration of all incoming calls received by agents. This should be calculated for each time bucket.</a:t>
            </a:r>
          </a:p>
          <a:p>
            <a:pPr marL="0" indent="0">
              <a:buNone/>
            </a:pPr>
            <a:r>
              <a:rPr lang="en-US" b="1" i="0" dirty="0">
                <a:effectLst/>
                <a:latin typeface="Manrope"/>
              </a:rPr>
              <a:t>Your Task:</a:t>
            </a:r>
            <a:r>
              <a:rPr lang="en-US" b="0" i="0" dirty="0">
                <a:effectLst/>
                <a:latin typeface="Manrope"/>
              </a:rPr>
              <a:t> What is the average duration of calls for each time bucket?</a:t>
            </a:r>
          </a:p>
          <a:p>
            <a:pPr>
              <a:lnSpc>
                <a:spcPct val="100000"/>
              </a:lnSpc>
            </a:pPr>
            <a:r>
              <a:rPr lang="en-IN" sz="2000" b="1" i="1" dirty="0">
                <a:highlight>
                  <a:srgbClr val="FFFF00"/>
                </a:highlight>
              </a:rPr>
              <a:t>Insight: </a:t>
            </a:r>
            <a:r>
              <a:rPr lang="en-IN" sz="2000" b="1" i="1" dirty="0">
                <a:latin typeface="Times New Roman" panose="02020603050405020304" pitchFamily="18" charset="0"/>
                <a:cs typeface="Times New Roman" panose="02020603050405020304" pitchFamily="18" charset="0"/>
              </a:rPr>
              <a:t>Highest Average of Call Seconds is 203.41 sec within time bucket 19_20.</a:t>
            </a:r>
          </a:p>
          <a:p>
            <a:pPr marL="0" indent="0">
              <a:lnSpc>
                <a:spcPct val="100000"/>
              </a:lnSpc>
              <a:buNone/>
            </a:pPr>
            <a:r>
              <a:rPr lang="en-IN" sz="2000" b="1" i="1" dirty="0">
                <a:latin typeface="Times New Roman" panose="02020603050405020304" pitchFamily="18" charset="0"/>
                <a:cs typeface="Times New Roman" panose="02020603050405020304" pitchFamily="18" charset="0"/>
              </a:rPr>
              <a:t>It means mostly calls were made answered in between 19:00 PM – 20:00 PM.</a:t>
            </a:r>
          </a:p>
          <a:p>
            <a:pPr marL="0" indent="0">
              <a:lnSpc>
                <a:spcPct val="100000"/>
              </a:lnSpc>
              <a:buNone/>
            </a:pPr>
            <a:endParaRPr lang="en-IN" sz="2000" b="1" i="1" dirty="0">
              <a:latin typeface="Times New Roman" panose="02020603050405020304" pitchFamily="18" charset="0"/>
              <a:cs typeface="Times New Roman" panose="02020603050405020304" pitchFamily="18" charset="0"/>
            </a:endParaRPr>
          </a:p>
          <a:p>
            <a:pPr>
              <a:lnSpc>
                <a:spcPct val="100000"/>
              </a:lnSpc>
            </a:pPr>
            <a:r>
              <a:rPr lang="en-IN" sz="2000" b="1" i="1" dirty="0">
                <a:latin typeface="Times New Roman" panose="02020603050405020304" pitchFamily="18" charset="0"/>
                <a:cs typeface="Times New Roman" panose="02020603050405020304" pitchFamily="18" charset="0"/>
              </a:rPr>
              <a:t>Lowest Average of Call Seconds is 203.41 sec within time bucket 12_13.</a:t>
            </a:r>
          </a:p>
          <a:p>
            <a:pPr marL="0" indent="0">
              <a:lnSpc>
                <a:spcPct val="100000"/>
              </a:lnSpc>
              <a:buNone/>
            </a:pPr>
            <a:r>
              <a:rPr lang="en-IN" sz="2000" b="1" i="1" dirty="0">
                <a:latin typeface="Times New Roman" panose="02020603050405020304" pitchFamily="18" charset="0"/>
                <a:cs typeface="Times New Roman" panose="02020603050405020304" pitchFamily="18" charset="0"/>
              </a:rPr>
              <a:t>It means mostly calls were made answered in between 12:00 PM – 13:00 PM.</a:t>
            </a:r>
          </a:p>
          <a:p>
            <a:endParaRPr lang="en-IN" dirty="0"/>
          </a:p>
        </p:txBody>
      </p:sp>
    </p:spTree>
    <p:extLst>
      <p:ext uri="{BB962C8B-B14F-4D97-AF65-F5344CB8AC3E}">
        <p14:creationId xmlns:p14="http://schemas.microsoft.com/office/powerpoint/2010/main" val="9117207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TotalTime>
  <Words>1820</Words>
  <Application>Microsoft Office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Manrope</vt:lpstr>
      <vt:lpstr>Times New Roman</vt:lpstr>
      <vt:lpstr>Trebuchet MS</vt:lpstr>
      <vt:lpstr>Wingdings</vt:lpstr>
      <vt:lpstr>Wingdings 3</vt:lpstr>
      <vt:lpstr>Facet</vt:lpstr>
      <vt:lpstr>ABC Call Volume Trend Analysis </vt:lpstr>
      <vt:lpstr>PROJECT DESCRIPTION</vt:lpstr>
      <vt:lpstr>Business Understanding:</vt:lpstr>
      <vt:lpstr>Tasks</vt:lpstr>
      <vt:lpstr>Assumption:</vt:lpstr>
      <vt:lpstr>Tech Stack Used:</vt:lpstr>
      <vt:lpstr>APPROACH</vt:lpstr>
      <vt:lpstr>Data cleaning</vt:lpstr>
      <vt:lpstr>Task 1: </vt:lpstr>
      <vt:lpstr>PowerPoint Presentation</vt:lpstr>
      <vt:lpstr>Task 2</vt:lpstr>
      <vt:lpstr>PowerPoint Presentation</vt:lpstr>
      <vt:lpstr>Task 3:</vt:lpstr>
      <vt:lpstr>PowerPoint Presentation</vt:lpstr>
      <vt:lpstr>Task 4:</vt:lpstr>
      <vt:lpstr>PowerPoint Presentation</vt:lpstr>
      <vt:lpstr>Conclusion:</vt:lpstr>
      <vt:lpstr>Result:</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 </dc:title>
  <dc:creator>Tanushri Asthana</dc:creator>
  <cp:lastModifiedBy>Tanushri Asthana</cp:lastModifiedBy>
  <cp:revision>1</cp:revision>
  <dcterms:created xsi:type="dcterms:W3CDTF">2023-10-27T18:15:30Z</dcterms:created>
  <dcterms:modified xsi:type="dcterms:W3CDTF">2023-10-27T18:27:34Z</dcterms:modified>
</cp:coreProperties>
</file>