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74" r:id="rId3"/>
    <p:sldId id="273" r:id="rId4"/>
    <p:sldId id="297" r:id="rId5"/>
    <p:sldId id="298" r:id="rId6"/>
    <p:sldId id="299" r:id="rId7"/>
    <p:sldId id="276" r:id="rId8"/>
    <p:sldId id="277" r:id="rId9"/>
    <p:sldId id="259" r:id="rId10"/>
    <p:sldId id="268" r:id="rId11"/>
    <p:sldId id="262" r:id="rId12"/>
    <p:sldId id="264" r:id="rId13"/>
    <p:sldId id="265" r:id="rId14"/>
    <p:sldId id="269" r:id="rId15"/>
    <p:sldId id="266" r:id="rId16"/>
    <p:sldId id="267" r:id="rId17"/>
    <p:sldId id="302" r:id="rId18"/>
    <p:sldId id="284" r:id="rId19"/>
    <p:sldId id="270" r:id="rId20"/>
    <p:sldId id="282" r:id="rId21"/>
    <p:sldId id="278" r:id="rId22"/>
    <p:sldId id="287" r:id="rId23"/>
    <p:sldId id="288" r:id="rId24"/>
    <p:sldId id="286" r:id="rId25"/>
    <p:sldId id="313" r:id="rId26"/>
    <p:sldId id="285" r:id="rId27"/>
    <p:sldId id="281" r:id="rId28"/>
    <p:sldId id="314" r:id="rId29"/>
    <p:sldId id="289" r:id="rId30"/>
    <p:sldId id="305" r:id="rId31"/>
    <p:sldId id="280" r:id="rId32"/>
    <p:sldId id="306" r:id="rId33"/>
    <p:sldId id="290" r:id="rId34"/>
    <p:sldId id="292" r:id="rId35"/>
    <p:sldId id="279" r:id="rId36"/>
    <p:sldId id="307" r:id="rId37"/>
    <p:sldId id="291" r:id="rId38"/>
    <p:sldId id="293" r:id="rId39"/>
    <p:sldId id="294" r:id="rId40"/>
    <p:sldId id="295" r:id="rId41"/>
    <p:sldId id="296" r:id="rId42"/>
    <p:sldId id="271" r:id="rId43"/>
    <p:sldId id="301" r:id="rId44"/>
    <p:sldId id="300" r:id="rId45"/>
    <p:sldId id="308" r:id="rId46"/>
    <p:sldId id="309" r:id="rId47"/>
    <p:sldId id="310" r:id="rId48"/>
    <p:sldId id="311" r:id="rId49"/>
    <p:sldId id="31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432" autoAdjust="0"/>
  </p:normalViewPr>
  <p:slideViewPr>
    <p:cSldViewPr snapToGrid="0">
      <p:cViewPr>
        <p:scale>
          <a:sx n="100" d="100"/>
          <a:sy n="100" d="100"/>
        </p:scale>
        <p:origin x="90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06B1D7-CA77-4CC7-93F2-69D1351D9CAD}" type="doc">
      <dgm:prSet loTypeId="urn:microsoft.com/office/officeart/2005/8/layout/vList2" loCatId="list" qsTypeId="urn:microsoft.com/office/officeart/2005/8/quickstyle/simple3" qsCatId="simple" csTypeId="urn:microsoft.com/office/officeart/2005/8/colors/accent3_3" csCatId="accent3" phldr="1"/>
      <dgm:spPr/>
      <dgm:t>
        <a:bodyPr/>
        <a:lstStyle/>
        <a:p>
          <a:endParaRPr lang="en-US"/>
        </a:p>
      </dgm:t>
    </dgm:pt>
    <dgm:pt modelId="{65EAC52D-F666-44B6-BCEF-5ABE2BAFCA24}">
      <dgm:prSet/>
      <dgm:spPr/>
      <dgm:t>
        <a:bodyPr/>
        <a:lstStyle/>
        <a:p>
          <a:r>
            <a:rPr lang="en-US" dirty="0"/>
            <a:t>People are the most important assets for companies</a:t>
          </a:r>
        </a:p>
      </dgm:t>
    </dgm:pt>
    <dgm:pt modelId="{5A504DCA-323C-4684-80F1-6C9036DA63EA}" type="parTrans" cxnId="{E99EA803-4703-41A2-8138-226EB184500E}">
      <dgm:prSet/>
      <dgm:spPr/>
      <dgm:t>
        <a:bodyPr/>
        <a:lstStyle/>
        <a:p>
          <a:endParaRPr lang="en-US"/>
        </a:p>
      </dgm:t>
    </dgm:pt>
    <dgm:pt modelId="{C799A55D-B8DD-4AEA-A71D-E7DA371D14A5}" type="sibTrans" cxnId="{E99EA803-4703-41A2-8138-226EB184500E}">
      <dgm:prSet/>
      <dgm:spPr/>
      <dgm:t>
        <a:bodyPr/>
        <a:lstStyle/>
        <a:p>
          <a:endParaRPr lang="en-US"/>
        </a:p>
      </dgm:t>
    </dgm:pt>
    <dgm:pt modelId="{FA700409-313D-4E58-8C11-282E9098DA07}">
      <dgm:prSet/>
      <dgm:spPr/>
      <dgm:t>
        <a:bodyPr/>
        <a:lstStyle/>
        <a:p>
          <a:r>
            <a:rPr lang="en-US" dirty="0"/>
            <a:t>Necessary to retain employees and reduce costs associated with their replacement including: Hiring, Onboarding, Training</a:t>
          </a:r>
        </a:p>
      </dgm:t>
    </dgm:pt>
    <dgm:pt modelId="{B907BF16-68E7-4D43-B431-EE96597C6218}" type="parTrans" cxnId="{53E80F20-EEEC-4AEB-A698-D3936D87DE36}">
      <dgm:prSet/>
      <dgm:spPr/>
      <dgm:t>
        <a:bodyPr/>
        <a:lstStyle/>
        <a:p>
          <a:endParaRPr lang="en-US"/>
        </a:p>
      </dgm:t>
    </dgm:pt>
    <dgm:pt modelId="{FEFF8FBD-E043-40FC-9C87-BC16048BA3F2}" type="sibTrans" cxnId="{53E80F20-EEEC-4AEB-A698-D3936D87DE36}">
      <dgm:prSet/>
      <dgm:spPr/>
      <dgm:t>
        <a:bodyPr/>
        <a:lstStyle/>
        <a:p>
          <a:endParaRPr lang="en-US"/>
        </a:p>
      </dgm:t>
    </dgm:pt>
    <dgm:pt modelId="{C72BE7E8-31EB-4050-BB44-F2CAB99461F0}">
      <dgm:prSet/>
      <dgm:spPr/>
      <dgm:t>
        <a:bodyPr/>
        <a:lstStyle/>
        <a:p>
          <a:r>
            <a:rPr lang="en-US"/>
            <a:t>Used dataset of a well known technology company, IBM</a:t>
          </a:r>
        </a:p>
      </dgm:t>
    </dgm:pt>
    <dgm:pt modelId="{8ED64C01-8B3A-4F64-80A5-012F27F5DFB6}" type="parTrans" cxnId="{B606DA71-4531-4DB6-89EB-0F37AE7A5387}">
      <dgm:prSet/>
      <dgm:spPr/>
      <dgm:t>
        <a:bodyPr/>
        <a:lstStyle/>
        <a:p>
          <a:endParaRPr lang="en-US"/>
        </a:p>
      </dgm:t>
    </dgm:pt>
    <dgm:pt modelId="{3FC243BA-4174-4B39-BA98-B35C8007DCA5}" type="sibTrans" cxnId="{B606DA71-4531-4DB6-89EB-0F37AE7A5387}">
      <dgm:prSet/>
      <dgm:spPr/>
      <dgm:t>
        <a:bodyPr/>
        <a:lstStyle/>
        <a:p>
          <a:endParaRPr lang="en-US"/>
        </a:p>
      </dgm:t>
    </dgm:pt>
    <dgm:pt modelId="{03887E8A-229F-4A30-B20D-CDDBEDE06CC3}">
      <dgm:prSet/>
      <dgm:spPr/>
      <dgm:t>
        <a:bodyPr/>
        <a:lstStyle/>
        <a:p>
          <a:r>
            <a:rPr lang="en-US" dirty="0"/>
            <a:t>Identified factors that lead to employees leaving IBM</a:t>
          </a:r>
        </a:p>
      </dgm:t>
    </dgm:pt>
    <dgm:pt modelId="{F5ECD105-F6C2-42D0-A982-87608A62432D}" type="parTrans" cxnId="{EB1C7DDD-245D-4BAE-BF42-B1E721ABE633}">
      <dgm:prSet/>
      <dgm:spPr/>
      <dgm:t>
        <a:bodyPr/>
        <a:lstStyle/>
        <a:p>
          <a:endParaRPr lang="en-US"/>
        </a:p>
      </dgm:t>
    </dgm:pt>
    <dgm:pt modelId="{B7EBAC73-890E-49B2-AC41-582D118FC496}" type="sibTrans" cxnId="{EB1C7DDD-245D-4BAE-BF42-B1E721ABE633}">
      <dgm:prSet/>
      <dgm:spPr/>
      <dgm:t>
        <a:bodyPr/>
        <a:lstStyle/>
        <a:p>
          <a:endParaRPr lang="en-US"/>
        </a:p>
      </dgm:t>
    </dgm:pt>
    <dgm:pt modelId="{5995C658-794C-40EF-A7BC-FEB2A70912F9}">
      <dgm:prSet/>
      <dgm:spPr/>
      <dgm:t>
        <a:bodyPr/>
        <a:lstStyle/>
        <a:p>
          <a:r>
            <a:rPr lang="en-US" dirty="0"/>
            <a:t>Other companies can use similar approach to identify attrition reasons specific to them</a:t>
          </a:r>
        </a:p>
      </dgm:t>
    </dgm:pt>
    <dgm:pt modelId="{B8C2CB29-053E-48F3-8C53-1072775FFFD4}" type="parTrans" cxnId="{6D5684A5-6584-4AC0-9EBE-F141944BDE74}">
      <dgm:prSet/>
      <dgm:spPr/>
      <dgm:t>
        <a:bodyPr/>
        <a:lstStyle/>
        <a:p>
          <a:endParaRPr lang="en-US"/>
        </a:p>
      </dgm:t>
    </dgm:pt>
    <dgm:pt modelId="{058397B5-46D3-4C8B-9026-CD1C67E9F475}" type="sibTrans" cxnId="{6D5684A5-6584-4AC0-9EBE-F141944BDE74}">
      <dgm:prSet/>
      <dgm:spPr/>
      <dgm:t>
        <a:bodyPr/>
        <a:lstStyle/>
        <a:p>
          <a:endParaRPr lang="en-US"/>
        </a:p>
      </dgm:t>
    </dgm:pt>
    <dgm:pt modelId="{E01F79EB-4583-451A-B5BC-F2415F7F67FE}">
      <dgm:prSet/>
      <dgm:spPr/>
      <dgm:t>
        <a:bodyPr/>
        <a:lstStyle/>
        <a:p>
          <a:r>
            <a:rPr lang="en-US" dirty="0"/>
            <a:t>“</a:t>
          </a:r>
          <a:r>
            <a:rPr lang="en-US" b="0" i="0" dirty="0"/>
            <a:t>The biggest priority, and concern, for business leaders in 2017 will be retaining employees in a competitive talent marketplace” </a:t>
          </a:r>
          <a:r>
            <a:rPr lang="en-US" b="0" i="0" baseline="30000" dirty="0"/>
            <a:t>[1]</a:t>
          </a:r>
          <a:endParaRPr lang="en-US" baseline="30000" dirty="0"/>
        </a:p>
      </dgm:t>
    </dgm:pt>
    <dgm:pt modelId="{F0D37A32-3DB5-415F-BBFE-57204921C929}" type="parTrans" cxnId="{B0651710-89DD-4E47-BBDD-C5C1B0F2290F}">
      <dgm:prSet/>
      <dgm:spPr/>
      <dgm:t>
        <a:bodyPr/>
        <a:lstStyle/>
        <a:p>
          <a:endParaRPr lang="en-US"/>
        </a:p>
      </dgm:t>
    </dgm:pt>
    <dgm:pt modelId="{AF4200C6-BEDC-4EEB-9B54-BCC352CE1897}" type="sibTrans" cxnId="{B0651710-89DD-4E47-BBDD-C5C1B0F2290F}">
      <dgm:prSet/>
      <dgm:spPr/>
      <dgm:t>
        <a:bodyPr/>
        <a:lstStyle/>
        <a:p>
          <a:endParaRPr lang="en-US"/>
        </a:p>
      </dgm:t>
    </dgm:pt>
    <dgm:pt modelId="{31D5AFB3-A872-4782-92D4-E6CF574A5950}" type="pres">
      <dgm:prSet presAssocID="{DA06B1D7-CA77-4CC7-93F2-69D1351D9CAD}" presName="linear" presStyleCnt="0">
        <dgm:presLayoutVars>
          <dgm:animLvl val="lvl"/>
          <dgm:resizeHandles val="exact"/>
        </dgm:presLayoutVars>
      </dgm:prSet>
      <dgm:spPr/>
      <dgm:t>
        <a:bodyPr/>
        <a:lstStyle/>
        <a:p>
          <a:endParaRPr lang="en-US"/>
        </a:p>
      </dgm:t>
    </dgm:pt>
    <dgm:pt modelId="{4FFCC6F2-337A-4E11-A63B-E933A5D72BF0}" type="pres">
      <dgm:prSet presAssocID="{65EAC52D-F666-44B6-BCEF-5ABE2BAFCA24}" presName="parentText" presStyleLbl="node1" presStyleIdx="0" presStyleCnt="6">
        <dgm:presLayoutVars>
          <dgm:chMax val="0"/>
          <dgm:bulletEnabled val="1"/>
        </dgm:presLayoutVars>
      </dgm:prSet>
      <dgm:spPr/>
      <dgm:t>
        <a:bodyPr/>
        <a:lstStyle/>
        <a:p>
          <a:endParaRPr lang="en-US"/>
        </a:p>
      </dgm:t>
    </dgm:pt>
    <dgm:pt modelId="{2119534F-D42F-41F9-9112-66A8F9D7054C}" type="pres">
      <dgm:prSet presAssocID="{C799A55D-B8DD-4AEA-A71D-E7DA371D14A5}" presName="spacer" presStyleCnt="0"/>
      <dgm:spPr/>
    </dgm:pt>
    <dgm:pt modelId="{6EA23BEC-3A7E-4ADC-AED7-4A0080277939}" type="pres">
      <dgm:prSet presAssocID="{FA700409-313D-4E58-8C11-282E9098DA07}" presName="parentText" presStyleLbl="node1" presStyleIdx="1" presStyleCnt="6">
        <dgm:presLayoutVars>
          <dgm:chMax val="0"/>
          <dgm:bulletEnabled val="1"/>
        </dgm:presLayoutVars>
      </dgm:prSet>
      <dgm:spPr/>
      <dgm:t>
        <a:bodyPr/>
        <a:lstStyle/>
        <a:p>
          <a:endParaRPr lang="en-US"/>
        </a:p>
      </dgm:t>
    </dgm:pt>
    <dgm:pt modelId="{4DCD68D9-34EC-4D10-BF0E-A6D7136398B6}" type="pres">
      <dgm:prSet presAssocID="{FEFF8FBD-E043-40FC-9C87-BC16048BA3F2}" presName="spacer" presStyleCnt="0"/>
      <dgm:spPr/>
    </dgm:pt>
    <dgm:pt modelId="{764CA77B-000C-45D2-BF47-FFE6BD45468F}" type="pres">
      <dgm:prSet presAssocID="{E01F79EB-4583-451A-B5BC-F2415F7F67FE}" presName="parentText" presStyleLbl="node1" presStyleIdx="2" presStyleCnt="6">
        <dgm:presLayoutVars>
          <dgm:chMax val="0"/>
          <dgm:bulletEnabled val="1"/>
        </dgm:presLayoutVars>
      </dgm:prSet>
      <dgm:spPr/>
      <dgm:t>
        <a:bodyPr/>
        <a:lstStyle/>
        <a:p>
          <a:endParaRPr lang="en-US"/>
        </a:p>
      </dgm:t>
    </dgm:pt>
    <dgm:pt modelId="{96AD0CEF-705E-4FB0-B548-D76EB39D6EBE}" type="pres">
      <dgm:prSet presAssocID="{AF4200C6-BEDC-4EEB-9B54-BCC352CE1897}" presName="spacer" presStyleCnt="0"/>
      <dgm:spPr/>
    </dgm:pt>
    <dgm:pt modelId="{B5565258-D5C8-4E24-8A61-1C256CC42926}" type="pres">
      <dgm:prSet presAssocID="{C72BE7E8-31EB-4050-BB44-F2CAB99461F0}" presName="parentText" presStyleLbl="node1" presStyleIdx="3" presStyleCnt="6">
        <dgm:presLayoutVars>
          <dgm:chMax val="0"/>
          <dgm:bulletEnabled val="1"/>
        </dgm:presLayoutVars>
      </dgm:prSet>
      <dgm:spPr/>
      <dgm:t>
        <a:bodyPr/>
        <a:lstStyle/>
        <a:p>
          <a:endParaRPr lang="en-US"/>
        </a:p>
      </dgm:t>
    </dgm:pt>
    <dgm:pt modelId="{7D5CD405-E36A-4296-A7B5-E73F96DC50C1}" type="pres">
      <dgm:prSet presAssocID="{3FC243BA-4174-4B39-BA98-B35C8007DCA5}" presName="spacer" presStyleCnt="0"/>
      <dgm:spPr/>
    </dgm:pt>
    <dgm:pt modelId="{088DD5CD-9C59-48CF-920A-B3FE5F77E4AD}" type="pres">
      <dgm:prSet presAssocID="{03887E8A-229F-4A30-B20D-CDDBEDE06CC3}" presName="parentText" presStyleLbl="node1" presStyleIdx="4" presStyleCnt="6">
        <dgm:presLayoutVars>
          <dgm:chMax val="0"/>
          <dgm:bulletEnabled val="1"/>
        </dgm:presLayoutVars>
      </dgm:prSet>
      <dgm:spPr/>
      <dgm:t>
        <a:bodyPr/>
        <a:lstStyle/>
        <a:p>
          <a:endParaRPr lang="en-US"/>
        </a:p>
      </dgm:t>
    </dgm:pt>
    <dgm:pt modelId="{DA9B25CC-1F5D-4871-8055-D1C4C3B1B590}" type="pres">
      <dgm:prSet presAssocID="{B7EBAC73-890E-49B2-AC41-582D118FC496}" presName="spacer" presStyleCnt="0"/>
      <dgm:spPr/>
    </dgm:pt>
    <dgm:pt modelId="{20E2D270-2F2A-45AC-A8E1-1630340CECEA}" type="pres">
      <dgm:prSet presAssocID="{5995C658-794C-40EF-A7BC-FEB2A70912F9}" presName="parentText" presStyleLbl="node1" presStyleIdx="5" presStyleCnt="6">
        <dgm:presLayoutVars>
          <dgm:chMax val="0"/>
          <dgm:bulletEnabled val="1"/>
        </dgm:presLayoutVars>
      </dgm:prSet>
      <dgm:spPr/>
      <dgm:t>
        <a:bodyPr/>
        <a:lstStyle/>
        <a:p>
          <a:endParaRPr lang="en-US"/>
        </a:p>
      </dgm:t>
    </dgm:pt>
  </dgm:ptLst>
  <dgm:cxnLst>
    <dgm:cxn modelId="{860CF586-AEA6-4F83-B362-A54762F31891}" type="presOf" srcId="{03887E8A-229F-4A30-B20D-CDDBEDE06CC3}" destId="{088DD5CD-9C59-48CF-920A-B3FE5F77E4AD}" srcOrd="0" destOrd="0" presId="urn:microsoft.com/office/officeart/2005/8/layout/vList2"/>
    <dgm:cxn modelId="{E99EA803-4703-41A2-8138-226EB184500E}" srcId="{DA06B1D7-CA77-4CC7-93F2-69D1351D9CAD}" destId="{65EAC52D-F666-44B6-BCEF-5ABE2BAFCA24}" srcOrd="0" destOrd="0" parTransId="{5A504DCA-323C-4684-80F1-6C9036DA63EA}" sibTransId="{C799A55D-B8DD-4AEA-A71D-E7DA371D14A5}"/>
    <dgm:cxn modelId="{6550714C-0FF6-43E9-B571-972CF9F46F99}" type="presOf" srcId="{E01F79EB-4583-451A-B5BC-F2415F7F67FE}" destId="{764CA77B-000C-45D2-BF47-FFE6BD45468F}" srcOrd="0" destOrd="0" presId="urn:microsoft.com/office/officeart/2005/8/layout/vList2"/>
    <dgm:cxn modelId="{F5396AA4-6BF4-4DC6-9D3A-A2E94154B979}" type="presOf" srcId="{FA700409-313D-4E58-8C11-282E9098DA07}" destId="{6EA23BEC-3A7E-4ADC-AED7-4A0080277939}" srcOrd="0" destOrd="0" presId="urn:microsoft.com/office/officeart/2005/8/layout/vList2"/>
    <dgm:cxn modelId="{A4F1447D-A805-4F48-B9D9-6987A38D6FD5}" type="presOf" srcId="{65EAC52D-F666-44B6-BCEF-5ABE2BAFCA24}" destId="{4FFCC6F2-337A-4E11-A63B-E933A5D72BF0}" srcOrd="0" destOrd="0" presId="urn:microsoft.com/office/officeart/2005/8/layout/vList2"/>
    <dgm:cxn modelId="{03220FDF-59AB-4E53-A3CC-58A7B00B9811}" type="presOf" srcId="{DA06B1D7-CA77-4CC7-93F2-69D1351D9CAD}" destId="{31D5AFB3-A872-4782-92D4-E6CF574A5950}" srcOrd="0" destOrd="0" presId="urn:microsoft.com/office/officeart/2005/8/layout/vList2"/>
    <dgm:cxn modelId="{EB1C7DDD-245D-4BAE-BF42-B1E721ABE633}" srcId="{DA06B1D7-CA77-4CC7-93F2-69D1351D9CAD}" destId="{03887E8A-229F-4A30-B20D-CDDBEDE06CC3}" srcOrd="4" destOrd="0" parTransId="{F5ECD105-F6C2-42D0-A982-87608A62432D}" sibTransId="{B7EBAC73-890E-49B2-AC41-582D118FC496}"/>
    <dgm:cxn modelId="{6D5684A5-6584-4AC0-9EBE-F141944BDE74}" srcId="{DA06B1D7-CA77-4CC7-93F2-69D1351D9CAD}" destId="{5995C658-794C-40EF-A7BC-FEB2A70912F9}" srcOrd="5" destOrd="0" parTransId="{B8C2CB29-053E-48F3-8C53-1072775FFFD4}" sibTransId="{058397B5-46D3-4C8B-9026-CD1C67E9F475}"/>
    <dgm:cxn modelId="{A56B7454-8F89-46B2-AEFA-CE03204B108A}" type="presOf" srcId="{5995C658-794C-40EF-A7BC-FEB2A70912F9}" destId="{20E2D270-2F2A-45AC-A8E1-1630340CECEA}" srcOrd="0" destOrd="0" presId="urn:microsoft.com/office/officeart/2005/8/layout/vList2"/>
    <dgm:cxn modelId="{B606DA71-4531-4DB6-89EB-0F37AE7A5387}" srcId="{DA06B1D7-CA77-4CC7-93F2-69D1351D9CAD}" destId="{C72BE7E8-31EB-4050-BB44-F2CAB99461F0}" srcOrd="3" destOrd="0" parTransId="{8ED64C01-8B3A-4F64-80A5-012F27F5DFB6}" sibTransId="{3FC243BA-4174-4B39-BA98-B35C8007DCA5}"/>
    <dgm:cxn modelId="{C5C2BFF1-AAD6-4FE0-81E6-4FCA99D698A3}" type="presOf" srcId="{C72BE7E8-31EB-4050-BB44-F2CAB99461F0}" destId="{B5565258-D5C8-4E24-8A61-1C256CC42926}" srcOrd="0" destOrd="0" presId="urn:microsoft.com/office/officeart/2005/8/layout/vList2"/>
    <dgm:cxn modelId="{B0651710-89DD-4E47-BBDD-C5C1B0F2290F}" srcId="{DA06B1D7-CA77-4CC7-93F2-69D1351D9CAD}" destId="{E01F79EB-4583-451A-B5BC-F2415F7F67FE}" srcOrd="2" destOrd="0" parTransId="{F0D37A32-3DB5-415F-BBFE-57204921C929}" sibTransId="{AF4200C6-BEDC-4EEB-9B54-BCC352CE1897}"/>
    <dgm:cxn modelId="{53E80F20-EEEC-4AEB-A698-D3936D87DE36}" srcId="{DA06B1D7-CA77-4CC7-93F2-69D1351D9CAD}" destId="{FA700409-313D-4E58-8C11-282E9098DA07}" srcOrd="1" destOrd="0" parTransId="{B907BF16-68E7-4D43-B431-EE96597C6218}" sibTransId="{FEFF8FBD-E043-40FC-9C87-BC16048BA3F2}"/>
    <dgm:cxn modelId="{F788C5D7-9F62-4291-AAFD-5C546805FA5E}" type="presParOf" srcId="{31D5AFB3-A872-4782-92D4-E6CF574A5950}" destId="{4FFCC6F2-337A-4E11-A63B-E933A5D72BF0}" srcOrd="0" destOrd="0" presId="urn:microsoft.com/office/officeart/2005/8/layout/vList2"/>
    <dgm:cxn modelId="{84322575-4E3B-4BEF-B52B-F3535D646417}" type="presParOf" srcId="{31D5AFB3-A872-4782-92D4-E6CF574A5950}" destId="{2119534F-D42F-41F9-9112-66A8F9D7054C}" srcOrd="1" destOrd="0" presId="urn:microsoft.com/office/officeart/2005/8/layout/vList2"/>
    <dgm:cxn modelId="{7E8A0EA7-0E56-4FE1-A8FF-61A44B9A1AA2}" type="presParOf" srcId="{31D5AFB3-A872-4782-92D4-E6CF574A5950}" destId="{6EA23BEC-3A7E-4ADC-AED7-4A0080277939}" srcOrd="2" destOrd="0" presId="urn:microsoft.com/office/officeart/2005/8/layout/vList2"/>
    <dgm:cxn modelId="{192E8B30-C3DC-4C12-B240-2FDF64F7BBEF}" type="presParOf" srcId="{31D5AFB3-A872-4782-92D4-E6CF574A5950}" destId="{4DCD68D9-34EC-4D10-BF0E-A6D7136398B6}" srcOrd="3" destOrd="0" presId="urn:microsoft.com/office/officeart/2005/8/layout/vList2"/>
    <dgm:cxn modelId="{BB958496-CA06-494B-8485-86E1198CE412}" type="presParOf" srcId="{31D5AFB3-A872-4782-92D4-E6CF574A5950}" destId="{764CA77B-000C-45D2-BF47-FFE6BD45468F}" srcOrd="4" destOrd="0" presId="urn:microsoft.com/office/officeart/2005/8/layout/vList2"/>
    <dgm:cxn modelId="{11FF7277-BB42-4A33-BDF0-8AC7EF2E81B0}" type="presParOf" srcId="{31D5AFB3-A872-4782-92D4-E6CF574A5950}" destId="{96AD0CEF-705E-4FB0-B548-D76EB39D6EBE}" srcOrd="5" destOrd="0" presId="urn:microsoft.com/office/officeart/2005/8/layout/vList2"/>
    <dgm:cxn modelId="{2703EC8A-21F0-4639-BB8F-9E8990601292}" type="presParOf" srcId="{31D5AFB3-A872-4782-92D4-E6CF574A5950}" destId="{B5565258-D5C8-4E24-8A61-1C256CC42926}" srcOrd="6" destOrd="0" presId="urn:microsoft.com/office/officeart/2005/8/layout/vList2"/>
    <dgm:cxn modelId="{80F9C6A3-F007-4793-9002-E5816425BA01}" type="presParOf" srcId="{31D5AFB3-A872-4782-92D4-E6CF574A5950}" destId="{7D5CD405-E36A-4296-A7B5-E73F96DC50C1}" srcOrd="7" destOrd="0" presId="urn:microsoft.com/office/officeart/2005/8/layout/vList2"/>
    <dgm:cxn modelId="{454DC7D1-47E0-432A-8729-CD95EA16BAAF}" type="presParOf" srcId="{31D5AFB3-A872-4782-92D4-E6CF574A5950}" destId="{088DD5CD-9C59-48CF-920A-B3FE5F77E4AD}" srcOrd="8" destOrd="0" presId="urn:microsoft.com/office/officeart/2005/8/layout/vList2"/>
    <dgm:cxn modelId="{0836B016-02AE-4369-A53E-4D5F07F83910}" type="presParOf" srcId="{31D5AFB3-A872-4782-92D4-E6CF574A5950}" destId="{DA9B25CC-1F5D-4871-8055-D1C4C3B1B590}" srcOrd="9" destOrd="0" presId="urn:microsoft.com/office/officeart/2005/8/layout/vList2"/>
    <dgm:cxn modelId="{BE40F111-4E25-4A1E-82AC-9E2A603B96C0}" type="presParOf" srcId="{31D5AFB3-A872-4782-92D4-E6CF574A5950}" destId="{20E2D270-2F2A-45AC-A8E1-1630340CECE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AEA7D3-CEC9-4C0D-AEC5-91B1DCC0348A}" type="doc">
      <dgm:prSet loTypeId="urn:microsoft.com/office/officeart/2005/8/layout/chevronAccent+Icon" loCatId="process" qsTypeId="urn:microsoft.com/office/officeart/2005/8/quickstyle/simple2" qsCatId="simple" csTypeId="urn:microsoft.com/office/officeart/2005/8/colors/accent3_2" csCatId="accent3" phldr="1"/>
      <dgm:spPr/>
      <dgm:t>
        <a:bodyPr/>
        <a:lstStyle/>
        <a:p>
          <a:endParaRPr lang="en-US"/>
        </a:p>
      </dgm:t>
    </dgm:pt>
    <dgm:pt modelId="{519E691B-966E-4FFB-A3A2-AC37FF399602}">
      <dgm:prSet phldrT="[Text]"/>
      <dgm:spPr/>
      <dgm:t>
        <a:bodyPr/>
        <a:lstStyle/>
        <a:p>
          <a:r>
            <a:rPr lang="en-US" dirty="0"/>
            <a:t>Step 3</a:t>
          </a:r>
        </a:p>
      </dgm:t>
    </dgm:pt>
    <dgm:pt modelId="{3ADDB8FD-0878-4035-9A38-1B1A7E9A9D39}" type="sibTrans" cxnId="{848B027A-C23A-4B30-9A2D-F12E0BE50C4C}">
      <dgm:prSet/>
      <dgm:spPr/>
      <dgm:t>
        <a:bodyPr/>
        <a:lstStyle/>
        <a:p>
          <a:endParaRPr lang="en-US"/>
        </a:p>
      </dgm:t>
    </dgm:pt>
    <dgm:pt modelId="{B59A61EB-7573-42AC-81A1-86057207397F}" type="parTrans" cxnId="{848B027A-C23A-4B30-9A2D-F12E0BE50C4C}">
      <dgm:prSet/>
      <dgm:spPr/>
      <dgm:t>
        <a:bodyPr/>
        <a:lstStyle/>
        <a:p>
          <a:endParaRPr lang="en-US"/>
        </a:p>
      </dgm:t>
    </dgm:pt>
    <dgm:pt modelId="{2F1215E6-FFE8-4871-A689-1990807B41C7}">
      <dgm:prSet phldrT="[Text]"/>
      <dgm:spPr/>
      <dgm:t>
        <a:bodyPr/>
        <a:lstStyle/>
        <a:p>
          <a:r>
            <a:rPr lang="en-US" dirty="0"/>
            <a:t>Step 2</a:t>
          </a:r>
        </a:p>
      </dgm:t>
    </dgm:pt>
    <dgm:pt modelId="{2059358A-D1A1-43AC-8A47-B81290AC50F3}" type="sibTrans" cxnId="{52F6E948-9E4B-4059-93BA-6EA866EA5CDA}">
      <dgm:prSet/>
      <dgm:spPr/>
      <dgm:t>
        <a:bodyPr/>
        <a:lstStyle/>
        <a:p>
          <a:endParaRPr lang="en-US"/>
        </a:p>
      </dgm:t>
    </dgm:pt>
    <dgm:pt modelId="{738C33D7-13FE-4141-938D-34E595BB96FE}" type="parTrans" cxnId="{52F6E948-9E4B-4059-93BA-6EA866EA5CDA}">
      <dgm:prSet/>
      <dgm:spPr/>
      <dgm:t>
        <a:bodyPr/>
        <a:lstStyle/>
        <a:p>
          <a:endParaRPr lang="en-US"/>
        </a:p>
      </dgm:t>
    </dgm:pt>
    <dgm:pt modelId="{9D4F5D96-A21F-411D-A4EA-94764404935D}">
      <dgm:prSet phldrT="[Text]"/>
      <dgm:spPr/>
      <dgm:t>
        <a:bodyPr/>
        <a:lstStyle/>
        <a:p>
          <a:r>
            <a:rPr lang="en-US" dirty="0"/>
            <a:t>Step 1</a:t>
          </a:r>
        </a:p>
      </dgm:t>
    </dgm:pt>
    <dgm:pt modelId="{4A60A259-04AB-401D-8631-5CC9EBAECE78}" type="sibTrans" cxnId="{9BF9F192-B1A7-42F1-84D3-D810033BA820}">
      <dgm:prSet/>
      <dgm:spPr/>
      <dgm:t>
        <a:bodyPr/>
        <a:lstStyle/>
        <a:p>
          <a:endParaRPr lang="en-US"/>
        </a:p>
      </dgm:t>
    </dgm:pt>
    <dgm:pt modelId="{4D4082B3-8542-45F0-88DE-55B71D5936EF}" type="parTrans" cxnId="{9BF9F192-B1A7-42F1-84D3-D810033BA820}">
      <dgm:prSet/>
      <dgm:spPr/>
      <dgm:t>
        <a:bodyPr/>
        <a:lstStyle/>
        <a:p>
          <a:endParaRPr lang="en-US"/>
        </a:p>
      </dgm:t>
    </dgm:pt>
    <dgm:pt modelId="{CD31F2AA-A0E9-4656-9496-A6A03367E7CE}">
      <dgm:prSet/>
      <dgm:spPr/>
      <dgm:t>
        <a:bodyPr/>
        <a:lstStyle/>
        <a:p>
          <a:r>
            <a:rPr lang="en-US" dirty="0"/>
            <a:t>Step 4</a:t>
          </a:r>
        </a:p>
      </dgm:t>
    </dgm:pt>
    <dgm:pt modelId="{8EC6D794-FB4E-4418-A032-41EEC977B1F2}" type="parTrans" cxnId="{3E384F31-4C62-4366-A1F5-F8DB5DE9F70B}">
      <dgm:prSet/>
      <dgm:spPr/>
      <dgm:t>
        <a:bodyPr/>
        <a:lstStyle/>
        <a:p>
          <a:endParaRPr lang="en-US"/>
        </a:p>
      </dgm:t>
    </dgm:pt>
    <dgm:pt modelId="{AA2948E0-997F-4798-BD0F-D19EC095146F}" type="sibTrans" cxnId="{3E384F31-4C62-4366-A1F5-F8DB5DE9F70B}">
      <dgm:prSet/>
      <dgm:spPr/>
      <dgm:t>
        <a:bodyPr/>
        <a:lstStyle/>
        <a:p>
          <a:endParaRPr lang="en-US"/>
        </a:p>
      </dgm:t>
    </dgm:pt>
    <dgm:pt modelId="{33446D24-FEAB-4865-AF0B-0D06F6354B2A}">
      <dgm:prSet/>
      <dgm:spPr/>
      <dgm:t>
        <a:bodyPr/>
        <a:lstStyle/>
        <a:p>
          <a:r>
            <a:rPr lang="en-US" dirty="0"/>
            <a:t>Step 5</a:t>
          </a:r>
        </a:p>
      </dgm:t>
    </dgm:pt>
    <dgm:pt modelId="{66732B08-A9EC-4C42-81E3-2D501377C042}" type="parTrans" cxnId="{9B8CAFA9-F1D1-4D10-8826-140D228F9A14}">
      <dgm:prSet/>
      <dgm:spPr/>
      <dgm:t>
        <a:bodyPr/>
        <a:lstStyle/>
        <a:p>
          <a:endParaRPr lang="en-US"/>
        </a:p>
      </dgm:t>
    </dgm:pt>
    <dgm:pt modelId="{AB121961-FF6E-4F42-9BFB-B5E940749B94}" type="sibTrans" cxnId="{9B8CAFA9-F1D1-4D10-8826-140D228F9A14}">
      <dgm:prSet/>
      <dgm:spPr/>
      <dgm:t>
        <a:bodyPr/>
        <a:lstStyle/>
        <a:p>
          <a:endParaRPr lang="en-US"/>
        </a:p>
      </dgm:t>
    </dgm:pt>
    <dgm:pt modelId="{7F6A6C17-ED3F-4CF2-AB7E-3539CAD4ED6A}" type="pres">
      <dgm:prSet presAssocID="{83AEA7D3-CEC9-4C0D-AEC5-91B1DCC0348A}" presName="Name0" presStyleCnt="0">
        <dgm:presLayoutVars>
          <dgm:dir/>
          <dgm:resizeHandles val="exact"/>
        </dgm:presLayoutVars>
      </dgm:prSet>
      <dgm:spPr/>
      <dgm:t>
        <a:bodyPr/>
        <a:lstStyle/>
        <a:p>
          <a:endParaRPr lang="en-US"/>
        </a:p>
      </dgm:t>
    </dgm:pt>
    <dgm:pt modelId="{F325511F-575E-47DE-8AFD-D80E64998D75}" type="pres">
      <dgm:prSet presAssocID="{9D4F5D96-A21F-411D-A4EA-94764404935D}" presName="composite" presStyleCnt="0"/>
      <dgm:spPr/>
    </dgm:pt>
    <dgm:pt modelId="{9B1B2CC6-65EE-4729-805D-FE7B5C98E3F4}" type="pres">
      <dgm:prSet presAssocID="{9D4F5D96-A21F-411D-A4EA-94764404935D}" presName="bgChev" presStyleLbl="node1" presStyleIdx="0" presStyleCnt="5"/>
      <dgm:spPr/>
    </dgm:pt>
    <dgm:pt modelId="{41EE3EE6-D3DF-46F6-9DF3-BF242BBCD1E3}" type="pres">
      <dgm:prSet presAssocID="{9D4F5D96-A21F-411D-A4EA-94764404935D}" presName="txNode" presStyleLbl="fgAcc1" presStyleIdx="0" presStyleCnt="5">
        <dgm:presLayoutVars>
          <dgm:bulletEnabled val="1"/>
        </dgm:presLayoutVars>
      </dgm:prSet>
      <dgm:spPr/>
      <dgm:t>
        <a:bodyPr/>
        <a:lstStyle/>
        <a:p>
          <a:endParaRPr lang="en-US"/>
        </a:p>
      </dgm:t>
    </dgm:pt>
    <dgm:pt modelId="{B930A9C6-A65B-418F-94F0-C82B03B0CF6B}" type="pres">
      <dgm:prSet presAssocID="{4A60A259-04AB-401D-8631-5CC9EBAECE78}" presName="compositeSpace" presStyleCnt="0"/>
      <dgm:spPr/>
    </dgm:pt>
    <dgm:pt modelId="{4D0E18B9-469F-4EC1-AD4F-FC4034182158}" type="pres">
      <dgm:prSet presAssocID="{2F1215E6-FFE8-4871-A689-1990807B41C7}" presName="composite" presStyleCnt="0"/>
      <dgm:spPr/>
    </dgm:pt>
    <dgm:pt modelId="{9F7FCFDB-7F5A-4460-AD22-5AB828F26FFB}" type="pres">
      <dgm:prSet presAssocID="{2F1215E6-FFE8-4871-A689-1990807B41C7}" presName="bgChev" presStyleLbl="node1" presStyleIdx="1" presStyleCnt="5"/>
      <dgm:spPr/>
    </dgm:pt>
    <dgm:pt modelId="{DC711945-5304-4AC0-B2B9-AF71A0F5EF3D}" type="pres">
      <dgm:prSet presAssocID="{2F1215E6-FFE8-4871-A689-1990807B41C7}" presName="txNode" presStyleLbl="fgAcc1" presStyleIdx="1" presStyleCnt="5">
        <dgm:presLayoutVars>
          <dgm:bulletEnabled val="1"/>
        </dgm:presLayoutVars>
      </dgm:prSet>
      <dgm:spPr/>
      <dgm:t>
        <a:bodyPr/>
        <a:lstStyle/>
        <a:p>
          <a:endParaRPr lang="en-US"/>
        </a:p>
      </dgm:t>
    </dgm:pt>
    <dgm:pt modelId="{84E91F23-4394-4D19-8F49-84CFFEDB30A3}" type="pres">
      <dgm:prSet presAssocID="{2059358A-D1A1-43AC-8A47-B81290AC50F3}" presName="compositeSpace" presStyleCnt="0"/>
      <dgm:spPr/>
    </dgm:pt>
    <dgm:pt modelId="{8D0B8E12-2B3C-45F5-BC05-3335DC4E3469}" type="pres">
      <dgm:prSet presAssocID="{519E691B-966E-4FFB-A3A2-AC37FF399602}" presName="composite" presStyleCnt="0"/>
      <dgm:spPr/>
    </dgm:pt>
    <dgm:pt modelId="{F5A93A3D-4C19-4373-869B-8B4E27D2230E}" type="pres">
      <dgm:prSet presAssocID="{519E691B-966E-4FFB-A3A2-AC37FF399602}" presName="bgChev" presStyleLbl="node1" presStyleIdx="2" presStyleCnt="5"/>
      <dgm:spPr/>
    </dgm:pt>
    <dgm:pt modelId="{C866FB8D-0F67-48E1-9A51-374E96FC1DD6}" type="pres">
      <dgm:prSet presAssocID="{519E691B-966E-4FFB-A3A2-AC37FF399602}" presName="txNode" presStyleLbl="fgAcc1" presStyleIdx="2" presStyleCnt="5">
        <dgm:presLayoutVars>
          <dgm:bulletEnabled val="1"/>
        </dgm:presLayoutVars>
      </dgm:prSet>
      <dgm:spPr/>
      <dgm:t>
        <a:bodyPr/>
        <a:lstStyle/>
        <a:p>
          <a:endParaRPr lang="en-US"/>
        </a:p>
      </dgm:t>
    </dgm:pt>
    <dgm:pt modelId="{05DADD97-3CDA-4592-A4F4-722779A6E01C}" type="pres">
      <dgm:prSet presAssocID="{3ADDB8FD-0878-4035-9A38-1B1A7E9A9D39}" presName="compositeSpace" presStyleCnt="0"/>
      <dgm:spPr/>
    </dgm:pt>
    <dgm:pt modelId="{431FBEB5-F7D0-4A27-A80D-C312E94ACA01}" type="pres">
      <dgm:prSet presAssocID="{CD31F2AA-A0E9-4656-9496-A6A03367E7CE}" presName="composite" presStyleCnt="0"/>
      <dgm:spPr/>
    </dgm:pt>
    <dgm:pt modelId="{970A91B8-5BB8-4E63-8A91-E59E50592E1F}" type="pres">
      <dgm:prSet presAssocID="{CD31F2AA-A0E9-4656-9496-A6A03367E7CE}" presName="bgChev" presStyleLbl="node1" presStyleIdx="3" presStyleCnt="5"/>
      <dgm:spPr/>
    </dgm:pt>
    <dgm:pt modelId="{2730430D-5B38-436D-A21D-E47B77612E46}" type="pres">
      <dgm:prSet presAssocID="{CD31F2AA-A0E9-4656-9496-A6A03367E7CE}" presName="txNode" presStyleLbl="fgAcc1" presStyleIdx="3" presStyleCnt="5">
        <dgm:presLayoutVars>
          <dgm:bulletEnabled val="1"/>
        </dgm:presLayoutVars>
      </dgm:prSet>
      <dgm:spPr/>
      <dgm:t>
        <a:bodyPr/>
        <a:lstStyle/>
        <a:p>
          <a:endParaRPr lang="en-US"/>
        </a:p>
      </dgm:t>
    </dgm:pt>
    <dgm:pt modelId="{97EC7AC2-35BA-49DE-9278-FDB714F70A93}" type="pres">
      <dgm:prSet presAssocID="{AA2948E0-997F-4798-BD0F-D19EC095146F}" presName="compositeSpace" presStyleCnt="0"/>
      <dgm:spPr/>
    </dgm:pt>
    <dgm:pt modelId="{A309F47F-C8ED-4EEF-B538-F351DAF0F925}" type="pres">
      <dgm:prSet presAssocID="{33446D24-FEAB-4865-AF0B-0D06F6354B2A}" presName="composite" presStyleCnt="0"/>
      <dgm:spPr/>
    </dgm:pt>
    <dgm:pt modelId="{DB8ACB63-1C70-4939-92C0-EB5B4C7431B6}" type="pres">
      <dgm:prSet presAssocID="{33446D24-FEAB-4865-AF0B-0D06F6354B2A}" presName="bgChev" presStyleLbl="node1" presStyleIdx="4" presStyleCnt="5"/>
      <dgm:spPr/>
    </dgm:pt>
    <dgm:pt modelId="{A4557346-E803-49F3-B51F-34CB339F3CE9}" type="pres">
      <dgm:prSet presAssocID="{33446D24-FEAB-4865-AF0B-0D06F6354B2A}" presName="txNode" presStyleLbl="fgAcc1" presStyleIdx="4" presStyleCnt="5">
        <dgm:presLayoutVars>
          <dgm:bulletEnabled val="1"/>
        </dgm:presLayoutVars>
      </dgm:prSet>
      <dgm:spPr/>
      <dgm:t>
        <a:bodyPr/>
        <a:lstStyle/>
        <a:p>
          <a:endParaRPr lang="en-US"/>
        </a:p>
      </dgm:t>
    </dgm:pt>
  </dgm:ptLst>
  <dgm:cxnLst>
    <dgm:cxn modelId="{3E384F31-4C62-4366-A1F5-F8DB5DE9F70B}" srcId="{83AEA7D3-CEC9-4C0D-AEC5-91B1DCC0348A}" destId="{CD31F2AA-A0E9-4656-9496-A6A03367E7CE}" srcOrd="3" destOrd="0" parTransId="{8EC6D794-FB4E-4418-A032-41EEC977B1F2}" sibTransId="{AA2948E0-997F-4798-BD0F-D19EC095146F}"/>
    <dgm:cxn modelId="{5F7CC38D-F901-43E4-9689-9127EDFE5873}" type="presOf" srcId="{2F1215E6-FFE8-4871-A689-1990807B41C7}" destId="{DC711945-5304-4AC0-B2B9-AF71A0F5EF3D}" srcOrd="0" destOrd="0" presId="urn:microsoft.com/office/officeart/2005/8/layout/chevronAccent+Icon"/>
    <dgm:cxn modelId="{9BF9F192-B1A7-42F1-84D3-D810033BA820}" srcId="{83AEA7D3-CEC9-4C0D-AEC5-91B1DCC0348A}" destId="{9D4F5D96-A21F-411D-A4EA-94764404935D}" srcOrd="0" destOrd="0" parTransId="{4D4082B3-8542-45F0-88DE-55B71D5936EF}" sibTransId="{4A60A259-04AB-401D-8631-5CC9EBAECE78}"/>
    <dgm:cxn modelId="{16146945-0EA6-45E1-8284-02A2A4659FD2}" type="presOf" srcId="{CD31F2AA-A0E9-4656-9496-A6A03367E7CE}" destId="{2730430D-5B38-436D-A21D-E47B77612E46}" srcOrd="0" destOrd="0" presId="urn:microsoft.com/office/officeart/2005/8/layout/chevronAccent+Icon"/>
    <dgm:cxn modelId="{9B8CAFA9-F1D1-4D10-8826-140D228F9A14}" srcId="{83AEA7D3-CEC9-4C0D-AEC5-91B1DCC0348A}" destId="{33446D24-FEAB-4865-AF0B-0D06F6354B2A}" srcOrd="4" destOrd="0" parTransId="{66732B08-A9EC-4C42-81E3-2D501377C042}" sibTransId="{AB121961-FF6E-4F42-9BFB-B5E940749B94}"/>
    <dgm:cxn modelId="{848B027A-C23A-4B30-9A2D-F12E0BE50C4C}" srcId="{83AEA7D3-CEC9-4C0D-AEC5-91B1DCC0348A}" destId="{519E691B-966E-4FFB-A3A2-AC37FF399602}" srcOrd="2" destOrd="0" parTransId="{B59A61EB-7573-42AC-81A1-86057207397F}" sibTransId="{3ADDB8FD-0878-4035-9A38-1B1A7E9A9D39}"/>
    <dgm:cxn modelId="{6B658242-6385-4490-AAB9-20BFB593271B}" type="presOf" srcId="{519E691B-966E-4FFB-A3A2-AC37FF399602}" destId="{C866FB8D-0F67-48E1-9A51-374E96FC1DD6}" srcOrd="0" destOrd="0" presId="urn:microsoft.com/office/officeart/2005/8/layout/chevronAccent+Icon"/>
    <dgm:cxn modelId="{52F6E948-9E4B-4059-93BA-6EA866EA5CDA}" srcId="{83AEA7D3-CEC9-4C0D-AEC5-91B1DCC0348A}" destId="{2F1215E6-FFE8-4871-A689-1990807B41C7}" srcOrd="1" destOrd="0" parTransId="{738C33D7-13FE-4141-938D-34E595BB96FE}" sibTransId="{2059358A-D1A1-43AC-8A47-B81290AC50F3}"/>
    <dgm:cxn modelId="{8613C72B-98EF-459D-9087-6E1EBF6CD023}" type="presOf" srcId="{9D4F5D96-A21F-411D-A4EA-94764404935D}" destId="{41EE3EE6-D3DF-46F6-9DF3-BF242BBCD1E3}" srcOrd="0" destOrd="0" presId="urn:microsoft.com/office/officeart/2005/8/layout/chevronAccent+Icon"/>
    <dgm:cxn modelId="{9C00FC4F-B90E-4E2F-B12D-B5D85FA68E42}" type="presOf" srcId="{33446D24-FEAB-4865-AF0B-0D06F6354B2A}" destId="{A4557346-E803-49F3-B51F-34CB339F3CE9}" srcOrd="0" destOrd="0" presId="urn:microsoft.com/office/officeart/2005/8/layout/chevronAccent+Icon"/>
    <dgm:cxn modelId="{FB8C46E6-F7D9-48A0-AAC5-905CF5F3A34D}" type="presOf" srcId="{83AEA7D3-CEC9-4C0D-AEC5-91B1DCC0348A}" destId="{7F6A6C17-ED3F-4CF2-AB7E-3539CAD4ED6A}" srcOrd="0" destOrd="0" presId="urn:microsoft.com/office/officeart/2005/8/layout/chevronAccent+Icon"/>
    <dgm:cxn modelId="{4C582AA9-9BBC-4758-8EC6-31B7413AB90C}" type="presParOf" srcId="{7F6A6C17-ED3F-4CF2-AB7E-3539CAD4ED6A}" destId="{F325511F-575E-47DE-8AFD-D80E64998D75}" srcOrd="0" destOrd="0" presId="urn:microsoft.com/office/officeart/2005/8/layout/chevronAccent+Icon"/>
    <dgm:cxn modelId="{6582ED8B-D532-4023-99C9-C5B7D6DD86E1}" type="presParOf" srcId="{F325511F-575E-47DE-8AFD-D80E64998D75}" destId="{9B1B2CC6-65EE-4729-805D-FE7B5C98E3F4}" srcOrd="0" destOrd="0" presId="urn:microsoft.com/office/officeart/2005/8/layout/chevronAccent+Icon"/>
    <dgm:cxn modelId="{0D7D1E63-436D-428D-9FCC-3747C4CE2F5F}" type="presParOf" srcId="{F325511F-575E-47DE-8AFD-D80E64998D75}" destId="{41EE3EE6-D3DF-46F6-9DF3-BF242BBCD1E3}" srcOrd="1" destOrd="0" presId="urn:microsoft.com/office/officeart/2005/8/layout/chevronAccent+Icon"/>
    <dgm:cxn modelId="{22D217E5-7170-4ACF-B904-719D98F68011}" type="presParOf" srcId="{7F6A6C17-ED3F-4CF2-AB7E-3539CAD4ED6A}" destId="{B930A9C6-A65B-418F-94F0-C82B03B0CF6B}" srcOrd="1" destOrd="0" presId="urn:microsoft.com/office/officeart/2005/8/layout/chevronAccent+Icon"/>
    <dgm:cxn modelId="{4358A7B4-A6A5-44EC-A9E1-8E5A25BD808B}" type="presParOf" srcId="{7F6A6C17-ED3F-4CF2-AB7E-3539CAD4ED6A}" destId="{4D0E18B9-469F-4EC1-AD4F-FC4034182158}" srcOrd="2" destOrd="0" presId="urn:microsoft.com/office/officeart/2005/8/layout/chevronAccent+Icon"/>
    <dgm:cxn modelId="{44EDEFDE-F2E8-4DDD-A3A9-B12F560DCA2E}" type="presParOf" srcId="{4D0E18B9-469F-4EC1-AD4F-FC4034182158}" destId="{9F7FCFDB-7F5A-4460-AD22-5AB828F26FFB}" srcOrd="0" destOrd="0" presId="urn:microsoft.com/office/officeart/2005/8/layout/chevronAccent+Icon"/>
    <dgm:cxn modelId="{5957EAD2-D2DC-44D0-81F1-AFF3600E7936}" type="presParOf" srcId="{4D0E18B9-469F-4EC1-AD4F-FC4034182158}" destId="{DC711945-5304-4AC0-B2B9-AF71A0F5EF3D}" srcOrd="1" destOrd="0" presId="urn:microsoft.com/office/officeart/2005/8/layout/chevronAccent+Icon"/>
    <dgm:cxn modelId="{67EB55EA-7238-4B7C-B625-8754822AC5C3}" type="presParOf" srcId="{7F6A6C17-ED3F-4CF2-AB7E-3539CAD4ED6A}" destId="{84E91F23-4394-4D19-8F49-84CFFEDB30A3}" srcOrd="3" destOrd="0" presId="urn:microsoft.com/office/officeart/2005/8/layout/chevronAccent+Icon"/>
    <dgm:cxn modelId="{6F3E0977-6E6D-473D-973C-2BC84B4B531A}" type="presParOf" srcId="{7F6A6C17-ED3F-4CF2-AB7E-3539CAD4ED6A}" destId="{8D0B8E12-2B3C-45F5-BC05-3335DC4E3469}" srcOrd="4" destOrd="0" presId="urn:microsoft.com/office/officeart/2005/8/layout/chevronAccent+Icon"/>
    <dgm:cxn modelId="{EC8BD7D0-85CC-41C1-8C82-C488C866C251}" type="presParOf" srcId="{8D0B8E12-2B3C-45F5-BC05-3335DC4E3469}" destId="{F5A93A3D-4C19-4373-869B-8B4E27D2230E}" srcOrd="0" destOrd="0" presId="urn:microsoft.com/office/officeart/2005/8/layout/chevronAccent+Icon"/>
    <dgm:cxn modelId="{88EB817F-49C6-4CBA-9895-25F9307016F0}" type="presParOf" srcId="{8D0B8E12-2B3C-45F5-BC05-3335DC4E3469}" destId="{C866FB8D-0F67-48E1-9A51-374E96FC1DD6}" srcOrd="1" destOrd="0" presId="urn:microsoft.com/office/officeart/2005/8/layout/chevronAccent+Icon"/>
    <dgm:cxn modelId="{BA676604-5C40-41E6-BEE0-5A71BEB29C5A}" type="presParOf" srcId="{7F6A6C17-ED3F-4CF2-AB7E-3539CAD4ED6A}" destId="{05DADD97-3CDA-4592-A4F4-722779A6E01C}" srcOrd="5" destOrd="0" presId="urn:microsoft.com/office/officeart/2005/8/layout/chevronAccent+Icon"/>
    <dgm:cxn modelId="{E6343F5A-B206-489C-B66C-FD4252947274}" type="presParOf" srcId="{7F6A6C17-ED3F-4CF2-AB7E-3539CAD4ED6A}" destId="{431FBEB5-F7D0-4A27-A80D-C312E94ACA01}" srcOrd="6" destOrd="0" presId="urn:microsoft.com/office/officeart/2005/8/layout/chevronAccent+Icon"/>
    <dgm:cxn modelId="{A6E978FA-E817-4C59-B78D-8259F7E54F25}" type="presParOf" srcId="{431FBEB5-F7D0-4A27-A80D-C312E94ACA01}" destId="{970A91B8-5BB8-4E63-8A91-E59E50592E1F}" srcOrd="0" destOrd="0" presId="urn:microsoft.com/office/officeart/2005/8/layout/chevronAccent+Icon"/>
    <dgm:cxn modelId="{66B6769F-4AD0-487C-B89E-7DDC481780FC}" type="presParOf" srcId="{431FBEB5-F7D0-4A27-A80D-C312E94ACA01}" destId="{2730430D-5B38-436D-A21D-E47B77612E46}" srcOrd="1" destOrd="0" presId="urn:microsoft.com/office/officeart/2005/8/layout/chevronAccent+Icon"/>
    <dgm:cxn modelId="{04F7E01F-9F05-4916-B55E-E1818AF90B74}" type="presParOf" srcId="{7F6A6C17-ED3F-4CF2-AB7E-3539CAD4ED6A}" destId="{97EC7AC2-35BA-49DE-9278-FDB714F70A93}" srcOrd="7" destOrd="0" presId="urn:microsoft.com/office/officeart/2005/8/layout/chevronAccent+Icon"/>
    <dgm:cxn modelId="{8869C269-E8AE-43C9-8555-D82AE360706E}" type="presParOf" srcId="{7F6A6C17-ED3F-4CF2-AB7E-3539CAD4ED6A}" destId="{A309F47F-C8ED-4EEF-B538-F351DAF0F925}" srcOrd="8" destOrd="0" presId="urn:microsoft.com/office/officeart/2005/8/layout/chevronAccent+Icon"/>
    <dgm:cxn modelId="{56629EBC-8C53-471F-9E3A-895E5E936292}" type="presParOf" srcId="{A309F47F-C8ED-4EEF-B538-F351DAF0F925}" destId="{DB8ACB63-1C70-4939-92C0-EB5B4C7431B6}" srcOrd="0" destOrd="0" presId="urn:microsoft.com/office/officeart/2005/8/layout/chevronAccent+Icon"/>
    <dgm:cxn modelId="{99328D32-C2D9-4AD7-AE67-A5413B0B25ED}" type="presParOf" srcId="{A309F47F-C8ED-4EEF-B538-F351DAF0F925}" destId="{A4557346-E803-49F3-B51F-34CB339F3CE9}"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F031BC-0F95-4694-8531-4C6A6C431191}" type="doc">
      <dgm:prSet loTypeId="urn:microsoft.com/office/officeart/2005/8/layout/vList2" loCatId="list" qsTypeId="urn:microsoft.com/office/officeart/2005/8/quickstyle/simple5" qsCatId="simple" csTypeId="urn:microsoft.com/office/officeart/2005/8/colors/accent3_1" csCatId="accent3" phldr="1"/>
      <dgm:spPr/>
      <dgm:t>
        <a:bodyPr/>
        <a:lstStyle/>
        <a:p>
          <a:endParaRPr lang="en-US"/>
        </a:p>
      </dgm:t>
    </dgm:pt>
    <dgm:pt modelId="{F8992FC5-C1FE-44F2-BF16-7ABF8E9394CE}">
      <dgm:prSet/>
      <dgm:spPr/>
      <dgm:t>
        <a:bodyPr/>
        <a:lstStyle/>
        <a:p>
          <a:r>
            <a:rPr lang="en-US" dirty="0"/>
            <a:t>Single employees more leave the company</a:t>
          </a:r>
        </a:p>
      </dgm:t>
    </dgm:pt>
    <dgm:pt modelId="{531C6B55-77AD-43E3-9D0C-048E1B1B9E01}" type="parTrans" cxnId="{25D2D62B-BD14-45F7-B9C1-90A233F5338F}">
      <dgm:prSet/>
      <dgm:spPr/>
      <dgm:t>
        <a:bodyPr/>
        <a:lstStyle/>
        <a:p>
          <a:endParaRPr lang="en-US"/>
        </a:p>
      </dgm:t>
    </dgm:pt>
    <dgm:pt modelId="{D5694C86-3269-4601-AE16-F82EFEF9D85E}" type="sibTrans" cxnId="{25D2D62B-BD14-45F7-B9C1-90A233F5338F}">
      <dgm:prSet/>
      <dgm:spPr/>
      <dgm:t>
        <a:bodyPr/>
        <a:lstStyle/>
        <a:p>
          <a:endParaRPr lang="en-US"/>
        </a:p>
      </dgm:t>
    </dgm:pt>
    <dgm:pt modelId="{75194C11-D453-45E5-8F78-DC88FC39A65A}">
      <dgm:prSet/>
      <dgm:spPr/>
      <dgm:t>
        <a:bodyPr/>
        <a:lstStyle/>
        <a:p>
          <a:r>
            <a:rPr lang="en-US" dirty="0"/>
            <a:t>Male employees leave the company more than female employees</a:t>
          </a:r>
        </a:p>
      </dgm:t>
    </dgm:pt>
    <dgm:pt modelId="{F8661002-69AE-49EB-9234-2DF273019224}" type="parTrans" cxnId="{1833C4D4-43EB-4B72-8860-FAD9090CDF11}">
      <dgm:prSet/>
      <dgm:spPr/>
      <dgm:t>
        <a:bodyPr/>
        <a:lstStyle/>
        <a:p>
          <a:endParaRPr lang="en-US"/>
        </a:p>
      </dgm:t>
    </dgm:pt>
    <dgm:pt modelId="{288C5C84-9229-4D3E-9905-43893C8CB6D4}" type="sibTrans" cxnId="{1833C4D4-43EB-4B72-8860-FAD9090CDF11}">
      <dgm:prSet/>
      <dgm:spPr/>
      <dgm:t>
        <a:bodyPr/>
        <a:lstStyle/>
        <a:p>
          <a:endParaRPr lang="en-US"/>
        </a:p>
      </dgm:t>
    </dgm:pt>
    <dgm:pt modelId="{2ED7595A-514E-4140-9424-8E543E053853}">
      <dgm:prSet/>
      <dgm:spPr/>
      <dgm:t>
        <a:bodyPr/>
        <a:lstStyle/>
        <a:p>
          <a:r>
            <a:rPr lang="en-US" dirty="0"/>
            <a:t>Assuming job levels 1 to 5 indicates growing levels of senior position, junior and other lower level employees leave the company more than senior levels</a:t>
          </a:r>
        </a:p>
      </dgm:t>
    </dgm:pt>
    <dgm:pt modelId="{BF994C09-4FFC-4F87-9ED7-035016A9BF46}" type="parTrans" cxnId="{5BA2B51E-8CA3-44C6-97FF-AA439CEF83DD}">
      <dgm:prSet/>
      <dgm:spPr/>
      <dgm:t>
        <a:bodyPr/>
        <a:lstStyle/>
        <a:p>
          <a:endParaRPr lang="en-US"/>
        </a:p>
      </dgm:t>
    </dgm:pt>
    <dgm:pt modelId="{010F8C18-2A25-4388-9DF3-64F944CECAA6}" type="sibTrans" cxnId="{5BA2B51E-8CA3-44C6-97FF-AA439CEF83DD}">
      <dgm:prSet/>
      <dgm:spPr/>
      <dgm:t>
        <a:bodyPr/>
        <a:lstStyle/>
        <a:p>
          <a:endParaRPr lang="en-US"/>
        </a:p>
      </dgm:t>
    </dgm:pt>
    <dgm:pt modelId="{B62FD2F8-A29B-44B1-87C4-4A3C1B31F43D}">
      <dgm:prSet/>
      <dgm:spPr/>
      <dgm:t>
        <a:bodyPr/>
        <a:lstStyle/>
        <a:p>
          <a:r>
            <a:rPr lang="en-US" dirty="0"/>
            <a:t>More attrition in Research &amp; Development compared to other departments</a:t>
          </a:r>
        </a:p>
      </dgm:t>
    </dgm:pt>
    <dgm:pt modelId="{EE6635FF-E368-4EE8-A74F-3977DC15F962}" type="parTrans" cxnId="{7EEF878E-CF74-4890-ABC6-CF9FD94F60B3}">
      <dgm:prSet/>
      <dgm:spPr/>
      <dgm:t>
        <a:bodyPr/>
        <a:lstStyle/>
        <a:p>
          <a:endParaRPr lang="en-US"/>
        </a:p>
      </dgm:t>
    </dgm:pt>
    <dgm:pt modelId="{B6483709-1382-4531-A00F-EFFE7FD58A64}" type="sibTrans" cxnId="{7EEF878E-CF74-4890-ABC6-CF9FD94F60B3}">
      <dgm:prSet/>
      <dgm:spPr/>
      <dgm:t>
        <a:bodyPr/>
        <a:lstStyle/>
        <a:p>
          <a:endParaRPr lang="en-US"/>
        </a:p>
      </dgm:t>
    </dgm:pt>
    <dgm:pt modelId="{E8996928-BE7C-46C7-BF3B-5DB909ACDC45}" type="pres">
      <dgm:prSet presAssocID="{86F031BC-0F95-4694-8531-4C6A6C431191}" presName="linear" presStyleCnt="0">
        <dgm:presLayoutVars>
          <dgm:animLvl val="lvl"/>
          <dgm:resizeHandles val="exact"/>
        </dgm:presLayoutVars>
      </dgm:prSet>
      <dgm:spPr/>
      <dgm:t>
        <a:bodyPr/>
        <a:lstStyle/>
        <a:p>
          <a:endParaRPr lang="en-US"/>
        </a:p>
      </dgm:t>
    </dgm:pt>
    <dgm:pt modelId="{A3E492F4-DA83-483B-8817-27B704BB8C3C}" type="pres">
      <dgm:prSet presAssocID="{F8992FC5-C1FE-44F2-BF16-7ABF8E9394CE}" presName="parentText" presStyleLbl="node1" presStyleIdx="0" presStyleCnt="4">
        <dgm:presLayoutVars>
          <dgm:chMax val="0"/>
          <dgm:bulletEnabled val="1"/>
        </dgm:presLayoutVars>
      </dgm:prSet>
      <dgm:spPr/>
      <dgm:t>
        <a:bodyPr/>
        <a:lstStyle/>
        <a:p>
          <a:endParaRPr lang="en-US"/>
        </a:p>
      </dgm:t>
    </dgm:pt>
    <dgm:pt modelId="{11F43047-AB35-4A67-A53B-9309F847BF90}" type="pres">
      <dgm:prSet presAssocID="{D5694C86-3269-4601-AE16-F82EFEF9D85E}" presName="spacer" presStyleCnt="0"/>
      <dgm:spPr/>
    </dgm:pt>
    <dgm:pt modelId="{B563F4EA-8BEE-4903-AA6D-2A143D0EDA97}" type="pres">
      <dgm:prSet presAssocID="{75194C11-D453-45E5-8F78-DC88FC39A65A}" presName="parentText" presStyleLbl="node1" presStyleIdx="1" presStyleCnt="4">
        <dgm:presLayoutVars>
          <dgm:chMax val="0"/>
          <dgm:bulletEnabled val="1"/>
        </dgm:presLayoutVars>
      </dgm:prSet>
      <dgm:spPr/>
      <dgm:t>
        <a:bodyPr/>
        <a:lstStyle/>
        <a:p>
          <a:endParaRPr lang="en-US"/>
        </a:p>
      </dgm:t>
    </dgm:pt>
    <dgm:pt modelId="{F81744DB-0E3D-451B-AD47-D0A5EAA511BE}" type="pres">
      <dgm:prSet presAssocID="{288C5C84-9229-4D3E-9905-43893C8CB6D4}" presName="spacer" presStyleCnt="0"/>
      <dgm:spPr/>
    </dgm:pt>
    <dgm:pt modelId="{9E8EC290-D476-4DEA-A28A-EA036BC3B62F}" type="pres">
      <dgm:prSet presAssocID="{2ED7595A-514E-4140-9424-8E543E053853}" presName="parentText" presStyleLbl="node1" presStyleIdx="2" presStyleCnt="4">
        <dgm:presLayoutVars>
          <dgm:chMax val="0"/>
          <dgm:bulletEnabled val="1"/>
        </dgm:presLayoutVars>
      </dgm:prSet>
      <dgm:spPr/>
      <dgm:t>
        <a:bodyPr/>
        <a:lstStyle/>
        <a:p>
          <a:endParaRPr lang="en-US"/>
        </a:p>
      </dgm:t>
    </dgm:pt>
    <dgm:pt modelId="{34FBCB55-58FF-4C47-815D-1F337F7E3527}" type="pres">
      <dgm:prSet presAssocID="{010F8C18-2A25-4388-9DF3-64F944CECAA6}" presName="spacer" presStyleCnt="0"/>
      <dgm:spPr/>
    </dgm:pt>
    <dgm:pt modelId="{E5EB8618-3CA2-48E9-8E0B-635F67D4D22C}" type="pres">
      <dgm:prSet presAssocID="{B62FD2F8-A29B-44B1-87C4-4A3C1B31F43D}" presName="parentText" presStyleLbl="node1" presStyleIdx="3" presStyleCnt="4">
        <dgm:presLayoutVars>
          <dgm:chMax val="0"/>
          <dgm:bulletEnabled val="1"/>
        </dgm:presLayoutVars>
      </dgm:prSet>
      <dgm:spPr/>
      <dgm:t>
        <a:bodyPr/>
        <a:lstStyle/>
        <a:p>
          <a:endParaRPr lang="en-US"/>
        </a:p>
      </dgm:t>
    </dgm:pt>
  </dgm:ptLst>
  <dgm:cxnLst>
    <dgm:cxn modelId="{1833C4D4-43EB-4B72-8860-FAD9090CDF11}" srcId="{86F031BC-0F95-4694-8531-4C6A6C431191}" destId="{75194C11-D453-45E5-8F78-DC88FC39A65A}" srcOrd="1" destOrd="0" parTransId="{F8661002-69AE-49EB-9234-2DF273019224}" sibTransId="{288C5C84-9229-4D3E-9905-43893C8CB6D4}"/>
    <dgm:cxn modelId="{17A79143-E681-4465-B285-0CFE98F05216}" type="presOf" srcId="{B62FD2F8-A29B-44B1-87C4-4A3C1B31F43D}" destId="{E5EB8618-3CA2-48E9-8E0B-635F67D4D22C}" srcOrd="0" destOrd="0" presId="urn:microsoft.com/office/officeart/2005/8/layout/vList2"/>
    <dgm:cxn modelId="{25D2D62B-BD14-45F7-B9C1-90A233F5338F}" srcId="{86F031BC-0F95-4694-8531-4C6A6C431191}" destId="{F8992FC5-C1FE-44F2-BF16-7ABF8E9394CE}" srcOrd="0" destOrd="0" parTransId="{531C6B55-77AD-43E3-9D0C-048E1B1B9E01}" sibTransId="{D5694C86-3269-4601-AE16-F82EFEF9D85E}"/>
    <dgm:cxn modelId="{5BA2B51E-8CA3-44C6-97FF-AA439CEF83DD}" srcId="{86F031BC-0F95-4694-8531-4C6A6C431191}" destId="{2ED7595A-514E-4140-9424-8E543E053853}" srcOrd="2" destOrd="0" parTransId="{BF994C09-4FFC-4F87-9ED7-035016A9BF46}" sibTransId="{010F8C18-2A25-4388-9DF3-64F944CECAA6}"/>
    <dgm:cxn modelId="{2FCEDBED-6AEA-44B7-83EB-2431386F742A}" type="presOf" srcId="{75194C11-D453-45E5-8F78-DC88FC39A65A}" destId="{B563F4EA-8BEE-4903-AA6D-2A143D0EDA97}" srcOrd="0" destOrd="0" presId="urn:microsoft.com/office/officeart/2005/8/layout/vList2"/>
    <dgm:cxn modelId="{E4C88C54-B8F4-41A1-9C65-486498149B38}" type="presOf" srcId="{F8992FC5-C1FE-44F2-BF16-7ABF8E9394CE}" destId="{A3E492F4-DA83-483B-8817-27B704BB8C3C}" srcOrd="0" destOrd="0" presId="urn:microsoft.com/office/officeart/2005/8/layout/vList2"/>
    <dgm:cxn modelId="{E35C96BD-AAD2-4D09-974E-0351C2520373}" type="presOf" srcId="{2ED7595A-514E-4140-9424-8E543E053853}" destId="{9E8EC290-D476-4DEA-A28A-EA036BC3B62F}" srcOrd="0" destOrd="0" presId="urn:microsoft.com/office/officeart/2005/8/layout/vList2"/>
    <dgm:cxn modelId="{7EEF878E-CF74-4890-ABC6-CF9FD94F60B3}" srcId="{86F031BC-0F95-4694-8531-4C6A6C431191}" destId="{B62FD2F8-A29B-44B1-87C4-4A3C1B31F43D}" srcOrd="3" destOrd="0" parTransId="{EE6635FF-E368-4EE8-A74F-3977DC15F962}" sibTransId="{B6483709-1382-4531-A00F-EFFE7FD58A64}"/>
    <dgm:cxn modelId="{D7CF3DF6-EA51-4A68-98BF-E4004F60AA89}" type="presOf" srcId="{86F031BC-0F95-4694-8531-4C6A6C431191}" destId="{E8996928-BE7C-46C7-BF3B-5DB909ACDC45}" srcOrd="0" destOrd="0" presId="urn:microsoft.com/office/officeart/2005/8/layout/vList2"/>
    <dgm:cxn modelId="{38E741D9-E18C-4686-910F-6A483A65169F}" type="presParOf" srcId="{E8996928-BE7C-46C7-BF3B-5DB909ACDC45}" destId="{A3E492F4-DA83-483B-8817-27B704BB8C3C}" srcOrd="0" destOrd="0" presId="urn:microsoft.com/office/officeart/2005/8/layout/vList2"/>
    <dgm:cxn modelId="{811C6FAD-B0C9-4163-AEB1-6400EB903C30}" type="presParOf" srcId="{E8996928-BE7C-46C7-BF3B-5DB909ACDC45}" destId="{11F43047-AB35-4A67-A53B-9309F847BF90}" srcOrd="1" destOrd="0" presId="urn:microsoft.com/office/officeart/2005/8/layout/vList2"/>
    <dgm:cxn modelId="{B14F9992-29C7-40A5-891D-DF3A3AECC9BD}" type="presParOf" srcId="{E8996928-BE7C-46C7-BF3B-5DB909ACDC45}" destId="{B563F4EA-8BEE-4903-AA6D-2A143D0EDA97}" srcOrd="2" destOrd="0" presId="urn:microsoft.com/office/officeart/2005/8/layout/vList2"/>
    <dgm:cxn modelId="{98A2FAC4-DE30-4BD3-A75D-668C31713610}" type="presParOf" srcId="{E8996928-BE7C-46C7-BF3B-5DB909ACDC45}" destId="{F81744DB-0E3D-451B-AD47-D0A5EAA511BE}" srcOrd="3" destOrd="0" presId="urn:microsoft.com/office/officeart/2005/8/layout/vList2"/>
    <dgm:cxn modelId="{BA949C5B-E2C9-47AA-9505-B59689D36336}" type="presParOf" srcId="{E8996928-BE7C-46C7-BF3B-5DB909ACDC45}" destId="{9E8EC290-D476-4DEA-A28A-EA036BC3B62F}" srcOrd="4" destOrd="0" presId="urn:microsoft.com/office/officeart/2005/8/layout/vList2"/>
    <dgm:cxn modelId="{CCBF6F3B-1360-4943-98EE-9F0538895388}" type="presParOf" srcId="{E8996928-BE7C-46C7-BF3B-5DB909ACDC45}" destId="{34FBCB55-58FF-4C47-815D-1F337F7E3527}" srcOrd="5" destOrd="0" presId="urn:microsoft.com/office/officeart/2005/8/layout/vList2"/>
    <dgm:cxn modelId="{25300396-587B-4AFE-8881-125420537AAA}" type="presParOf" srcId="{E8996928-BE7C-46C7-BF3B-5DB909ACDC45}" destId="{E5EB8618-3CA2-48E9-8E0B-635F67D4D22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F031BC-0F95-4694-8531-4C6A6C431191}" type="doc">
      <dgm:prSet loTypeId="urn:microsoft.com/office/officeart/2005/8/layout/vList2" loCatId="list" qsTypeId="urn:microsoft.com/office/officeart/2005/8/quickstyle/simple5" qsCatId="simple" csTypeId="urn:microsoft.com/office/officeart/2005/8/colors/accent3_1" csCatId="accent3" phldr="1"/>
      <dgm:spPr/>
      <dgm:t>
        <a:bodyPr/>
        <a:lstStyle/>
        <a:p>
          <a:endParaRPr lang="en-US"/>
        </a:p>
      </dgm:t>
    </dgm:pt>
    <dgm:pt modelId="{F8992FC5-C1FE-44F2-BF16-7ABF8E9394CE}">
      <dgm:prSet/>
      <dgm:spPr/>
      <dgm:t>
        <a:bodyPr/>
        <a:lstStyle/>
        <a:p>
          <a:r>
            <a:rPr lang="en-US" dirty="0"/>
            <a:t>Employees with lesser monthly income tend to leave the company more than those with higher monthly incomes</a:t>
          </a:r>
        </a:p>
      </dgm:t>
    </dgm:pt>
    <dgm:pt modelId="{531C6B55-77AD-43E3-9D0C-048E1B1B9E01}" type="parTrans" cxnId="{25D2D62B-BD14-45F7-B9C1-90A233F5338F}">
      <dgm:prSet/>
      <dgm:spPr/>
      <dgm:t>
        <a:bodyPr/>
        <a:lstStyle/>
        <a:p>
          <a:endParaRPr lang="en-US"/>
        </a:p>
      </dgm:t>
    </dgm:pt>
    <dgm:pt modelId="{D5694C86-3269-4601-AE16-F82EFEF9D85E}" type="sibTrans" cxnId="{25D2D62B-BD14-45F7-B9C1-90A233F5338F}">
      <dgm:prSet/>
      <dgm:spPr/>
      <dgm:t>
        <a:bodyPr/>
        <a:lstStyle/>
        <a:p>
          <a:endParaRPr lang="en-US"/>
        </a:p>
      </dgm:t>
    </dgm:pt>
    <dgm:pt modelId="{75194C11-D453-45E5-8F78-DC88FC39A65A}">
      <dgm:prSet/>
      <dgm:spPr/>
      <dgm:t>
        <a:bodyPr/>
        <a:lstStyle/>
        <a:p>
          <a:r>
            <a:rPr lang="en-US" dirty="0"/>
            <a:t>Employees early in their career show high attrition against more experienced employees</a:t>
          </a:r>
        </a:p>
      </dgm:t>
    </dgm:pt>
    <dgm:pt modelId="{F8661002-69AE-49EB-9234-2DF273019224}" type="parTrans" cxnId="{1833C4D4-43EB-4B72-8860-FAD9090CDF11}">
      <dgm:prSet/>
      <dgm:spPr/>
      <dgm:t>
        <a:bodyPr/>
        <a:lstStyle/>
        <a:p>
          <a:endParaRPr lang="en-US"/>
        </a:p>
      </dgm:t>
    </dgm:pt>
    <dgm:pt modelId="{288C5C84-9229-4D3E-9905-43893C8CB6D4}" type="sibTrans" cxnId="{1833C4D4-43EB-4B72-8860-FAD9090CDF11}">
      <dgm:prSet/>
      <dgm:spPr/>
      <dgm:t>
        <a:bodyPr/>
        <a:lstStyle/>
        <a:p>
          <a:endParaRPr lang="en-US"/>
        </a:p>
      </dgm:t>
    </dgm:pt>
    <dgm:pt modelId="{2ED7595A-514E-4140-9424-8E543E053853}">
      <dgm:prSet/>
      <dgm:spPr/>
      <dgm:t>
        <a:bodyPr/>
        <a:lstStyle/>
        <a:p>
          <a:r>
            <a:rPr lang="en-US" dirty="0"/>
            <a:t>Employees who have spent relatively less time with the company tend to leave more</a:t>
          </a:r>
        </a:p>
      </dgm:t>
    </dgm:pt>
    <dgm:pt modelId="{BF994C09-4FFC-4F87-9ED7-035016A9BF46}" type="parTrans" cxnId="{5BA2B51E-8CA3-44C6-97FF-AA439CEF83DD}">
      <dgm:prSet/>
      <dgm:spPr/>
      <dgm:t>
        <a:bodyPr/>
        <a:lstStyle/>
        <a:p>
          <a:endParaRPr lang="en-US"/>
        </a:p>
      </dgm:t>
    </dgm:pt>
    <dgm:pt modelId="{010F8C18-2A25-4388-9DF3-64F944CECAA6}" type="sibTrans" cxnId="{5BA2B51E-8CA3-44C6-97FF-AA439CEF83DD}">
      <dgm:prSet/>
      <dgm:spPr/>
      <dgm:t>
        <a:bodyPr/>
        <a:lstStyle/>
        <a:p>
          <a:endParaRPr lang="en-US"/>
        </a:p>
      </dgm:t>
    </dgm:pt>
    <dgm:pt modelId="{B62FD2F8-A29B-44B1-87C4-4A3C1B31F43D}">
      <dgm:prSet/>
      <dgm:spPr/>
      <dgm:t>
        <a:bodyPr/>
        <a:lstStyle/>
        <a:p>
          <a:r>
            <a:rPr lang="en-US" dirty="0"/>
            <a:t>Higher attrition of those who have been recently been promoted could indicate employees in junior levels leaving the company more as with increasing seniority it takes longer to get promoted</a:t>
          </a:r>
        </a:p>
      </dgm:t>
    </dgm:pt>
    <dgm:pt modelId="{EE6635FF-E368-4EE8-A74F-3977DC15F962}" type="parTrans" cxnId="{7EEF878E-CF74-4890-ABC6-CF9FD94F60B3}">
      <dgm:prSet/>
      <dgm:spPr/>
      <dgm:t>
        <a:bodyPr/>
        <a:lstStyle/>
        <a:p>
          <a:endParaRPr lang="en-US"/>
        </a:p>
      </dgm:t>
    </dgm:pt>
    <dgm:pt modelId="{B6483709-1382-4531-A00F-EFFE7FD58A64}" type="sibTrans" cxnId="{7EEF878E-CF74-4890-ABC6-CF9FD94F60B3}">
      <dgm:prSet/>
      <dgm:spPr/>
      <dgm:t>
        <a:bodyPr/>
        <a:lstStyle/>
        <a:p>
          <a:endParaRPr lang="en-US"/>
        </a:p>
      </dgm:t>
    </dgm:pt>
    <dgm:pt modelId="{E8996928-BE7C-46C7-BF3B-5DB909ACDC45}" type="pres">
      <dgm:prSet presAssocID="{86F031BC-0F95-4694-8531-4C6A6C431191}" presName="linear" presStyleCnt="0">
        <dgm:presLayoutVars>
          <dgm:animLvl val="lvl"/>
          <dgm:resizeHandles val="exact"/>
        </dgm:presLayoutVars>
      </dgm:prSet>
      <dgm:spPr/>
      <dgm:t>
        <a:bodyPr/>
        <a:lstStyle/>
        <a:p>
          <a:endParaRPr lang="en-US"/>
        </a:p>
      </dgm:t>
    </dgm:pt>
    <dgm:pt modelId="{A3E492F4-DA83-483B-8817-27B704BB8C3C}" type="pres">
      <dgm:prSet presAssocID="{F8992FC5-C1FE-44F2-BF16-7ABF8E9394CE}" presName="parentText" presStyleLbl="node1" presStyleIdx="0" presStyleCnt="4">
        <dgm:presLayoutVars>
          <dgm:chMax val="0"/>
          <dgm:bulletEnabled val="1"/>
        </dgm:presLayoutVars>
      </dgm:prSet>
      <dgm:spPr/>
      <dgm:t>
        <a:bodyPr/>
        <a:lstStyle/>
        <a:p>
          <a:endParaRPr lang="en-US"/>
        </a:p>
      </dgm:t>
    </dgm:pt>
    <dgm:pt modelId="{11F43047-AB35-4A67-A53B-9309F847BF90}" type="pres">
      <dgm:prSet presAssocID="{D5694C86-3269-4601-AE16-F82EFEF9D85E}" presName="spacer" presStyleCnt="0"/>
      <dgm:spPr/>
    </dgm:pt>
    <dgm:pt modelId="{B563F4EA-8BEE-4903-AA6D-2A143D0EDA97}" type="pres">
      <dgm:prSet presAssocID="{75194C11-D453-45E5-8F78-DC88FC39A65A}" presName="parentText" presStyleLbl="node1" presStyleIdx="1" presStyleCnt="4">
        <dgm:presLayoutVars>
          <dgm:chMax val="0"/>
          <dgm:bulletEnabled val="1"/>
        </dgm:presLayoutVars>
      </dgm:prSet>
      <dgm:spPr/>
      <dgm:t>
        <a:bodyPr/>
        <a:lstStyle/>
        <a:p>
          <a:endParaRPr lang="en-US"/>
        </a:p>
      </dgm:t>
    </dgm:pt>
    <dgm:pt modelId="{F81744DB-0E3D-451B-AD47-D0A5EAA511BE}" type="pres">
      <dgm:prSet presAssocID="{288C5C84-9229-4D3E-9905-43893C8CB6D4}" presName="spacer" presStyleCnt="0"/>
      <dgm:spPr/>
    </dgm:pt>
    <dgm:pt modelId="{9E8EC290-D476-4DEA-A28A-EA036BC3B62F}" type="pres">
      <dgm:prSet presAssocID="{2ED7595A-514E-4140-9424-8E543E053853}" presName="parentText" presStyleLbl="node1" presStyleIdx="2" presStyleCnt="4">
        <dgm:presLayoutVars>
          <dgm:chMax val="0"/>
          <dgm:bulletEnabled val="1"/>
        </dgm:presLayoutVars>
      </dgm:prSet>
      <dgm:spPr/>
      <dgm:t>
        <a:bodyPr/>
        <a:lstStyle/>
        <a:p>
          <a:endParaRPr lang="en-US"/>
        </a:p>
      </dgm:t>
    </dgm:pt>
    <dgm:pt modelId="{34FBCB55-58FF-4C47-815D-1F337F7E3527}" type="pres">
      <dgm:prSet presAssocID="{010F8C18-2A25-4388-9DF3-64F944CECAA6}" presName="spacer" presStyleCnt="0"/>
      <dgm:spPr/>
    </dgm:pt>
    <dgm:pt modelId="{E5EB8618-3CA2-48E9-8E0B-635F67D4D22C}" type="pres">
      <dgm:prSet presAssocID="{B62FD2F8-A29B-44B1-87C4-4A3C1B31F43D}" presName="parentText" presStyleLbl="node1" presStyleIdx="3" presStyleCnt="4">
        <dgm:presLayoutVars>
          <dgm:chMax val="0"/>
          <dgm:bulletEnabled val="1"/>
        </dgm:presLayoutVars>
      </dgm:prSet>
      <dgm:spPr/>
      <dgm:t>
        <a:bodyPr/>
        <a:lstStyle/>
        <a:p>
          <a:endParaRPr lang="en-US"/>
        </a:p>
      </dgm:t>
    </dgm:pt>
  </dgm:ptLst>
  <dgm:cxnLst>
    <dgm:cxn modelId="{1833C4D4-43EB-4B72-8860-FAD9090CDF11}" srcId="{86F031BC-0F95-4694-8531-4C6A6C431191}" destId="{75194C11-D453-45E5-8F78-DC88FC39A65A}" srcOrd="1" destOrd="0" parTransId="{F8661002-69AE-49EB-9234-2DF273019224}" sibTransId="{288C5C84-9229-4D3E-9905-43893C8CB6D4}"/>
    <dgm:cxn modelId="{17A79143-E681-4465-B285-0CFE98F05216}" type="presOf" srcId="{B62FD2F8-A29B-44B1-87C4-4A3C1B31F43D}" destId="{E5EB8618-3CA2-48E9-8E0B-635F67D4D22C}" srcOrd="0" destOrd="0" presId="urn:microsoft.com/office/officeart/2005/8/layout/vList2"/>
    <dgm:cxn modelId="{25D2D62B-BD14-45F7-B9C1-90A233F5338F}" srcId="{86F031BC-0F95-4694-8531-4C6A6C431191}" destId="{F8992FC5-C1FE-44F2-BF16-7ABF8E9394CE}" srcOrd="0" destOrd="0" parTransId="{531C6B55-77AD-43E3-9D0C-048E1B1B9E01}" sibTransId="{D5694C86-3269-4601-AE16-F82EFEF9D85E}"/>
    <dgm:cxn modelId="{5BA2B51E-8CA3-44C6-97FF-AA439CEF83DD}" srcId="{86F031BC-0F95-4694-8531-4C6A6C431191}" destId="{2ED7595A-514E-4140-9424-8E543E053853}" srcOrd="2" destOrd="0" parTransId="{BF994C09-4FFC-4F87-9ED7-035016A9BF46}" sibTransId="{010F8C18-2A25-4388-9DF3-64F944CECAA6}"/>
    <dgm:cxn modelId="{2FCEDBED-6AEA-44B7-83EB-2431386F742A}" type="presOf" srcId="{75194C11-D453-45E5-8F78-DC88FC39A65A}" destId="{B563F4EA-8BEE-4903-AA6D-2A143D0EDA97}" srcOrd="0" destOrd="0" presId="urn:microsoft.com/office/officeart/2005/8/layout/vList2"/>
    <dgm:cxn modelId="{E4C88C54-B8F4-41A1-9C65-486498149B38}" type="presOf" srcId="{F8992FC5-C1FE-44F2-BF16-7ABF8E9394CE}" destId="{A3E492F4-DA83-483B-8817-27B704BB8C3C}" srcOrd="0" destOrd="0" presId="urn:microsoft.com/office/officeart/2005/8/layout/vList2"/>
    <dgm:cxn modelId="{E35C96BD-AAD2-4D09-974E-0351C2520373}" type="presOf" srcId="{2ED7595A-514E-4140-9424-8E543E053853}" destId="{9E8EC290-D476-4DEA-A28A-EA036BC3B62F}" srcOrd="0" destOrd="0" presId="urn:microsoft.com/office/officeart/2005/8/layout/vList2"/>
    <dgm:cxn modelId="{7EEF878E-CF74-4890-ABC6-CF9FD94F60B3}" srcId="{86F031BC-0F95-4694-8531-4C6A6C431191}" destId="{B62FD2F8-A29B-44B1-87C4-4A3C1B31F43D}" srcOrd="3" destOrd="0" parTransId="{EE6635FF-E368-4EE8-A74F-3977DC15F962}" sibTransId="{B6483709-1382-4531-A00F-EFFE7FD58A64}"/>
    <dgm:cxn modelId="{D7CF3DF6-EA51-4A68-98BF-E4004F60AA89}" type="presOf" srcId="{86F031BC-0F95-4694-8531-4C6A6C431191}" destId="{E8996928-BE7C-46C7-BF3B-5DB909ACDC45}" srcOrd="0" destOrd="0" presId="urn:microsoft.com/office/officeart/2005/8/layout/vList2"/>
    <dgm:cxn modelId="{38E741D9-E18C-4686-910F-6A483A65169F}" type="presParOf" srcId="{E8996928-BE7C-46C7-BF3B-5DB909ACDC45}" destId="{A3E492F4-DA83-483B-8817-27B704BB8C3C}" srcOrd="0" destOrd="0" presId="urn:microsoft.com/office/officeart/2005/8/layout/vList2"/>
    <dgm:cxn modelId="{811C6FAD-B0C9-4163-AEB1-6400EB903C30}" type="presParOf" srcId="{E8996928-BE7C-46C7-BF3B-5DB909ACDC45}" destId="{11F43047-AB35-4A67-A53B-9309F847BF90}" srcOrd="1" destOrd="0" presId="urn:microsoft.com/office/officeart/2005/8/layout/vList2"/>
    <dgm:cxn modelId="{B14F9992-29C7-40A5-891D-DF3A3AECC9BD}" type="presParOf" srcId="{E8996928-BE7C-46C7-BF3B-5DB909ACDC45}" destId="{B563F4EA-8BEE-4903-AA6D-2A143D0EDA97}" srcOrd="2" destOrd="0" presId="urn:microsoft.com/office/officeart/2005/8/layout/vList2"/>
    <dgm:cxn modelId="{98A2FAC4-DE30-4BD3-A75D-668C31713610}" type="presParOf" srcId="{E8996928-BE7C-46C7-BF3B-5DB909ACDC45}" destId="{F81744DB-0E3D-451B-AD47-D0A5EAA511BE}" srcOrd="3" destOrd="0" presId="urn:microsoft.com/office/officeart/2005/8/layout/vList2"/>
    <dgm:cxn modelId="{BA949C5B-E2C9-47AA-9505-B59689D36336}" type="presParOf" srcId="{E8996928-BE7C-46C7-BF3B-5DB909ACDC45}" destId="{9E8EC290-D476-4DEA-A28A-EA036BC3B62F}" srcOrd="4" destOrd="0" presId="urn:microsoft.com/office/officeart/2005/8/layout/vList2"/>
    <dgm:cxn modelId="{CCBF6F3B-1360-4943-98EE-9F0538895388}" type="presParOf" srcId="{E8996928-BE7C-46C7-BF3B-5DB909ACDC45}" destId="{34FBCB55-58FF-4C47-815D-1F337F7E3527}" srcOrd="5" destOrd="0" presId="urn:microsoft.com/office/officeart/2005/8/layout/vList2"/>
    <dgm:cxn modelId="{25300396-587B-4AFE-8881-125420537AAA}" type="presParOf" srcId="{E8996928-BE7C-46C7-BF3B-5DB909ACDC45}" destId="{E5EB8618-3CA2-48E9-8E0B-635F67D4D22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CC6F2-337A-4E11-A63B-E933A5D72BF0}">
      <dsp:nvSpPr>
        <dsp:cNvPr id="0" name=""/>
        <dsp:cNvSpPr/>
      </dsp:nvSpPr>
      <dsp:spPr>
        <a:xfrm>
          <a:off x="0" y="637679"/>
          <a:ext cx="6089650" cy="675327"/>
        </a:xfrm>
        <a:prstGeom prst="roundRect">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a:t>People are the most important assets for companies</a:t>
          </a:r>
        </a:p>
      </dsp:txBody>
      <dsp:txXfrm>
        <a:off x="32967" y="670646"/>
        <a:ext cx="6023716" cy="609393"/>
      </dsp:txXfrm>
    </dsp:sp>
    <dsp:sp modelId="{6EA23BEC-3A7E-4ADC-AED7-4A0080277939}">
      <dsp:nvSpPr>
        <dsp:cNvPr id="0" name=""/>
        <dsp:cNvSpPr/>
      </dsp:nvSpPr>
      <dsp:spPr>
        <a:xfrm>
          <a:off x="0" y="1361967"/>
          <a:ext cx="6089650" cy="675327"/>
        </a:xfrm>
        <a:prstGeom prst="roundRect">
          <a:avLst/>
        </a:prstGeom>
        <a:gradFill rotWithShape="0">
          <a:gsLst>
            <a:gs pos="0">
              <a:schemeClr val="accent3">
                <a:shade val="80000"/>
                <a:hueOff val="0"/>
                <a:satOff val="0"/>
                <a:lumOff val="3818"/>
                <a:alphaOff val="0"/>
                <a:lumMod val="110000"/>
                <a:satMod val="105000"/>
                <a:tint val="67000"/>
              </a:schemeClr>
            </a:gs>
            <a:gs pos="50000">
              <a:schemeClr val="accent3">
                <a:shade val="80000"/>
                <a:hueOff val="0"/>
                <a:satOff val="0"/>
                <a:lumOff val="3818"/>
                <a:alphaOff val="0"/>
                <a:lumMod val="105000"/>
                <a:satMod val="103000"/>
                <a:tint val="73000"/>
              </a:schemeClr>
            </a:gs>
            <a:gs pos="100000">
              <a:schemeClr val="accent3">
                <a:shade val="80000"/>
                <a:hueOff val="0"/>
                <a:satOff val="0"/>
                <a:lumOff val="381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a:t>Necessary to retain employees and reduce costs associated with their replacement including: Hiring, Onboarding, Training</a:t>
          </a:r>
        </a:p>
      </dsp:txBody>
      <dsp:txXfrm>
        <a:off x="32967" y="1394934"/>
        <a:ext cx="6023716" cy="609393"/>
      </dsp:txXfrm>
    </dsp:sp>
    <dsp:sp modelId="{764CA77B-000C-45D2-BF47-FFE6BD45468F}">
      <dsp:nvSpPr>
        <dsp:cNvPr id="0" name=""/>
        <dsp:cNvSpPr/>
      </dsp:nvSpPr>
      <dsp:spPr>
        <a:xfrm>
          <a:off x="0" y="2086254"/>
          <a:ext cx="6089650" cy="675327"/>
        </a:xfrm>
        <a:prstGeom prst="roundRect">
          <a:avLst/>
        </a:prstGeom>
        <a:gradFill rotWithShape="0">
          <a:gsLst>
            <a:gs pos="0">
              <a:schemeClr val="accent3">
                <a:shade val="80000"/>
                <a:hueOff val="0"/>
                <a:satOff val="0"/>
                <a:lumOff val="7637"/>
                <a:alphaOff val="0"/>
                <a:lumMod val="110000"/>
                <a:satMod val="105000"/>
                <a:tint val="67000"/>
              </a:schemeClr>
            </a:gs>
            <a:gs pos="50000">
              <a:schemeClr val="accent3">
                <a:shade val="80000"/>
                <a:hueOff val="0"/>
                <a:satOff val="0"/>
                <a:lumOff val="7637"/>
                <a:alphaOff val="0"/>
                <a:lumMod val="105000"/>
                <a:satMod val="103000"/>
                <a:tint val="73000"/>
              </a:schemeClr>
            </a:gs>
            <a:gs pos="100000">
              <a:schemeClr val="accent3">
                <a:shade val="80000"/>
                <a:hueOff val="0"/>
                <a:satOff val="0"/>
                <a:lumOff val="763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a:t>“</a:t>
          </a:r>
          <a:r>
            <a:rPr lang="en-US" sz="1700" b="0" i="0" kern="1200" dirty="0"/>
            <a:t>The biggest priority, and concern, for business leaders in 2017 will be retaining employees in a competitive talent marketplace” </a:t>
          </a:r>
          <a:r>
            <a:rPr lang="en-US" sz="1700" b="0" i="0" kern="1200" baseline="30000" dirty="0"/>
            <a:t>[1]</a:t>
          </a:r>
          <a:endParaRPr lang="en-US" sz="1700" kern="1200" baseline="30000" dirty="0"/>
        </a:p>
      </dsp:txBody>
      <dsp:txXfrm>
        <a:off x="32967" y="2119221"/>
        <a:ext cx="6023716" cy="609393"/>
      </dsp:txXfrm>
    </dsp:sp>
    <dsp:sp modelId="{B5565258-D5C8-4E24-8A61-1C256CC42926}">
      <dsp:nvSpPr>
        <dsp:cNvPr id="0" name=""/>
        <dsp:cNvSpPr/>
      </dsp:nvSpPr>
      <dsp:spPr>
        <a:xfrm>
          <a:off x="0" y="2810542"/>
          <a:ext cx="6089650" cy="675327"/>
        </a:xfrm>
        <a:prstGeom prst="roundRect">
          <a:avLst/>
        </a:prstGeom>
        <a:gradFill rotWithShape="0">
          <a:gsLst>
            <a:gs pos="0">
              <a:schemeClr val="accent3">
                <a:shade val="80000"/>
                <a:hueOff val="0"/>
                <a:satOff val="0"/>
                <a:lumOff val="11455"/>
                <a:alphaOff val="0"/>
                <a:lumMod val="110000"/>
                <a:satMod val="105000"/>
                <a:tint val="67000"/>
              </a:schemeClr>
            </a:gs>
            <a:gs pos="50000">
              <a:schemeClr val="accent3">
                <a:shade val="80000"/>
                <a:hueOff val="0"/>
                <a:satOff val="0"/>
                <a:lumOff val="11455"/>
                <a:alphaOff val="0"/>
                <a:lumMod val="105000"/>
                <a:satMod val="103000"/>
                <a:tint val="73000"/>
              </a:schemeClr>
            </a:gs>
            <a:gs pos="100000">
              <a:schemeClr val="accent3">
                <a:shade val="80000"/>
                <a:hueOff val="0"/>
                <a:satOff val="0"/>
                <a:lumOff val="1145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Used dataset of a well known technology company, IBM</a:t>
          </a:r>
        </a:p>
      </dsp:txBody>
      <dsp:txXfrm>
        <a:off x="32967" y="2843509"/>
        <a:ext cx="6023716" cy="609393"/>
      </dsp:txXfrm>
    </dsp:sp>
    <dsp:sp modelId="{088DD5CD-9C59-48CF-920A-B3FE5F77E4AD}">
      <dsp:nvSpPr>
        <dsp:cNvPr id="0" name=""/>
        <dsp:cNvSpPr/>
      </dsp:nvSpPr>
      <dsp:spPr>
        <a:xfrm>
          <a:off x="0" y="3534830"/>
          <a:ext cx="6089650" cy="675327"/>
        </a:xfrm>
        <a:prstGeom prst="roundRect">
          <a:avLst/>
        </a:prstGeom>
        <a:gradFill rotWithShape="0">
          <a:gsLst>
            <a:gs pos="0">
              <a:schemeClr val="accent3">
                <a:shade val="80000"/>
                <a:hueOff val="0"/>
                <a:satOff val="0"/>
                <a:lumOff val="15274"/>
                <a:alphaOff val="0"/>
                <a:lumMod val="110000"/>
                <a:satMod val="105000"/>
                <a:tint val="67000"/>
              </a:schemeClr>
            </a:gs>
            <a:gs pos="50000">
              <a:schemeClr val="accent3">
                <a:shade val="80000"/>
                <a:hueOff val="0"/>
                <a:satOff val="0"/>
                <a:lumOff val="15274"/>
                <a:alphaOff val="0"/>
                <a:lumMod val="105000"/>
                <a:satMod val="103000"/>
                <a:tint val="73000"/>
              </a:schemeClr>
            </a:gs>
            <a:gs pos="100000">
              <a:schemeClr val="accent3">
                <a:shade val="80000"/>
                <a:hueOff val="0"/>
                <a:satOff val="0"/>
                <a:lumOff val="1527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a:t>Identified factors that lead to employees leaving IBM</a:t>
          </a:r>
        </a:p>
      </dsp:txBody>
      <dsp:txXfrm>
        <a:off x="32967" y="3567797"/>
        <a:ext cx="6023716" cy="609393"/>
      </dsp:txXfrm>
    </dsp:sp>
    <dsp:sp modelId="{20E2D270-2F2A-45AC-A8E1-1630340CECEA}">
      <dsp:nvSpPr>
        <dsp:cNvPr id="0" name=""/>
        <dsp:cNvSpPr/>
      </dsp:nvSpPr>
      <dsp:spPr>
        <a:xfrm>
          <a:off x="0" y="4259117"/>
          <a:ext cx="6089650" cy="675327"/>
        </a:xfrm>
        <a:prstGeom prst="roundRect">
          <a:avLst/>
        </a:prstGeom>
        <a:gradFill rotWithShape="0">
          <a:gsLst>
            <a:gs pos="0">
              <a:schemeClr val="accent3">
                <a:shade val="80000"/>
                <a:hueOff val="0"/>
                <a:satOff val="0"/>
                <a:lumOff val="19092"/>
                <a:alphaOff val="0"/>
                <a:lumMod val="110000"/>
                <a:satMod val="105000"/>
                <a:tint val="67000"/>
              </a:schemeClr>
            </a:gs>
            <a:gs pos="50000">
              <a:schemeClr val="accent3">
                <a:shade val="80000"/>
                <a:hueOff val="0"/>
                <a:satOff val="0"/>
                <a:lumOff val="19092"/>
                <a:alphaOff val="0"/>
                <a:lumMod val="105000"/>
                <a:satMod val="103000"/>
                <a:tint val="73000"/>
              </a:schemeClr>
            </a:gs>
            <a:gs pos="100000">
              <a:schemeClr val="accent3">
                <a:shade val="80000"/>
                <a:hueOff val="0"/>
                <a:satOff val="0"/>
                <a:lumOff val="1909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a:t>Other companies can use similar approach to identify attrition reasons specific to them</a:t>
          </a:r>
        </a:p>
      </dsp:txBody>
      <dsp:txXfrm>
        <a:off x="32967" y="4292084"/>
        <a:ext cx="6023716" cy="609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B2CC6-65EE-4729-805D-FE7B5C98E3F4}">
      <dsp:nvSpPr>
        <dsp:cNvPr id="0" name=""/>
        <dsp:cNvSpPr/>
      </dsp:nvSpPr>
      <dsp:spPr>
        <a:xfrm>
          <a:off x="1833" y="435064"/>
          <a:ext cx="2052684" cy="792336"/>
        </a:xfrm>
        <a:prstGeom prst="chevron">
          <a:avLst>
            <a:gd name="adj" fmla="val 4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1EE3EE6-D3DF-46F6-9DF3-BF242BBCD1E3}">
      <dsp:nvSpPr>
        <dsp:cNvPr id="0" name=""/>
        <dsp:cNvSpPr/>
      </dsp:nvSpPr>
      <dsp:spPr>
        <a:xfrm>
          <a:off x="549216" y="633148"/>
          <a:ext cx="1733377" cy="79233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a:t>Step 1</a:t>
          </a:r>
        </a:p>
      </dsp:txBody>
      <dsp:txXfrm>
        <a:off x="572423" y="656355"/>
        <a:ext cx="1686963" cy="745922"/>
      </dsp:txXfrm>
    </dsp:sp>
    <dsp:sp modelId="{9F7FCFDB-7F5A-4460-AD22-5AB828F26FFB}">
      <dsp:nvSpPr>
        <dsp:cNvPr id="0" name=""/>
        <dsp:cNvSpPr/>
      </dsp:nvSpPr>
      <dsp:spPr>
        <a:xfrm>
          <a:off x="2346455" y="435064"/>
          <a:ext cx="2052684" cy="792336"/>
        </a:xfrm>
        <a:prstGeom prst="chevron">
          <a:avLst>
            <a:gd name="adj" fmla="val 4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C711945-5304-4AC0-B2B9-AF71A0F5EF3D}">
      <dsp:nvSpPr>
        <dsp:cNvPr id="0" name=""/>
        <dsp:cNvSpPr/>
      </dsp:nvSpPr>
      <dsp:spPr>
        <a:xfrm>
          <a:off x="2893837" y="633148"/>
          <a:ext cx="1733377" cy="79233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a:t>Step 2</a:t>
          </a:r>
        </a:p>
      </dsp:txBody>
      <dsp:txXfrm>
        <a:off x="2917044" y="656355"/>
        <a:ext cx="1686963" cy="745922"/>
      </dsp:txXfrm>
    </dsp:sp>
    <dsp:sp modelId="{F5A93A3D-4C19-4373-869B-8B4E27D2230E}">
      <dsp:nvSpPr>
        <dsp:cNvPr id="0" name=""/>
        <dsp:cNvSpPr/>
      </dsp:nvSpPr>
      <dsp:spPr>
        <a:xfrm>
          <a:off x="4691076" y="435064"/>
          <a:ext cx="2052684" cy="792336"/>
        </a:xfrm>
        <a:prstGeom prst="chevron">
          <a:avLst>
            <a:gd name="adj" fmla="val 4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866FB8D-0F67-48E1-9A51-374E96FC1DD6}">
      <dsp:nvSpPr>
        <dsp:cNvPr id="0" name=""/>
        <dsp:cNvSpPr/>
      </dsp:nvSpPr>
      <dsp:spPr>
        <a:xfrm>
          <a:off x="5238458" y="633148"/>
          <a:ext cx="1733377" cy="79233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a:t>Step 3</a:t>
          </a:r>
        </a:p>
      </dsp:txBody>
      <dsp:txXfrm>
        <a:off x="5261665" y="656355"/>
        <a:ext cx="1686963" cy="745922"/>
      </dsp:txXfrm>
    </dsp:sp>
    <dsp:sp modelId="{970A91B8-5BB8-4E63-8A91-E59E50592E1F}">
      <dsp:nvSpPr>
        <dsp:cNvPr id="0" name=""/>
        <dsp:cNvSpPr/>
      </dsp:nvSpPr>
      <dsp:spPr>
        <a:xfrm>
          <a:off x="7035697" y="435064"/>
          <a:ext cx="2052684" cy="792336"/>
        </a:xfrm>
        <a:prstGeom prst="chevron">
          <a:avLst>
            <a:gd name="adj" fmla="val 4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730430D-5B38-436D-A21D-E47B77612E46}">
      <dsp:nvSpPr>
        <dsp:cNvPr id="0" name=""/>
        <dsp:cNvSpPr/>
      </dsp:nvSpPr>
      <dsp:spPr>
        <a:xfrm>
          <a:off x="7583080" y="633148"/>
          <a:ext cx="1733377" cy="79233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a:t>Step 4</a:t>
          </a:r>
        </a:p>
      </dsp:txBody>
      <dsp:txXfrm>
        <a:off x="7606287" y="656355"/>
        <a:ext cx="1686963" cy="745922"/>
      </dsp:txXfrm>
    </dsp:sp>
    <dsp:sp modelId="{DB8ACB63-1C70-4939-92C0-EB5B4C7431B6}">
      <dsp:nvSpPr>
        <dsp:cNvPr id="0" name=""/>
        <dsp:cNvSpPr/>
      </dsp:nvSpPr>
      <dsp:spPr>
        <a:xfrm>
          <a:off x="9380319" y="435064"/>
          <a:ext cx="2052684" cy="792336"/>
        </a:xfrm>
        <a:prstGeom prst="chevron">
          <a:avLst>
            <a:gd name="adj" fmla="val 4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4557346-E803-49F3-B51F-34CB339F3CE9}">
      <dsp:nvSpPr>
        <dsp:cNvPr id="0" name=""/>
        <dsp:cNvSpPr/>
      </dsp:nvSpPr>
      <dsp:spPr>
        <a:xfrm>
          <a:off x="9927701" y="633148"/>
          <a:ext cx="1733377" cy="79233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a:t>Step 5</a:t>
          </a:r>
        </a:p>
      </dsp:txBody>
      <dsp:txXfrm>
        <a:off x="9950908" y="656355"/>
        <a:ext cx="1686963" cy="7459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492F4-DA83-483B-8817-27B704BB8C3C}">
      <dsp:nvSpPr>
        <dsp:cNvPr id="0" name=""/>
        <dsp:cNvSpPr/>
      </dsp:nvSpPr>
      <dsp:spPr>
        <a:xfrm>
          <a:off x="0" y="465122"/>
          <a:ext cx="6089650" cy="111727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Single employees more leave the company</a:t>
          </a:r>
        </a:p>
      </dsp:txBody>
      <dsp:txXfrm>
        <a:off x="54541" y="519663"/>
        <a:ext cx="5980568" cy="1008188"/>
      </dsp:txXfrm>
    </dsp:sp>
    <dsp:sp modelId="{B563F4EA-8BEE-4903-AA6D-2A143D0EDA97}">
      <dsp:nvSpPr>
        <dsp:cNvPr id="0" name=""/>
        <dsp:cNvSpPr/>
      </dsp:nvSpPr>
      <dsp:spPr>
        <a:xfrm>
          <a:off x="0" y="1639992"/>
          <a:ext cx="6089650" cy="111727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Male employees leave the company more than female employees</a:t>
          </a:r>
        </a:p>
      </dsp:txBody>
      <dsp:txXfrm>
        <a:off x="54541" y="1694533"/>
        <a:ext cx="5980568" cy="1008188"/>
      </dsp:txXfrm>
    </dsp:sp>
    <dsp:sp modelId="{9E8EC290-D476-4DEA-A28A-EA036BC3B62F}">
      <dsp:nvSpPr>
        <dsp:cNvPr id="0" name=""/>
        <dsp:cNvSpPr/>
      </dsp:nvSpPr>
      <dsp:spPr>
        <a:xfrm>
          <a:off x="0" y="2814862"/>
          <a:ext cx="6089650" cy="111727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Assuming job levels 1 to 5 indicates growing levels of senior position, junior and other lower level employees leave the company more than senior levels</a:t>
          </a:r>
        </a:p>
      </dsp:txBody>
      <dsp:txXfrm>
        <a:off x="54541" y="2869403"/>
        <a:ext cx="5980568" cy="1008188"/>
      </dsp:txXfrm>
    </dsp:sp>
    <dsp:sp modelId="{E5EB8618-3CA2-48E9-8E0B-635F67D4D22C}">
      <dsp:nvSpPr>
        <dsp:cNvPr id="0" name=""/>
        <dsp:cNvSpPr/>
      </dsp:nvSpPr>
      <dsp:spPr>
        <a:xfrm>
          <a:off x="0" y="3989732"/>
          <a:ext cx="6089650" cy="111727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More attrition in Research &amp; Development compared to other departments</a:t>
          </a:r>
        </a:p>
      </dsp:txBody>
      <dsp:txXfrm>
        <a:off x="54541" y="4044273"/>
        <a:ext cx="5980568" cy="10081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492F4-DA83-483B-8817-27B704BB8C3C}">
      <dsp:nvSpPr>
        <dsp:cNvPr id="0" name=""/>
        <dsp:cNvSpPr/>
      </dsp:nvSpPr>
      <dsp:spPr>
        <a:xfrm>
          <a:off x="0" y="11373"/>
          <a:ext cx="6089650" cy="1346304"/>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Employees with lesser monthly income tend to leave the company more than those with higher monthly incomes</a:t>
          </a:r>
        </a:p>
      </dsp:txBody>
      <dsp:txXfrm>
        <a:off x="65721" y="77094"/>
        <a:ext cx="5958208" cy="1214862"/>
      </dsp:txXfrm>
    </dsp:sp>
    <dsp:sp modelId="{B563F4EA-8BEE-4903-AA6D-2A143D0EDA97}">
      <dsp:nvSpPr>
        <dsp:cNvPr id="0" name=""/>
        <dsp:cNvSpPr/>
      </dsp:nvSpPr>
      <dsp:spPr>
        <a:xfrm>
          <a:off x="0" y="1412398"/>
          <a:ext cx="6089650" cy="1346304"/>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Employees early in their career show high attrition against more experienced employees</a:t>
          </a:r>
        </a:p>
      </dsp:txBody>
      <dsp:txXfrm>
        <a:off x="65721" y="1478119"/>
        <a:ext cx="5958208" cy="1214862"/>
      </dsp:txXfrm>
    </dsp:sp>
    <dsp:sp modelId="{9E8EC290-D476-4DEA-A28A-EA036BC3B62F}">
      <dsp:nvSpPr>
        <dsp:cNvPr id="0" name=""/>
        <dsp:cNvSpPr/>
      </dsp:nvSpPr>
      <dsp:spPr>
        <a:xfrm>
          <a:off x="0" y="2813422"/>
          <a:ext cx="6089650" cy="1346304"/>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Employees who have spent relatively less time with the company tend to leave more</a:t>
          </a:r>
        </a:p>
      </dsp:txBody>
      <dsp:txXfrm>
        <a:off x="65721" y="2879143"/>
        <a:ext cx="5958208" cy="1214862"/>
      </dsp:txXfrm>
    </dsp:sp>
    <dsp:sp modelId="{E5EB8618-3CA2-48E9-8E0B-635F67D4D22C}">
      <dsp:nvSpPr>
        <dsp:cNvPr id="0" name=""/>
        <dsp:cNvSpPr/>
      </dsp:nvSpPr>
      <dsp:spPr>
        <a:xfrm>
          <a:off x="0" y="4214446"/>
          <a:ext cx="6089650" cy="1346304"/>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Higher attrition of those who have been recently been promoted could indicate employees in junior levels leaving the company more as with increasing seniority it takes longer to get promoted</a:t>
          </a:r>
        </a:p>
      </dsp:txBody>
      <dsp:txXfrm>
        <a:off x="65721" y="4280167"/>
        <a:ext cx="5958208" cy="12148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5FD858-61A9-4E1B-A771-8FC60AC27F7A}" type="datetimeFigureOut">
              <a:rPr lang="en-US" smtClean="0"/>
              <a:t>3/22/18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9428D-7ACC-4D3E-9CFF-47CF5CD6D22C}" type="slidenum">
              <a:rPr lang="en-US" smtClean="0"/>
              <a:t>‹#›</a:t>
            </a:fld>
            <a:endParaRPr lang="en-US"/>
          </a:p>
        </p:txBody>
      </p:sp>
    </p:spTree>
    <p:extLst>
      <p:ext uri="{BB962C8B-B14F-4D97-AF65-F5344CB8AC3E}">
        <p14:creationId xmlns:p14="http://schemas.microsoft.com/office/powerpoint/2010/main" val="835241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fortune.com/2016/12/28/employers-2017-employee-retention-unemploymen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sz="1200" b="0" i="0" u="sng" kern="1200" dirty="0">
                <a:solidFill>
                  <a:schemeClr val="tx1"/>
                </a:solidFill>
                <a:effectLst/>
                <a:latin typeface="+mn-lt"/>
                <a:ea typeface="+mn-ea"/>
                <a:cs typeface="+mn-cs"/>
                <a:hlinkClick r:id="rId3"/>
              </a:rPr>
              <a:t>http://fortune.com/2016/12/28/employers-2017-employee-retention-unemployment/</a:t>
            </a:r>
            <a:endParaRPr lang="en-US" dirty="0"/>
          </a:p>
        </p:txBody>
      </p:sp>
      <p:sp>
        <p:nvSpPr>
          <p:cNvPr id="4" name="Slide Number Placeholder 3"/>
          <p:cNvSpPr>
            <a:spLocks noGrp="1"/>
          </p:cNvSpPr>
          <p:nvPr>
            <p:ph type="sldNum" sz="quarter" idx="10"/>
          </p:nvPr>
        </p:nvSpPr>
        <p:spPr/>
        <p:txBody>
          <a:bodyPr/>
          <a:lstStyle/>
          <a:p>
            <a:fld id="{3729428D-7ACC-4D3E-9CFF-47CF5CD6D22C}" type="slidenum">
              <a:rPr lang="en-US" smtClean="0"/>
              <a:t>2</a:t>
            </a:fld>
            <a:endParaRPr lang="en-US"/>
          </a:p>
        </p:txBody>
      </p:sp>
    </p:spTree>
    <p:extLst>
      <p:ext uri="{BB962C8B-B14F-4D97-AF65-F5344CB8AC3E}">
        <p14:creationId xmlns:p14="http://schemas.microsoft.com/office/powerpoint/2010/main" val="3230156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9428D-7ACC-4D3E-9CFF-47CF5CD6D22C}" type="slidenum">
              <a:rPr lang="en-US" smtClean="0"/>
              <a:t>29</a:t>
            </a:fld>
            <a:endParaRPr lang="en-US"/>
          </a:p>
        </p:txBody>
      </p:sp>
    </p:spTree>
    <p:extLst>
      <p:ext uri="{BB962C8B-B14F-4D97-AF65-F5344CB8AC3E}">
        <p14:creationId xmlns:p14="http://schemas.microsoft.com/office/powerpoint/2010/main" val="282076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https://medium.com/mlreview/gradient-boosting-from-scratch-1e317ae4587d</a:t>
            </a:r>
          </a:p>
          <a:p>
            <a:r>
              <a:rPr lang="en-US" dirty="0"/>
              <a:t>https://en.wikipedia.org/wiki/Ensemble_learning</a:t>
            </a:r>
          </a:p>
          <a:p>
            <a:r>
              <a:rPr lang="en-US" dirty="0"/>
              <a:t>http://blog.citizennet.com/blog/2012/11/10/random-forests-ensembles-and-performance-metricss</a:t>
            </a:r>
          </a:p>
        </p:txBody>
      </p:sp>
      <p:sp>
        <p:nvSpPr>
          <p:cNvPr id="4" name="Slide Number Placeholder 3"/>
          <p:cNvSpPr>
            <a:spLocks noGrp="1"/>
          </p:cNvSpPr>
          <p:nvPr>
            <p:ph type="sldNum" sz="quarter" idx="10"/>
          </p:nvPr>
        </p:nvSpPr>
        <p:spPr/>
        <p:txBody>
          <a:bodyPr/>
          <a:lstStyle/>
          <a:p>
            <a:fld id="{3729428D-7ACC-4D3E-9CFF-47CF5CD6D22C}" type="slidenum">
              <a:rPr lang="en-US" smtClean="0"/>
              <a:t>30</a:t>
            </a:fld>
            <a:endParaRPr lang="en-US"/>
          </a:p>
        </p:txBody>
      </p:sp>
    </p:spTree>
    <p:extLst>
      <p:ext uri="{BB962C8B-B14F-4D97-AF65-F5344CB8AC3E}">
        <p14:creationId xmlns:p14="http://schemas.microsoft.com/office/powerpoint/2010/main" val="777232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https://towardsdatascience.com/the-random-forest-algorithm-d457d499ffcd</a:t>
            </a:r>
          </a:p>
        </p:txBody>
      </p:sp>
      <p:sp>
        <p:nvSpPr>
          <p:cNvPr id="4" name="Slide Number Placeholder 3"/>
          <p:cNvSpPr>
            <a:spLocks noGrp="1"/>
          </p:cNvSpPr>
          <p:nvPr>
            <p:ph type="sldNum" sz="quarter" idx="10"/>
          </p:nvPr>
        </p:nvSpPr>
        <p:spPr/>
        <p:txBody>
          <a:bodyPr/>
          <a:lstStyle/>
          <a:p>
            <a:fld id="{3729428D-7ACC-4D3E-9CFF-47CF5CD6D22C}" type="slidenum">
              <a:rPr lang="en-US" smtClean="0"/>
              <a:t>32</a:t>
            </a:fld>
            <a:endParaRPr lang="en-US"/>
          </a:p>
        </p:txBody>
      </p:sp>
    </p:spTree>
    <p:extLst>
      <p:ext uri="{BB962C8B-B14F-4D97-AF65-F5344CB8AC3E}">
        <p14:creationId xmlns:p14="http://schemas.microsoft.com/office/powerpoint/2010/main" val="4019565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https://medium.com/mlreview/gradient-boosting-from-scratch-1e317ae4587d</a:t>
            </a:r>
          </a:p>
          <a:p>
            <a:r>
              <a:rPr lang="en-US" dirty="0"/>
              <a:t> https://www.quora.com/What-are-the-advantages-disadvantages-of-using-Gradient-Boosting-over-Random-Forests</a:t>
            </a:r>
          </a:p>
        </p:txBody>
      </p:sp>
      <p:sp>
        <p:nvSpPr>
          <p:cNvPr id="4" name="Slide Number Placeholder 3"/>
          <p:cNvSpPr>
            <a:spLocks noGrp="1"/>
          </p:cNvSpPr>
          <p:nvPr>
            <p:ph type="sldNum" sz="quarter" idx="10"/>
          </p:nvPr>
        </p:nvSpPr>
        <p:spPr/>
        <p:txBody>
          <a:bodyPr/>
          <a:lstStyle/>
          <a:p>
            <a:fld id="{3729428D-7ACC-4D3E-9CFF-47CF5CD6D22C}" type="slidenum">
              <a:rPr lang="en-US" smtClean="0"/>
              <a:t>36</a:t>
            </a:fld>
            <a:endParaRPr lang="en-US"/>
          </a:p>
        </p:txBody>
      </p:sp>
    </p:spTree>
    <p:extLst>
      <p:ext uri="{BB962C8B-B14F-4D97-AF65-F5344CB8AC3E}">
        <p14:creationId xmlns:p14="http://schemas.microsoft.com/office/powerpoint/2010/main" val="3776536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9428D-7ACC-4D3E-9CFF-47CF5CD6D22C}" type="slidenum">
              <a:rPr lang="en-US" smtClean="0"/>
              <a:t>39</a:t>
            </a:fld>
            <a:endParaRPr lang="en-US"/>
          </a:p>
        </p:txBody>
      </p:sp>
    </p:spTree>
    <p:extLst>
      <p:ext uri="{BB962C8B-B14F-4D97-AF65-F5344CB8AC3E}">
        <p14:creationId xmlns:p14="http://schemas.microsoft.com/office/powerpoint/2010/main" val="186301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9428D-7ACC-4D3E-9CFF-47CF5CD6D22C}" type="slidenum">
              <a:rPr lang="en-US" smtClean="0"/>
              <a:t>43</a:t>
            </a:fld>
            <a:endParaRPr lang="en-US"/>
          </a:p>
        </p:txBody>
      </p:sp>
    </p:spTree>
    <p:extLst>
      <p:ext uri="{BB962C8B-B14F-4D97-AF65-F5344CB8AC3E}">
        <p14:creationId xmlns:p14="http://schemas.microsoft.com/office/powerpoint/2010/main" val="1018338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9428D-7ACC-4D3E-9CFF-47CF5CD6D22C}" type="slidenum">
              <a:rPr lang="en-US" smtClean="0"/>
              <a:t>45</a:t>
            </a:fld>
            <a:endParaRPr lang="en-US"/>
          </a:p>
        </p:txBody>
      </p:sp>
    </p:spTree>
    <p:extLst>
      <p:ext uri="{BB962C8B-B14F-4D97-AF65-F5344CB8AC3E}">
        <p14:creationId xmlns:p14="http://schemas.microsoft.com/office/powerpoint/2010/main" val="1388396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9428D-7ACC-4D3E-9CFF-47CF5CD6D22C}" type="slidenum">
              <a:rPr lang="en-US" smtClean="0"/>
              <a:t>4</a:t>
            </a:fld>
            <a:endParaRPr lang="en-US"/>
          </a:p>
        </p:txBody>
      </p:sp>
    </p:spTree>
    <p:extLst>
      <p:ext uri="{BB962C8B-B14F-4D97-AF65-F5344CB8AC3E}">
        <p14:creationId xmlns:p14="http://schemas.microsoft.com/office/powerpoint/2010/main" val="1433461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2D5BC8-83F5-4534-B580-41DA5920FAB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2037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9428D-7ACC-4D3E-9CFF-47CF5CD6D22C}" type="slidenum">
              <a:rPr lang="en-US" smtClean="0"/>
              <a:t>11</a:t>
            </a:fld>
            <a:endParaRPr lang="en-US"/>
          </a:p>
        </p:txBody>
      </p:sp>
    </p:spTree>
    <p:extLst>
      <p:ext uri="{BB962C8B-B14F-4D97-AF65-F5344CB8AC3E}">
        <p14:creationId xmlns:p14="http://schemas.microsoft.com/office/powerpoint/2010/main" val="1341131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9428D-7ACC-4D3E-9CFF-47CF5CD6D22C}" type="slidenum">
              <a:rPr lang="en-US" smtClean="0"/>
              <a:t>16</a:t>
            </a:fld>
            <a:endParaRPr lang="en-US"/>
          </a:p>
        </p:txBody>
      </p:sp>
    </p:spTree>
    <p:extLst>
      <p:ext uri="{BB962C8B-B14F-4D97-AF65-F5344CB8AC3E}">
        <p14:creationId xmlns:p14="http://schemas.microsoft.com/office/powerpoint/2010/main" val="1414558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https://mlr-org.github.io/mlr-tutorial/release/html/over_and_undersampling/index.html</a:t>
            </a:r>
          </a:p>
        </p:txBody>
      </p:sp>
      <p:sp>
        <p:nvSpPr>
          <p:cNvPr id="4" name="Slide Number Placeholder 3"/>
          <p:cNvSpPr>
            <a:spLocks noGrp="1"/>
          </p:cNvSpPr>
          <p:nvPr>
            <p:ph type="sldNum" sz="quarter" idx="10"/>
          </p:nvPr>
        </p:nvSpPr>
        <p:spPr/>
        <p:txBody>
          <a:bodyPr/>
          <a:lstStyle/>
          <a:p>
            <a:fld id="{3729428D-7ACC-4D3E-9CFF-47CF5CD6D22C}" type="slidenum">
              <a:rPr lang="en-US" smtClean="0"/>
              <a:t>22</a:t>
            </a:fld>
            <a:endParaRPr lang="en-US"/>
          </a:p>
        </p:txBody>
      </p:sp>
    </p:spTree>
    <p:extLst>
      <p:ext uri="{BB962C8B-B14F-4D97-AF65-F5344CB8AC3E}">
        <p14:creationId xmlns:p14="http://schemas.microsoft.com/office/powerpoint/2010/main" val="2597151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https://</a:t>
            </a:r>
            <a:r>
              <a:rPr lang="en-US" dirty="0" err="1" smtClean="0"/>
              <a:t>mlr-org.github.io</a:t>
            </a:r>
            <a:r>
              <a:rPr lang="en-US" dirty="0" smtClean="0"/>
              <a:t>/</a:t>
            </a:r>
            <a:r>
              <a:rPr lang="en-US" dirty="0" err="1" smtClean="0"/>
              <a:t>mlr</a:t>
            </a:r>
            <a:r>
              <a:rPr lang="en-US" dirty="0" smtClean="0"/>
              <a:t>-tutorial/release/html/</a:t>
            </a:r>
            <a:r>
              <a:rPr lang="en-US" dirty="0" err="1" smtClean="0"/>
              <a:t>over_and_undersampling</a:t>
            </a:r>
            <a:r>
              <a:rPr lang="en-US" dirty="0" smtClean="0"/>
              <a:t>/</a:t>
            </a:r>
            <a:r>
              <a:rPr lang="en-US" dirty="0" err="1" smtClean="0"/>
              <a:t>index.html</a:t>
            </a:r>
            <a:endParaRPr lang="en-US" dirty="0" smtClean="0"/>
          </a:p>
          <a:p>
            <a:r>
              <a:rPr lang="en-US" dirty="0" smtClean="0"/>
              <a:t>https</a:t>
            </a:r>
            <a:r>
              <a:rPr lang="en-US" dirty="0"/>
              <a:t>://machinelearningmastery.com/tactics-to-combat-imbalanced-classes-in-your-machine-learning-dataset/</a:t>
            </a:r>
          </a:p>
        </p:txBody>
      </p:sp>
      <p:sp>
        <p:nvSpPr>
          <p:cNvPr id="4" name="Slide Number Placeholder 3"/>
          <p:cNvSpPr>
            <a:spLocks noGrp="1"/>
          </p:cNvSpPr>
          <p:nvPr>
            <p:ph type="sldNum" sz="quarter" idx="10"/>
          </p:nvPr>
        </p:nvSpPr>
        <p:spPr/>
        <p:txBody>
          <a:bodyPr/>
          <a:lstStyle/>
          <a:p>
            <a:fld id="{3729428D-7ACC-4D3E-9CFF-47CF5CD6D22C}" type="slidenum">
              <a:rPr lang="en-US" smtClean="0"/>
              <a:t>23</a:t>
            </a:fld>
            <a:endParaRPr lang="en-US"/>
          </a:p>
        </p:txBody>
      </p:sp>
    </p:spTree>
    <p:extLst>
      <p:ext uri="{BB962C8B-B14F-4D97-AF65-F5344CB8AC3E}">
        <p14:creationId xmlns:p14="http://schemas.microsoft.com/office/powerpoint/2010/main" val="77845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References: https://</a:t>
            </a:r>
            <a:r>
              <a:rPr lang="en-US" dirty="0" err="1" smtClean="0"/>
              <a:t>classroom.synonym.com</a:t>
            </a:r>
            <a:r>
              <a:rPr lang="en-US" dirty="0" smtClean="0"/>
              <a:t>/disadvantages-logistic-regression-8574447.html</a:t>
            </a:r>
          </a:p>
          <a:p>
            <a:r>
              <a:rPr lang="en-US" dirty="0" smtClean="0"/>
              <a:t>https://</a:t>
            </a:r>
            <a:r>
              <a:rPr lang="en-US" dirty="0" err="1" smtClean="0"/>
              <a:t>www.quora.com</a:t>
            </a:r>
            <a:r>
              <a:rPr lang="en-US" dirty="0" smtClean="0"/>
              <a:t>/What-are-the-advantages-of-logistic-regression</a:t>
            </a:r>
          </a:p>
          <a:p>
            <a:endParaRPr lang="en-US" dirty="0"/>
          </a:p>
        </p:txBody>
      </p:sp>
      <p:sp>
        <p:nvSpPr>
          <p:cNvPr id="4" name="Slide Number Placeholder 3"/>
          <p:cNvSpPr>
            <a:spLocks noGrp="1"/>
          </p:cNvSpPr>
          <p:nvPr>
            <p:ph type="sldNum" sz="quarter" idx="10"/>
          </p:nvPr>
        </p:nvSpPr>
        <p:spPr/>
        <p:txBody>
          <a:bodyPr/>
          <a:lstStyle/>
          <a:p>
            <a:fld id="{3729428D-7ACC-4D3E-9CFF-47CF5CD6D22C}" type="slidenum">
              <a:rPr lang="en-US" smtClean="0"/>
              <a:t>25</a:t>
            </a:fld>
            <a:endParaRPr lang="en-US"/>
          </a:p>
        </p:txBody>
      </p:sp>
    </p:spTree>
    <p:extLst>
      <p:ext uri="{BB962C8B-B14F-4D97-AF65-F5344CB8AC3E}">
        <p14:creationId xmlns:p14="http://schemas.microsoft.com/office/powerpoint/2010/main" val="1983094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References: https://</a:t>
            </a:r>
            <a:r>
              <a:rPr lang="en-US" dirty="0" err="1" smtClean="0"/>
              <a:t>stats.stackexchange.com</a:t>
            </a:r>
            <a:r>
              <a:rPr lang="en-US" smtClean="0"/>
              <a:t>/questions/188416/discriminant-analysis-vs-logistic-regression</a:t>
            </a:r>
            <a:endParaRPr lang="en-US" dirty="0"/>
          </a:p>
        </p:txBody>
      </p:sp>
      <p:sp>
        <p:nvSpPr>
          <p:cNvPr id="4" name="Slide Number Placeholder 3"/>
          <p:cNvSpPr>
            <a:spLocks noGrp="1"/>
          </p:cNvSpPr>
          <p:nvPr>
            <p:ph type="sldNum" sz="quarter" idx="10"/>
          </p:nvPr>
        </p:nvSpPr>
        <p:spPr/>
        <p:txBody>
          <a:bodyPr/>
          <a:lstStyle/>
          <a:p>
            <a:fld id="{3729428D-7ACC-4D3E-9CFF-47CF5CD6D22C}" type="slidenum">
              <a:rPr lang="en-US" smtClean="0"/>
              <a:t>28</a:t>
            </a:fld>
            <a:endParaRPr lang="en-US"/>
          </a:p>
        </p:txBody>
      </p:sp>
    </p:spTree>
    <p:extLst>
      <p:ext uri="{BB962C8B-B14F-4D97-AF65-F5344CB8AC3E}">
        <p14:creationId xmlns:p14="http://schemas.microsoft.com/office/powerpoint/2010/main" val="169279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F4114E-D469-40B8-8C4B-26BD163CCF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CED14F9-57B9-4DA1-9C00-57C1A325E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7A66363-F6AB-4CE0-8B56-D06D56E9E173}"/>
              </a:ext>
            </a:extLst>
          </p:cNvPr>
          <p:cNvSpPr>
            <a:spLocks noGrp="1"/>
          </p:cNvSpPr>
          <p:nvPr>
            <p:ph type="dt" sz="half" idx="10"/>
          </p:nvPr>
        </p:nvSpPr>
        <p:spPr/>
        <p:txBody>
          <a:bodyPr/>
          <a:lstStyle/>
          <a:p>
            <a:fld id="{E74319A5-8A95-44CC-99F3-20A71427159D}" type="datetimeFigureOut">
              <a:rPr lang="en-US" smtClean="0"/>
              <a:t>3/22/18</a:t>
            </a:fld>
            <a:endParaRPr lang="en-US"/>
          </a:p>
        </p:txBody>
      </p:sp>
      <p:sp>
        <p:nvSpPr>
          <p:cNvPr id="5" name="Footer Placeholder 4">
            <a:extLst>
              <a:ext uri="{FF2B5EF4-FFF2-40B4-BE49-F238E27FC236}">
                <a16:creationId xmlns:a16="http://schemas.microsoft.com/office/drawing/2014/main" xmlns="" id="{AA0F5516-BC39-445E-9B5D-F862761A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0682704-439F-47DD-AD2D-C0867A893491}"/>
              </a:ext>
            </a:extLst>
          </p:cNvPr>
          <p:cNvSpPr>
            <a:spLocks noGrp="1"/>
          </p:cNvSpPr>
          <p:nvPr>
            <p:ph type="sldNum" sz="quarter" idx="12"/>
          </p:nvPr>
        </p:nvSpPr>
        <p:spPr/>
        <p:txBody>
          <a:bodyPr/>
          <a:lstStyle/>
          <a:p>
            <a:fld id="{E9CD72B2-A3C4-4A63-B29F-47FA2122CA00}" type="slidenum">
              <a:rPr lang="en-US" smtClean="0"/>
              <a:t>‹#›</a:t>
            </a:fld>
            <a:endParaRPr lang="en-US"/>
          </a:p>
        </p:txBody>
      </p:sp>
    </p:spTree>
    <p:extLst>
      <p:ext uri="{BB962C8B-B14F-4D97-AF65-F5344CB8AC3E}">
        <p14:creationId xmlns:p14="http://schemas.microsoft.com/office/powerpoint/2010/main" val="2476514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FEFC70-75D3-4535-ABE4-ADDCC98BE1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011AD46-BAB9-4DD2-8563-79B1119555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38B3CC4-8BC8-47AC-86BE-D9D48F0DB51B}"/>
              </a:ext>
            </a:extLst>
          </p:cNvPr>
          <p:cNvSpPr>
            <a:spLocks noGrp="1"/>
          </p:cNvSpPr>
          <p:nvPr>
            <p:ph type="dt" sz="half" idx="10"/>
          </p:nvPr>
        </p:nvSpPr>
        <p:spPr/>
        <p:txBody>
          <a:bodyPr/>
          <a:lstStyle/>
          <a:p>
            <a:fld id="{E74319A5-8A95-44CC-99F3-20A71427159D}" type="datetimeFigureOut">
              <a:rPr lang="en-US" smtClean="0"/>
              <a:t>3/22/18</a:t>
            </a:fld>
            <a:endParaRPr lang="en-US"/>
          </a:p>
        </p:txBody>
      </p:sp>
      <p:sp>
        <p:nvSpPr>
          <p:cNvPr id="5" name="Footer Placeholder 4">
            <a:extLst>
              <a:ext uri="{FF2B5EF4-FFF2-40B4-BE49-F238E27FC236}">
                <a16:creationId xmlns:a16="http://schemas.microsoft.com/office/drawing/2014/main" xmlns="" id="{9762FB49-6AE9-4F11-B3F3-8F2E550EB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2C4A97A-E916-40E8-B213-85D6A9181F0A}"/>
              </a:ext>
            </a:extLst>
          </p:cNvPr>
          <p:cNvSpPr>
            <a:spLocks noGrp="1"/>
          </p:cNvSpPr>
          <p:nvPr>
            <p:ph type="sldNum" sz="quarter" idx="12"/>
          </p:nvPr>
        </p:nvSpPr>
        <p:spPr/>
        <p:txBody>
          <a:bodyPr/>
          <a:lstStyle/>
          <a:p>
            <a:fld id="{E9CD72B2-A3C4-4A63-B29F-47FA2122CA00}" type="slidenum">
              <a:rPr lang="en-US" smtClean="0"/>
              <a:t>‹#›</a:t>
            </a:fld>
            <a:endParaRPr lang="en-US"/>
          </a:p>
        </p:txBody>
      </p:sp>
    </p:spTree>
    <p:extLst>
      <p:ext uri="{BB962C8B-B14F-4D97-AF65-F5344CB8AC3E}">
        <p14:creationId xmlns:p14="http://schemas.microsoft.com/office/powerpoint/2010/main" val="377512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1C20F5A-881F-4915-AE36-3C9214D407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B3426A8-8DD1-49BF-BACB-69FD91A2CD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1557B0-A9EA-4BC3-8900-48DE60ACB78C}"/>
              </a:ext>
            </a:extLst>
          </p:cNvPr>
          <p:cNvSpPr>
            <a:spLocks noGrp="1"/>
          </p:cNvSpPr>
          <p:nvPr>
            <p:ph type="dt" sz="half" idx="10"/>
          </p:nvPr>
        </p:nvSpPr>
        <p:spPr/>
        <p:txBody>
          <a:bodyPr/>
          <a:lstStyle/>
          <a:p>
            <a:fld id="{E74319A5-8A95-44CC-99F3-20A71427159D}" type="datetimeFigureOut">
              <a:rPr lang="en-US" smtClean="0"/>
              <a:t>3/22/18</a:t>
            </a:fld>
            <a:endParaRPr lang="en-US"/>
          </a:p>
        </p:txBody>
      </p:sp>
      <p:sp>
        <p:nvSpPr>
          <p:cNvPr id="5" name="Footer Placeholder 4">
            <a:extLst>
              <a:ext uri="{FF2B5EF4-FFF2-40B4-BE49-F238E27FC236}">
                <a16:creationId xmlns:a16="http://schemas.microsoft.com/office/drawing/2014/main" xmlns="" id="{41B28086-B95F-4372-A66B-3818043446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9119545-A0B0-45A9-BDF7-4F2FCDF2236E}"/>
              </a:ext>
            </a:extLst>
          </p:cNvPr>
          <p:cNvSpPr>
            <a:spLocks noGrp="1"/>
          </p:cNvSpPr>
          <p:nvPr>
            <p:ph type="sldNum" sz="quarter" idx="12"/>
          </p:nvPr>
        </p:nvSpPr>
        <p:spPr/>
        <p:txBody>
          <a:bodyPr/>
          <a:lstStyle/>
          <a:p>
            <a:fld id="{E9CD72B2-A3C4-4A63-B29F-47FA2122CA00}" type="slidenum">
              <a:rPr lang="en-US" smtClean="0"/>
              <a:t>‹#›</a:t>
            </a:fld>
            <a:endParaRPr lang="en-US"/>
          </a:p>
        </p:txBody>
      </p:sp>
    </p:spTree>
    <p:extLst>
      <p:ext uri="{BB962C8B-B14F-4D97-AF65-F5344CB8AC3E}">
        <p14:creationId xmlns:p14="http://schemas.microsoft.com/office/powerpoint/2010/main" val="41902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BF1603-1ADF-4D0D-B5FB-C6CB5CFA1E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4F3646B-C5B6-40C4-AF46-382AF0D3C5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C0BA0DA-269F-42A0-BA94-CBFB6C1F65D8}"/>
              </a:ext>
            </a:extLst>
          </p:cNvPr>
          <p:cNvSpPr>
            <a:spLocks noGrp="1"/>
          </p:cNvSpPr>
          <p:nvPr>
            <p:ph type="dt" sz="half" idx="10"/>
          </p:nvPr>
        </p:nvSpPr>
        <p:spPr/>
        <p:txBody>
          <a:bodyPr/>
          <a:lstStyle/>
          <a:p>
            <a:fld id="{E74319A5-8A95-44CC-99F3-20A71427159D}" type="datetimeFigureOut">
              <a:rPr lang="en-US" smtClean="0"/>
              <a:t>3/22/18</a:t>
            </a:fld>
            <a:endParaRPr lang="en-US"/>
          </a:p>
        </p:txBody>
      </p:sp>
      <p:sp>
        <p:nvSpPr>
          <p:cNvPr id="5" name="Footer Placeholder 4">
            <a:extLst>
              <a:ext uri="{FF2B5EF4-FFF2-40B4-BE49-F238E27FC236}">
                <a16:creationId xmlns:a16="http://schemas.microsoft.com/office/drawing/2014/main" xmlns="" id="{F851053A-E1FB-4E3D-8508-66A281988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3FB749-5260-4ED4-A224-969367F49947}"/>
              </a:ext>
            </a:extLst>
          </p:cNvPr>
          <p:cNvSpPr>
            <a:spLocks noGrp="1"/>
          </p:cNvSpPr>
          <p:nvPr>
            <p:ph type="sldNum" sz="quarter" idx="12"/>
          </p:nvPr>
        </p:nvSpPr>
        <p:spPr/>
        <p:txBody>
          <a:bodyPr/>
          <a:lstStyle/>
          <a:p>
            <a:fld id="{E9CD72B2-A3C4-4A63-B29F-47FA2122CA00}" type="slidenum">
              <a:rPr lang="en-US" smtClean="0"/>
              <a:t>‹#›</a:t>
            </a:fld>
            <a:endParaRPr lang="en-US"/>
          </a:p>
        </p:txBody>
      </p:sp>
    </p:spTree>
    <p:extLst>
      <p:ext uri="{BB962C8B-B14F-4D97-AF65-F5344CB8AC3E}">
        <p14:creationId xmlns:p14="http://schemas.microsoft.com/office/powerpoint/2010/main" val="48824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BB52A8-CAA0-4982-BEB8-1780140989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AB24E72-F0E7-4A2E-9EB1-485EFA5AFC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7811AB6-6BDB-48CE-B2D8-0AA76FC1A7FB}"/>
              </a:ext>
            </a:extLst>
          </p:cNvPr>
          <p:cNvSpPr>
            <a:spLocks noGrp="1"/>
          </p:cNvSpPr>
          <p:nvPr>
            <p:ph type="dt" sz="half" idx="10"/>
          </p:nvPr>
        </p:nvSpPr>
        <p:spPr/>
        <p:txBody>
          <a:bodyPr/>
          <a:lstStyle/>
          <a:p>
            <a:fld id="{E74319A5-8A95-44CC-99F3-20A71427159D}" type="datetimeFigureOut">
              <a:rPr lang="en-US" smtClean="0"/>
              <a:t>3/22/18</a:t>
            </a:fld>
            <a:endParaRPr lang="en-US"/>
          </a:p>
        </p:txBody>
      </p:sp>
      <p:sp>
        <p:nvSpPr>
          <p:cNvPr id="5" name="Footer Placeholder 4">
            <a:extLst>
              <a:ext uri="{FF2B5EF4-FFF2-40B4-BE49-F238E27FC236}">
                <a16:creationId xmlns:a16="http://schemas.microsoft.com/office/drawing/2014/main" xmlns="" id="{2C328973-A3DC-490E-9814-17F56D6D3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965D1F6-FEB2-4853-AFF3-DAD90A8BA4E2}"/>
              </a:ext>
            </a:extLst>
          </p:cNvPr>
          <p:cNvSpPr>
            <a:spLocks noGrp="1"/>
          </p:cNvSpPr>
          <p:nvPr>
            <p:ph type="sldNum" sz="quarter" idx="12"/>
          </p:nvPr>
        </p:nvSpPr>
        <p:spPr/>
        <p:txBody>
          <a:bodyPr/>
          <a:lstStyle/>
          <a:p>
            <a:fld id="{E9CD72B2-A3C4-4A63-B29F-47FA2122CA00}" type="slidenum">
              <a:rPr lang="en-US" smtClean="0"/>
              <a:t>‹#›</a:t>
            </a:fld>
            <a:endParaRPr lang="en-US"/>
          </a:p>
        </p:txBody>
      </p:sp>
    </p:spTree>
    <p:extLst>
      <p:ext uri="{BB962C8B-B14F-4D97-AF65-F5344CB8AC3E}">
        <p14:creationId xmlns:p14="http://schemas.microsoft.com/office/powerpoint/2010/main" val="333858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5FEE2-1A3A-4DC9-BA8F-76B7F3520F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71976BB-BCE8-467B-B2ED-C17B1CBE355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646FB88-AED0-41C6-B951-CFAACC48DC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3CB7989-6D21-44E1-928F-2059FA370A28}"/>
              </a:ext>
            </a:extLst>
          </p:cNvPr>
          <p:cNvSpPr>
            <a:spLocks noGrp="1"/>
          </p:cNvSpPr>
          <p:nvPr>
            <p:ph type="dt" sz="half" idx="10"/>
          </p:nvPr>
        </p:nvSpPr>
        <p:spPr/>
        <p:txBody>
          <a:bodyPr/>
          <a:lstStyle/>
          <a:p>
            <a:fld id="{E74319A5-8A95-44CC-99F3-20A71427159D}" type="datetimeFigureOut">
              <a:rPr lang="en-US" smtClean="0"/>
              <a:t>3/22/18</a:t>
            </a:fld>
            <a:endParaRPr lang="en-US"/>
          </a:p>
        </p:txBody>
      </p:sp>
      <p:sp>
        <p:nvSpPr>
          <p:cNvPr id="6" name="Footer Placeholder 5">
            <a:extLst>
              <a:ext uri="{FF2B5EF4-FFF2-40B4-BE49-F238E27FC236}">
                <a16:creationId xmlns:a16="http://schemas.microsoft.com/office/drawing/2014/main" xmlns="" id="{6DE9B0A0-17F8-4E4D-B422-A10C934539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6D6CA9E-71F7-415B-95A7-DC051AF1FB39}"/>
              </a:ext>
            </a:extLst>
          </p:cNvPr>
          <p:cNvSpPr>
            <a:spLocks noGrp="1"/>
          </p:cNvSpPr>
          <p:nvPr>
            <p:ph type="sldNum" sz="quarter" idx="12"/>
          </p:nvPr>
        </p:nvSpPr>
        <p:spPr/>
        <p:txBody>
          <a:bodyPr/>
          <a:lstStyle/>
          <a:p>
            <a:fld id="{E9CD72B2-A3C4-4A63-B29F-47FA2122CA00}" type="slidenum">
              <a:rPr lang="en-US" smtClean="0"/>
              <a:t>‹#›</a:t>
            </a:fld>
            <a:endParaRPr lang="en-US"/>
          </a:p>
        </p:txBody>
      </p:sp>
    </p:spTree>
    <p:extLst>
      <p:ext uri="{BB962C8B-B14F-4D97-AF65-F5344CB8AC3E}">
        <p14:creationId xmlns:p14="http://schemas.microsoft.com/office/powerpoint/2010/main" val="363685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95DD9-272D-4F24-A386-52FF5202F7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0C78A8B-C8C7-4264-990E-335FEC45D5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5BB61E68-7070-4EB6-994F-4EFECA2864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9019DD9-C09A-46B0-B68B-904BA536B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A59BF52-9A5F-44A1-987B-0387D3BB1A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634A8F9-7518-4F3E-A7A1-11A1FABC3AF7}"/>
              </a:ext>
            </a:extLst>
          </p:cNvPr>
          <p:cNvSpPr>
            <a:spLocks noGrp="1"/>
          </p:cNvSpPr>
          <p:nvPr>
            <p:ph type="dt" sz="half" idx="10"/>
          </p:nvPr>
        </p:nvSpPr>
        <p:spPr/>
        <p:txBody>
          <a:bodyPr/>
          <a:lstStyle/>
          <a:p>
            <a:fld id="{E74319A5-8A95-44CC-99F3-20A71427159D}" type="datetimeFigureOut">
              <a:rPr lang="en-US" smtClean="0"/>
              <a:t>3/22/18</a:t>
            </a:fld>
            <a:endParaRPr lang="en-US"/>
          </a:p>
        </p:txBody>
      </p:sp>
      <p:sp>
        <p:nvSpPr>
          <p:cNvPr id="8" name="Footer Placeholder 7">
            <a:extLst>
              <a:ext uri="{FF2B5EF4-FFF2-40B4-BE49-F238E27FC236}">
                <a16:creationId xmlns:a16="http://schemas.microsoft.com/office/drawing/2014/main" xmlns="" id="{18FB006D-0747-48E2-9D91-C387E4B4BF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529BC2E-9D3F-45F1-A43C-2F7412920B93}"/>
              </a:ext>
            </a:extLst>
          </p:cNvPr>
          <p:cNvSpPr>
            <a:spLocks noGrp="1"/>
          </p:cNvSpPr>
          <p:nvPr>
            <p:ph type="sldNum" sz="quarter" idx="12"/>
          </p:nvPr>
        </p:nvSpPr>
        <p:spPr/>
        <p:txBody>
          <a:bodyPr/>
          <a:lstStyle/>
          <a:p>
            <a:fld id="{E9CD72B2-A3C4-4A63-B29F-47FA2122CA00}" type="slidenum">
              <a:rPr lang="en-US" smtClean="0"/>
              <a:t>‹#›</a:t>
            </a:fld>
            <a:endParaRPr lang="en-US"/>
          </a:p>
        </p:txBody>
      </p:sp>
    </p:spTree>
    <p:extLst>
      <p:ext uri="{BB962C8B-B14F-4D97-AF65-F5344CB8AC3E}">
        <p14:creationId xmlns:p14="http://schemas.microsoft.com/office/powerpoint/2010/main" val="340466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A211C5-1616-4292-9293-58C24D24E3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9494DD1-1CDD-477D-9B9A-37989F7A5067}"/>
              </a:ext>
            </a:extLst>
          </p:cNvPr>
          <p:cNvSpPr>
            <a:spLocks noGrp="1"/>
          </p:cNvSpPr>
          <p:nvPr>
            <p:ph type="dt" sz="half" idx="10"/>
          </p:nvPr>
        </p:nvSpPr>
        <p:spPr/>
        <p:txBody>
          <a:bodyPr/>
          <a:lstStyle/>
          <a:p>
            <a:fld id="{E74319A5-8A95-44CC-99F3-20A71427159D}" type="datetimeFigureOut">
              <a:rPr lang="en-US" smtClean="0"/>
              <a:t>3/22/18</a:t>
            </a:fld>
            <a:endParaRPr lang="en-US"/>
          </a:p>
        </p:txBody>
      </p:sp>
      <p:sp>
        <p:nvSpPr>
          <p:cNvPr id="4" name="Footer Placeholder 3">
            <a:extLst>
              <a:ext uri="{FF2B5EF4-FFF2-40B4-BE49-F238E27FC236}">
                <a16:creationId xmlns:a16="http://schemas.microsoft.com/office/drawing/2014/main" xmlns="" id="{5F42B3C3-8FD5-493D-A44A-4D562552C4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698567D-211A-4F2C-A06E-48D34391887A}"/>
              </a:ext>
            </a:extLst>
          </p:cNvPr>
          <p:cNvSpPr>
            <a:spLocks noGrp="1"/>
          </p:cNvSpPr>
          <p:nvPr>
            <p:ph type="sldNum" sz="quarter" idx="12"/>
          </p:nvPr>
        </p:nvSpPr>
        <p:spPr/>
        <p:txBody>
          <a:bodyPr/>
          <a:lstStyle/>
          <a:p>
            <a:fld id="{E9CD72B2-A3C4-4A63-B29F-47FA2122CA00}" type="slidenum">
              <a:rPr lang="en-US" smtClean="0"/>
              <a:t>‹#›</a:t>
            </a:fld>
            <a:endParaRPr lang="en-US"/>
          </a:p>
        </p:txBody>
      </p:sp>
    </p:spTree>
    <p:extLst>
      <p:ext uri="{BB962C8B-B14F-4D97-AF65-F5344CB8AC3E}">
        <p14:creationId xmlns:p14="http://schemas.microsoft.com/office/powerpoint/2010/main" val="34585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0BAC99C-853C-4DA4-AD05-90C972EE0D16}"/>
              </a:ext>
            </a:extLst>
          </p:cNvPr>
          <p:cNvSpPr>
            <a:spLocks noGrp="1"/>
          </p:cNvSpPr>
          <p:nvPr>
            <p:ph type="dt" sz="half" idx="10"/>
          </p:nvPr>
        </p:nvSpPr>
        <p:spPr/>
        <p:txBody>
          <a:bodyPr/>
          <a:lstStyle/>
          <a:p>
            <a:fld id="{E74319A5-8A95-44CC-99F3-20A71427159D}" type="datetimeFigureOut">
              <a:rPr lang="en-US" smtClean="0"/>
              <a:t>3/22/18</a:t>
            </a:fld>
            <a:endParaRPr lang="en-US"/>
          </a:p>
        </p:txBody>
      </p:sp>
      <p:sp>
        <p:nvSpPr>
          <p:cNvPr id="3" name="Footer Placeholder 2">
            <a:extLst>
              <a:ext uri="{FF2B5EF4-FFF2-40B4-BE49-F238E27FC236}">
                <a16:creationId xmlns:a16="http://schemas.microsoft.com/office/drawing/2014/main" xmlns="" id="{63D3EDC2-A6CD-4854-940B-CE8E239007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068D900-461D-46AA-8D84-2FFFFF3341AF}"/>
              </a:ext>
            </a:extLst>
          </p:cNvPr>
          <p:cNvSpPr>
            <a:spLocks noGrp="1"/>
          </p:cNvSpPr>
          <p:nvPr>
            <p:ph type="sldNum" sz="quarter" idx="12"/>
          </p:nvPr>
        </p:nvSpPr>
        <p:spPr/>
        <p:txBody>
          <a:bodyPr/>
          <a:lstStyle/>
          <a:p>
            <a:fld id="{E9CD72B2-A3C4-4A63-B29F-47FA2122CA00}" type="slidenum">
              <a:rPr lang="en-US" smtClean="0"/>
              <a:t>‹#›</a:t>
            </a:fld>
            <a:endParaRPr lang="en-US"/>
          </a:p>
        </p:txBody>
      </p:sp>
    </p:spTree>
    <p:extLst>
      <p:ext uri="{BB962C8B-B14F-4D97-AF65-F5344CB8AC3E}">
        <p14:creationId xmlns:p14="http://schemas.microsoft.com/office/powerpoint/2010/main" val="220521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C61DCC-A0BC-40DB-8C87-BBBA91443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A355656-513C-40CB-9D5B-AF55ACDC6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5804022-F47C-4022-A881-0725ED542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B0AB6C0-29A2-4A08-B2AB-AFA4C01D851A}"/>
              </a:ext>
            </a:extLst>
          </p:cNvPr>
          <p:cNvSpPr>
            <a:spLocks noGrp="1"/>
          </p:cNvSpPr>
          <p:nvPr>
            <p:ph type="dt" sz="half" idx="10"/>
          </p:nvPr>
        </p:nvSpPr>
        <p:spPr/>
        <p:txBody>
          <a:bodyPr/>
          <a:lstStyle/>
          <a:p>
            <a:fld id="{E74319A5-8A95-44CC-99F3-20A71427159D}" type="datetimeFigureOut">
              <a:rPr lang="en-US" smtClean="0"/>
              <a:t>3/22/18</a:t>
            </a:fld>
            <a:endParaRPr lang="en-US"/>
          </a:p>
        </p:txBody>
      </p:sp>
      <p:sp>
        <p:nvSpPr>
          <p:cNvPr id="6" name="Footer Placeholder 5">
            <a:extLst>
              <a:ext uri="{FF2B5EF4-FFF2-40B4-BE49-F238E27FC236}">
                <a16:creationId xmlns:a16="http://schemas.microsoft.com/office/drawing/2014/main" xmlns="" id="{92E116FB-85D3-4018-986B-D9B0F4738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98E6AA7-6C73-4D24-BD87-EF1A30797FCF}"/>
              </a:ext>
            </a:extLst>
          </p:cNvPr>
          <p:cNvSpPr>
            <a:spLocks noGrp="1"/>
          </p:cNvSpPr>
          <p:nvPr>
            <p:ph type="sldNum" sz="quarter" idx="12"/>
          </p:nvPr>
        </p:nvSpPr>
        <p:spPr/>
        <p:txBody>
          <a:bodyPr/>
          <a:lstStyle/>
          <a:p>
            <a:fld id="{E9CD72B2-A3C4-4A63-B29F-47FA2122CA00}" type="slidenum">
              <a:rPr lang="en-US" smtClean="0"/>
              <a:t>‹#›</a:t>
            </a:fld>
            <a:endParaRPr lang="en-US"/>
          </a:p>
        </p:txBody>
      </p:sp>
    </p:spTree>
    <p:extLst>
      <p:ext uri="{BB962C8B-B14F-4D97-AF65-F5344CB8AC3E}">
        <p14:creationId xmlns:p14="http://schemas.microsoft.com/office/powerpoint/2010/main" val="413464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FAA20E-BE9F-41D0-81FC-E02BD4F08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05126E4-5B48-4A00-A67A-A8787DFC6A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FCC7912-5FAE-4D16-A80F-244A38BA1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14F33B0-EADF-44E7-8B3E-0580FB8E291E}"/>
              </a:ext>
            </a:extLst>
          </p:cNvPr>
          <p:cNvSpPr>
            <a:spLocks noGrp="1"/>
          </p:cNvSpPr>
          <p:nvPr>
            <p:ph type="dt" sz="half" idx="10"/>
          </p:nvPr>
        </p:nvSpPr>
        <p:spPr/>
        <p:txBody>
          <a:bodyPr/>
          <a:lstStyle/>
          <a:p>
            <a:fld id="{E74319A5-8A95-44CC-99F3-20A71427159D}" type="datetimeFigureOut">
              <a:rPr lang="en-US" smtClean="0"/>
              <a:t>3/22/18</a:t>
            </a:fld>
            <a:endParaRPr lang="en-US"/>
          </a:p>
        </p:txBody>
      </p:sp>
      <p:sp>
        <p:nvSpPr>
          <p:cNvPr id="6" name="Footer Placeholder 5">
            <a:extLst>
              <a:ext uri="{FF2B5EF4-FFF2-40B4-BE49-F238E27FC236}">
                <a16:creationId xmlns:a16="http://schemas.microsoft.com/office/drawing/2014/main" xmlns="" id="{DD108E3D-92B4-4F22-9D38-52398C3B4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326507F-2982-4E5E-97C6-1A6CA69DE1A3}"/>
              </a:ext>
            </a:extLst>
          </p:cNvPr>
          <p:cNvSpPr>
            <a:spLocks noGrp="1"/>
          </p:cNvSpPr>
          <p:nvPr>
            <p:ph type="sldNum" sz="quarter" idx="12"/>
          </p:nvPr>
        </p:nvSpPr>
        <p:spPr/>
        <p:txBody>
          <a:bodyPr/>
          <a:lstStyle/>
          <a:p>
            <a:fld id="{E9CD72B2-A3C4-4A63-B29F-47FA2122CA00}" type="slidenum">
              <a:rPr lang="en-US" smtClean="0"/>
              <a:t>‹#›</a:t>
            </a:fld>
            <a:endParaRPr lang="en-US"/>
          </a:p>
        </p:txBody>
      </p:sp>
    </p:spTree>
    <p:extLst>
      <p:ext uri="{BB962C8B-B14F-4D97-AF65-F5344CB8AC3E}">
        <p14:creationId xmlns:p14="http://schemas.microsoft.com/office/powerpoint/2010/main" val="375168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3000"/>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4BF2729-B4FB-4DBF-B057-95324D2984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3673B3D-2037-4E2C-8AAA-98C64A9D7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4E318EA-A991-4541-ADAB-0954485DBC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319A5-8A95-44CC-99F3-20A71427159D}" type="datetimeFigureOut">
              <a:rPr lang="en-US" smtClean="0"/>
              <a:t>3/22/18</a:t>
            </a:fld>
            <a:endParaRPr lang="en-US"/>
          </a:p>
        </p:txBody>
      </p:sp>
      <p:sp>
        <p:nvSpPr>
          <p:cNvPr id="5" name="Footer Placeholder 4">
            <a:extLst>
              <a:ext uri="{FF2B5EF4-FFF2-40B4-BE49-F238E27FC236}">
                <a16:creationId xmlns:a16="http://schemas.microsoft.com/office/drawing/2014/main" xmlns="" id="{C74134CD-8566-4AD6-AD28-5172C202C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014A9F8-283E-423B-8CF3-3EA3ED0FFF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D72B2-A3C4-4A63-B29F-47FA2122CA00}" type="slidenum">
              <a:rPr lang="en-US" smtClean="0"/>
              <a:t>‹#›</a:t>
            </a:fld>
            <a:endParaRPr lang="en-US"/>
          </a:p>
        </p:txBody>
      </p:sp>
    </p:spTree>
    <p:extLst>
      <p:ext uri="{BB962C8B-B14F-4D97-AF65-F5344CB8AC3E}">
        <p14:creationId xmlns:p14="http://schemas.microsoft.com/office/powerpoint/2010/main" val="2788211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71B2258F-86CA-4D4D-8270-BC05FCDE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76C53536-E65F-47DD-8FB1-14C9249C48A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3590" r="11743" b="-1"/>
          <a:stretch/>
        </p:blipFill>
        <p:spPr>
          <a:xfrm>
            <a:off x="20" y="1"/>
            <a:ext cx="12191980" cy="6857999"/>
          </a:xfrm>
          <a:prstGeom prst="rect">
            <a:avLst/>
          </a:prstGeom>
        </p:spPr>
      </p:pic>
      <p:sp>
        <p:nvSpPr>
          <p:cNvPr id="2" name="Title 1">
            <a:extLst>
              <a:ext uri="{FF2B5EF4-FFF2-40B4-BE49-F238E27FC236}">
                <a16:creationId xmlns:a16="http://schemas.microsoft.com/office/drawing/2014/main" xmlns="" id="{290CB0AF-B30A-4B13-86A1-51AA7B5342AF}"/>
              </a:ext>
            </a:extLst>
          </p:cNvPr>
          <p:cNvSpPr>
            <a:spLocks noGrp="1"/>
          </p:cNvSpPr>
          <p:nvPr>
            <p:ph type="ctrTitle"/>
          </p:nvPr>
        </p:nvSpPr>
        <p:spPr>
          <a:xfrm>
            <a:off x="449943" y="1122362"/>
            <a:ext cx="11437257" cy="2900518"/>
          </a:xfrm>
        </p:spPr>
        <p:txBody>
          <a:bodyPr>
            <a:normAutofit/>
          </a:bodyPr>
          <a:lstStyle/>
          <a:p>
            <a:r>
              <a:rPr lang="en-US" sz="9600" dirty="0">
                <a:solidFill>
                  <a:srgbClr val="FFFFFF"/>
                </a:solidFill>
              </a:rPr>
              <a:t>Human Resource Analytics</a:t>
            </a:r>
          </a:p>
        </p:txBody>
      </p:sp>
      <p:sp>
        <p:nvSpPr>
          <p:cNvPr id="3" name="Subtitle 2">
            <a:extLst>
              <a:ext uri="{FF2B5EF4-FFF2-40B4-BE49-F238E27FC236}">
                <a16:creationId xmlns:a16="http://schemas.microsoft.com/office/drawing/2014/main" xmlns="" id="{060ED9AA-CBF8-4E5F-BCD6-787559C629E3}"/>
              </a:ext>
            </a:extLst>
          </p:cNvPr>
          <p:cNvSpPr>
            <a:spLocks noGrp="1"/>
          </p:cNvSpPr>
          <p:nvPr>
            <p:ph type="subTitle" idx="1"/>
          </p:nvPr>
        </p:nvSpPr>
        <p:spPr>
          <a:xfrm>
            <a:off x="1524000" y="4159404"/>
            <a:ext cx="9144000" cy="1098395"/>
          </a:xfrm>
        </p:spPr>
        <p:txBody>
          <a:bodyPr>
            <a:normAutofit fontScale="25000" lnSpcReduction="20000"/>
          </a:bodyPr>
          <a:lstStyle/>
          <a:p>
            <a:endParaRPr lang="en-US" sz="600" dirty="0">
              <a:solidFill>
                <a:srgbClr val="FFFFFF"/>
              </a:solidFill>
            </a:endParaRPr>
          </a:p>
          <a:p>
            <a:endParaRPr lang="en-US" sz="600" dirty="0">
              <a:solidFill>
                <a:srgbClr val="FFFFFF"/>
              </a:solidFill>
            </a:endParaRPr>
          </a:p>
          <a:p>
            <a:r>
              <a:rPr lang="en-US" sz="600" dirty="0">
                <a:solidFill>
                  <a:srgbClr val="FFFFFF"/>
                </a:solidFill>
              </a:rPr>
              <a:t>					                                  </a:t>
            </a:r>
            <a:r>
              <a:rPr lang="en-US" sz="10400" dirty="0">
                <a:solidFill>
                  <a:srgbClr val="FFFFFF"/>
                </a:solidFill>
              </a:rPr>
              <a:t>Neha Pawar</a:t>
            </a:r>
          </a:p>
          <a:p>
            <a:r>
              <a:rPr lang="en-US" sz="10400" dirty="0">
                <a:solidFill>
                  <a:srgbClr val="FFFFFF"/>
                </a:solidFill>
              </a:rPr>
              <a:t>				                     Sneha Krishnan</a:t>
            </a:r>
          </a:p>
          <a:p>
            <a:r>
              <a:rPr lang="en-US" sz="10400" dirty="0">
                <a:solidFill>
                  <a:srgbClr val="FFFFFF"/>
                </a:solidFill>
              </a:rPr>
              <a:t>				                                Tanushree Chaudhary</a:t>
            </a:r>
          </a:p>
        </p:txBody>
      </p:sp>
    </p:spTree>
    <p:extLst>
      <p:ext uri="{BB962C8B-B14F-4D97-AF65-F5344CB8AC3E}">
        <p14:creationId xmlns:p14="http://schemas.microsoft.com/office/powerpoint/2010/main" val="18322894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l="-17000" r="-17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4D0BDC9-FA27-4E83-AB03-3AE57A56C7EE}"/>
              </a:ext>
            </a:extLst>
          </p:cNvPr>
          <p:cNvSpPr>
            <a:spLocks noGrp="1"/>
          </p:cNvSpPr>
          <p:nvPr>
            <p:ph type="title"/>
          </p:nvPr>
        </p:nvSpPr>
        <p:spPr>
          <a:xfrm>
            <a:off x="838200" y="365126"/>
            <a:ext cx="10515600" cy="858764"/>
          </a:xfrm>
        </p:spPr>
        <p:txBody>
          <a:bodyPr/>
          <a:lstStyle/>
          <a:p>
            <a:r>
              <a:rPr lang="en-US" b="1" dirty="0"/>
              <a:t>Correlation Matrix &amp; Scatter Plot</a:t>
            </a:r>
          </a:p>
        </p:txBody>
      </p:sp>
      <p:pic>
        <p:nvPicPr>
          <p:cNvPr id="6" name="Picture 5">
            <a:extLst>
              <a:ext uri="{FF2B5EF4-FFF2-40B4-BE49-F238E27FC236}">
                <a16:creationId xmlns:a16="http://schemas.microsoft.com/office/drawing/2014/main" xmlns="" id="{6C4EE1FD-5132-4A3B-9481-CACC39AED6FB}"/>
              </a:ext>
            </a:extLst>
          </p:cNvPr>
          <p:cNvPicPr>
            <a:picLocks noChangeAspect="1"/>
          </p:cNvPicPr>
          <p:nvPr/>
        </p:nvPicPr>
        <p:blipFill>
          <a:blip r:embed="rId3"/>
          <a:stretch>
            <a:fillRect/>
          </a:stretch>
        </p:blipFill>
        <p:spPr>
          <a:xfrm>
            <a:off x="838200" y="1539875"/>
            <a:ext cx="5317587" cy="4953000"/>
          </a:xfrm>
          <a:prstGeom prst="rect">
            <a:avLst/>
          </a:prstGeom>
        </p:spPr>
      </p:pic>
      <p:sp>
        <p:nvSpPr>
          <p:cNvPr id="7" name="TextBox 6">
            <a:extLst>
              <a:ext uri="{FF2B5EF4-FFF2-40B4-BE49-F238E27FC236}">
                <a16:creationId xmlns:a16="http://schemas.microsoft.com/office/drawing/2014/main" xmlns="" id="{20FE1C23-A00E-47E6-A99F-CCC4154C6A00}"/>
              </a:ext>
            </a:extLst>
          </p:cNvPr>
          <p:cNvSpPr txBox="1"/>
          <p:nvPr/>
        </p:nvSpPr>
        <p:spPr>
          <a:xfrm>
            <a:off x="6331788" y="1539875"/>
            <a:ext cx="5860211" cy="4678204"/>
          </a:xfrm>
          <a:prstGeom prst="rect">
            <a:avLst/>
          </a:prstGeom>
          <a:noFill/>
        </p:spPr>
        <p:txBody>
          <a:bodyPr wrap="square" rtlCol="0">
            <a:spAutoFit/>
          </a:bodyPr>
          <a:lstStyle/>
          <a:p>
            <a:r>
              <a:rPr lang="en-US" sz="2000" b="1" dirty="0"/>
              <a:t>Insights from correlation matrix: </a:t>
            </a:r>
          </a:p>
          <a:p>
            <a:r>
              <a:rPr lang="en-US" sz="2000" dirty="0"/>
              <a:t>There is slightly high correlation between some predictors like:</a:t>
            </a:r>
          </a:p>
          <a:p>
            <a:endParaRPr lang="en-US" sz="2000" dirty="0"/>
          </a:p>
          <a:p>
            <a:pPr marL="285750" indent="-285750">
              <a:buFont typeface="Arial" panose="020B0604020202020204" pitchFamily="34" charset="0"/>
              <a:buChar char="•"/>
            </a:pPr>
            <a:r>
              <a:rPr lang="en-US" sz="2000" dirty="0"/>
              <a:t>Age and Total Working Years</a:t>
            </a:r>
          </a:p>
          <a:p>
            <a:pPr marL="285750" indent="-285750">
              <a:buFont typeface="Arial" panose="020B0604020202020204" pitchFamily="34" charset="0"/>
              <a:buChar char="•"/>
            </a:pPr>
            <a:r>
              <a:rPr lang="en-US" sz="2000" dirty="0"/>
              <a:t>Total Working Years with Monthly Income</a:t>
            </a:r>
          </a:p>
          <a:p>
            <a:pPr marL="285750" indent="-285750">
              <a:buFont typeface="Arial" panose="020B0604020202020204" pitchFamily="34" charset="0"/>
              <a:buChar char="•"/>
            </a:pPr>
            <a:r>
              <a:rPr lang="en-US" sz="2000" dirty="0"/>
              <a:t>Years with Current Manager with Years At Company</a:t>
            </a:r>
          </a:p>
          <a:p>
            <a:pPr marL="285750" indent="-285750">
              <a:buFont typeface="Arial" panose="020B0604020202020204" pitchFamily="34" charset="0"/>
              <a:buChar char="•"/>
            </a:pPr>
            <a:r>
              <a:rPr lang="en-US" sz="2000" dirty="0"/>
              <a:t>Years with Current Manager with Years In Current Role</a:t>
            </a:r>
          </a:p>
          <a:p>
            <a:pPr marL="285750" indent="-285750">
              <a:buFont typeface="Arial" panose="020B0604020202020204" pitchFamily="34" charset="0"/>
              <a:buChar char="•"/>
            </a:pPr>
            <a:r>
              <a:rPr lang="en-US" sz="2000" dirty="0"/>
              <a:t>Years In Current Role with Years At Company</a:t>
            </a:r>
          </a:p>
          <a:p>
            <a:pPr marL="285750" indent="-285750">
              <a:buFont typeface="Arial" panose="020B0604020202020204" pitchFamily="34" charset="0"/>
              <a:buChar char="•"/>
            </a:pPr>
            <a:r>
              <a:rPr lang="en-US" sz="2000" dirty="0"/>
              <a:t>Years At Company with Years since Last Promotion</a:t>
            </a:r>
          </a:p>
          <a:p>
            <a:endParaRPr lang="en-US" sz="2000" dirty="0"/>
          </a:p>
          <a:p>
            <a:r>
              <a:rPr lang="en-US" sz="2000" dirty="0"/>
              <a:t>But most variables do not have high collinearity among each other</a:t>
            </a:r>
          </a:p>
          <a:p>
            <a:endParaRPr lang="en-US" dirty="0"/>
          </a:p>
        </p:txBody>
      </p:sp>
    </p:spTree>
    <p:extLst>
      <p:ext uri="{BB962C8B-B14F-4D97-AF65-F5344CB8AC3E}">
        <p14:creationId xmlns:p14="http://schemas.microsoft.com/office/powerpoint/2010/main" val="4020153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0383E4-51D5-4942-94B8-ED77076DDC38}"/>
              </a:ext>
            </a:extLst>
          </p:cNvPr>
          <p:cNvSpPr>
            <a:spLocks noGrp="1"/>
          </p:cNvSpPr>
          <p:nvPr>
            <p:ph type="title"/>
          </p:nvPr>
        </p:nvSpPr>
        <p:spPr>
          <a:xfrm>
            <a:off x="838200" y="365125"/>
            <a:ext cx="10515600" cy="535207"/>
          </a:xfrm>
        </p:spPr>
        <p:txBody>
          <a:bodyPr>
            <a:noAutofit/>
          </a:bodyPr>
          <a:lstStyle/>
          <a:p>
            <a:r>
              <a:rPr lang="en-US" b="1" dirty="0"/>
              <a:t>Categorical Variables &amp; Attrition</a:t>
            </a:r>
          </a:p>
        </p:txBody>
      </p:sp>
      <p:sp>
        <p:nvSpPr>
          <p:cNvPr id="12" name="TextBox 11">
            <a:extLst>
              <a:ext uri="{FF2B5EF4-FFF2-40B4-BE49-F238E27FC236}">
                <a16:creationId xmlns:a16="http://schemas.microsoft.com/office/drawing/2014/main" xmlns="" id="{05002550-364F-44E7-B674-637B760434A4}"/>
              </a:ext>
            </a:extLst>
          </p:cNvPr>
          <p:cNvSpPr txBox="1"/>
          <p:nvPr/>
        </p:nvSpPr>
        <p:spPr>
          <a:xfrm>
            <a:off x="984738" y="1260735"/>
            <a:ext cx="3615398" cy="369332"/>
          </a:xfrm>
          <a:prstGeom prst="rect">
            <a:avLst/>
          </a:prstGeom>
          <a:noFill/>
        </p:spPr>
        <p:txBody>
          <a:bodyPr wrap="square" rtlCol="0">
            <a:spAutoFit/>
          </a:bodyPr>
          <a:lstStyle/>
          <a:p>
            <a:r>
              <a:rPr lang="en-US" b="1" dirty="0"/>
              <a:t>Marital Status &amp; Attrition</a:t>
            </a:r>
          </a:p>
        </p:txBody>
      </p:sp>
      <p:sp>
        <p:nvSpPr>
          <p:cNvPr id="13" name="TextBox 12">
            <a:extLst>
              <a:ext uri="{FF2B5EF4-FFF2-40B4-BE49-F238E27FC236}">
                <a16:creationId xmlns:a16="http://schemas.microsoft.com/office/drawing/2014/main" xmlns="" id="{A838FB4E-5B8F-434C-A1CA-47A48923CA51}"/>
              </a:ext>
            </a:extLst>
          </p:cNvPr>
          <p:cNvSpPr txBox="1"/>
          <p:nvPr/>
        </p:nvSpPr>
        <p:spPr>
          <a:xfrm>
            <a:off x="5092505" y="1260735"/>
            <a:ext cx="2513428" cy="369332"/>
          </a:xfrm>
          <a:prstGeom prst="rect">
            <a:avLst/>
          </a:prstGeom>
          <a:noFill/>
        </p:spPr>
        <p:txBody>
          <a:bodyPr wrap="square" rtlCol="0">
            <a:spAutoFit/>
          </a:bodyPr>
          <a:lstStyle/>
          <a:p>
            <a:r>
              <a:rPr lang="en-US" b="1" dirty="0"/>
              <a:t>Gender &amp; Attrition</a:t>
            </a:r>
          </a:p>
        </p:txBody>
      </p:sp>
      <p:sp>
        <p:nvSpPr>
          <p:cNvPr id="14" name="TextBox 13">
            <a:extLst>
              <a:ext uri="{FF2B5EF4-FFF2-40B4-BE49-F238E27FC236}">
                <a16:creationId xmlns:a16="http://schemas.microsoft.com/office/drawing/2014/main" xmlns="" id="{B6B6F45D-66FB-45BD-902D-32D860D148E2}"/>
              </a:ext>
            </a:extLst>
          </p:cNvPr>
          <p:cNvSpPr txBox="1"/>
          <p:nvPr/>
        </p:nvSpPr>
        <p:spPr>
          <a:xfrm>
            <a:off x="8902505" y="1260735"/>
            <a:ext cx="2942491" cy="369332"/>
          </a:xfrm>
          <a:prstGeom prst="rect">
            <a:avLst/>
          </a:prstGeom>
          <a:noFill/>
        </p:spPr>
        <p:txBody>
          <a:bodyPr wrap="square" rtlCol="0">
            <a:spAutoFit/>
          </a:bodyPr>
          <a:lstStyle/>
          <a:p>
            <a:r>
              <a:rPr lang="en-US" b="1" dirty="0"/>
              <a:t>Work life balance &amp; Attrition</a:t>
            </a:r>
          </a:p>
        </p:txBody>
      </p:sp>
      <p:pic>
        <p:nvPicPr>
          <p:cNvPr id="3" name="Picture 2">
            <a:extLst>
              <a:ext uri="{FF2B5EF4-FFF2-40B4-BE49-F238E27FC236}">
                <a16:creationId xmlns:a16="http://schemas.microsoft.com/office/drawing/2014/main" xmlns="" id="{D6A9EE97-08CA-4D09-B3ED-9E76F5DCFA56}"/>
              </a:ext>
            </a:extLst>
          </p:cNvPr>
          <p:cNvPicPr>
            <a:picLocks noChangeAspect="1"/>
          </p:cNvPicPr>
          <p:nvPr/>
        </p:nvPicPr>
        <p:blipFill>
          <a:blip r:embed="rId3"/>
          <a:stretch>
            <a:fillRect/>
          </a:stretch>
        </p:blipFill>
        <p:spPr>
          <a:xfrm>
            <a:off x="36122" y="1927274"/>
            <a:ext cx="3959104" cy="4220308"/>
          </a:xfrm>
          <a:prstGeom prst="rect">
            <a:avLst/>
          </a:prstGeom>
        </p:spPr>
      </p:pic>
      <p:pic>
        <p:nvPicPr>
          <p:cNvPr id="5" name="Picture 4">
            <a:extLst>
              <a:ext uri="{FF2B5EF4-FFF2-40B4-BE49-F238E27FC236}">
                <a16:creationId xmlns:a16="http://schemas.microsoft.com/office/drawing/2014/main" xmlns="" id="{1189187E-90A0-483A-9831-736E9F213C03}"/>
              </a:ext>
            </a:extLst>
          </p:cNvPr>
          <p:cNvPicPr>
            <a:picLocks noChangeAspect="1"/>
          </p:cNvPicPr>
          <p:nvPr/>
        </p:nvPicPr>
        <p:blipFill>
          <a:blip r:embed="rId4"/>
          <a:stretch>
            <a:fillRect/>
          </a:stretch>
        </p:blipFill>
        <p:spPr>
          <a:xfrm>
            <a:off x="4216205" y="1927272"/>
            <a:ext cx="3763109" cy="4220309"/>
          </a:xfrm>
          <a:prstGeom prst="rect">
            <a:avLst/>
          </a:prstGeom>
        </p:spPr>
      </p:pic>
      <p:pic>
        <p:nvPicPr>
          <p:cNvPr id="6" name="Picture 5">
            <a:extLst>
              <a:ext uri="{FF2B5EF4-FFF2-40B4-BE49-F238E27FC236}">
                <a16:creationId xmlns:a16="http://schemas.microsoft.com/office/drawing/2014/main" xmlns="" id="{FB87D87A-66A5-40A5-B1A3-448557A571B3}"/>
              </a:ext>
            </a:extLst>
          </p:cNvPr>
          <p:cNvPicPr>
            <a:picLocks noChangeAspect="1"/>
          </p:cNvPicPr>
          <p:nvPr/>
        </p:nvPicPr>
        <p:blipFill>
          <a:blip r:embed="rId5"/>
          <a:stretch>
            <a:fillRect/>
          </a:stretch>
        </p:blipFill>
        <p:spPr>
          <a:xfrm>
            <a:off x="8196777" y="1927272"/>
            <a:ext cx="3763110" cy="4220309"/>
          </a:xfrm>
          <a:prstGeom prst="rect">
            <a:avLst/>
          </a:prstGeom>
        </p:spPr>
      </p:pic>
      <p:sp>
        <p:nvSpPr>
          <p:cNvPr id="7" name="TextBox 6">
            <a:extLst>
              <a:ext uri="{FF2B5EF4-FFF2-40B4-BE49-F238E27FC236}">
                <a16:creationId xmlns:a16="http://schemas.microsoft.com/office/drawing/2014/main" xmlns="" id="{56CE576A-4BB6-4944-8718-29FA74233A13}"/>
              </a:ext>
            </a:extLst>
          </p:cNvPr>
          <p:cNvSpPr txBox="1"/>
          <p:nvPr/>
        </p:nvSpPr>
        <p:spPr>
          <a:xfrm>
            <a:off x="8295588" y="6211669"/>
            <a:ext cx="3664299" cy="584775"/>
          </a:xfrm>
          <a:prstGeom prst="rect">
            <a:avLst/>
          </a:prstGeom>
          <a:noFill/>
        </p:spPr>
        <p:txBody>
          <a:bodyPr wrap="square" rtlCol="0">
            <a:spAutoFit/>
          </a:bodyPr>
          <a:lstStyle/>
          <a:p>
            <a:r>
              <a:rPr lang="en-US" sz="1600" dirty="0"/>
              <a:t>WorkLifeBalance - 1: 'Bad’, 2: 'Good’, 3: 'Better’, 4: 'Best’</a:t>
            </a:r>
            <a:endParaRPr lang="en-US" sz="1600" dirty="0">
              <a:solidFill>
                <a:prstClr val="black"/>
              </a:solidFill>
            </a:endParaRPr>
          </a:p>
        </p:txBody>
      </p:sp>
    </p:spTree>
    <p:extLst>
      <p:ext uri="{BB962C8B-B14F-4D97-AF65-F5344CB8AC3E}">
        <p14:creationId xmlns:p14="http://schemas.microsoft.com/office/powerpoint/2010/main" val="28030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0383E4-51D5-4942-94B8-ED77076DDC38}"/>
              </a:ext>
            </a:extLst>
          </p:cNvPr>
          <p:cNvSpPr>
            <a:spLocks noGrp="1"/>
          </p:cNvSpPr>
          <p:nvPr>
            <p:ph type="title"/>
          </p:nvPr>
        </p:nvSpPr>
        <p:spPr>
          <a:xfrm>
            <a:off x="838200" y="365125"/>
            <a:ext cx="10515600" cy="535207"/>
          </a:xfrm>
        </p:spPr>
        <p:txBody>
          <a:bodyPr>
            <a:noAutofit/>
          </a:bodyPr>
          <a:lstStyle/>
          <a:p>
            <a:r>
              <a:rPr lang="en-US" b="1" dirty="0"/>
              <a:t>Categorical Variables &amp; Attrition</a:t>
            </a:r>
          </a:p>
        </p:txBody>
      </p:sp>
      <p:sp>
        <p:nvSpPr>
          <p:cNvPr id="12" name="TextBox 11">
            <a:extLst>
              <a:ext uri="{FF2B5EF4-FFF2-40B4-BE49-F238E27FC236}">
                <a16:creationId xmlns:a16="http://schemas.microsoft.com/office/drawing/2014/main" xmlns="" id="{05002550-364F-44E7-B674-637B760434A4}"/>
              </a:ext>
            </a:extLst>
          </p:cNvPr>
          <p:cNvSpPr txBox="1"/>
          <p:nvPr/>
        </p:nvSpPr>
        <p:spPr>
          <a:xfrm>
            <a:off x="546294" y="1260735"/>
            <a:ext cx="4053842" cy="369332"/>
          </a:xfrm>
          <a:prstGeom prst="rect">
            <a:avLst/>
          </a:prstGeom>
          <a:noFill/>
        </p:spPr>
        <p:txBody>
          <a:bodyPr wrap="square" rtlCol="0">
            <a:spAutoFit/>
          </a:bodyPr>
          <a:lstStyle/>
          <a:p>
            <a:r>
              <a:rPr lang="en-US" b="1" dirty="0"/>
              <a:t>Environment Satisfaction &amp; Attrition</a:t>
            </a:r>
          </a:p>
        </p:txBody>
      </p:sp>
      <p:sp>
        <p:nvSpPr>
          <p:cNvPr id="13" name="TextBox 12">
            <a:extLst>
              <a:ext uri="{FF2B5EF4-FFF2-40B4-BE49-F238E27FC236}">
                <a16:creationId xmlns:a16="http://schemas.microsoft.com/office/drawing/2014/main" xmlns="" id="{A838FB4E-5B8F-434C-A1CA-47A48923CA51}"/>
              </a:ext>
            </a:extLst>
          </p:cNvPr>
          <p:cNvSpPr txBox="1"/>
          <p:nvPr/>
        </p:nvSpPr>
        <p:spPr>
          <a:xfrm>
            <a:off x="4862733" y="1260735"/>
            <a:ext cx="2743200" cy="369332"/>
          </a:xfrm>
          <a:prstGeom prst="rect">
            <a:avLst/>
          </a:prstGeom>
          <a:noFill/>
        </p:spPr>
        <p:txBody>
          <a:bodyPr wrap="square" rtlCol="0">
            <a:spAutoFit/>
          </a:bodyPr>
          <a:lstStyle/>
          <a:p>
            <a:r>
              <a:rPr lang="en-US" b="1" dirty="0"/>
              <a:t>Job Satisfaction &amp; Attrition</a:t>
            </a:r>
          </a:p>
        </p:txBody>
      </p:sp>
      <p:sp>
        <p:nvSpPr>
          <p:cNvPr id="14" name="TextBox 13">
            <a:extLst>
              <a:ext uri="{FF2B5EF4-FFF2-40B4-BE49-F238E27FC236}">
                <a16:creationId xmlns:a16="http://schemas.microsoft.com/office/drawing/2014/main" xmlns="" id="{B6B6F45D-66FB-45BD-902D-32D860D148E2}"/>
              </a:ext>
            </a:extLst>
          </p:cNvPr>
          <p:cNvSpPr txBox="1"/>
          <p:nvPr/>
        </p:nvSpPr>
        <p:spPr>
          <a:xfrm>
            <a:off x="8902506" y="1260735"/>
            <a:ext cx="2743200" cy="369332"/>
          </a:xfrm>
          <a:prstGeom prst="rect">
            <a:avLst/>
          </a:prstGeom>
          <a:noFill/>
        </p:spPr>
        <p:txBody>
          <a:bodyPr wrap="square" rtlCol="0">
            <a:spAutoFit/>
          </a:bodyPr>
          <a:lstStyle/>
          <a:p>
            <a:r>
              <a:rPr lang="en-US" b="1" dirty="0"/>
              <a:t>Job Level &amp; Attrition</a:t>
            </a:r>
          </a:p>
        </p:txBody>
      </p:sp>
      <p:pic>
        <p:nvPicPr>
          <p:cNvPr id="2" name="Picture 1">
            <a:extLst>
              <a:ext uri="{FF2B5EF4-FFF2-40B4-BE49-F238E27FC236}">
                <a16:creationId xmlns:a16="http://schemas.microsoft.com/office/drawing/2014/main" xmlns="" id="{7AD2A944-BCC3-4D6F-9A87-A310309CC286}"/>
              </a:ext>
            </a:extLst>
          </p:cNvPr>
          <p:cNvPicPr>
            <a:picLocks noChangeAspect="1"/>
          </p:cNvPicPr>
          <p:nvPr/>
        </p:nvPicPr>
        <p:blipFill>
          <a:blip r:embed="rId2"/>
          <a:stretch>
            <a:fillRect/>
          </a:stretch>
        </p:blipFill>
        <p:spPr>
          <a:xfrm>
            <a:off x="36342" y="1819273"/>
            <a:ext cx="3861874" cy="3777990"/>
          </a:xfrm>
          <a:prstGeom prst="rect">
            <a:avLst/>
          </a:prstGeom>
        </p:spPr>
      </p:pic>
      <p:pic>
        <p:nvPicPr>
          <p:cNvPr id="3" name="Picture 2">
            <a:extLst>
              <a:ext uri="{FF2B5EF4-FFF2-40B4-BE49-F238E27FC236}">
                <a16:creationId xmlns:a16="http://schemas.microsoft.com/office/drawing/2014/main" xmlns="" id="{AA261577-8308-4AA3-8E21-4CFDDB7B803B}"/>
              </a:ext>
            </a:extLst>
          </p:cNvPr>
          <p:cNvPicPr>
            <a:picLocks noChangeAspect="1"/>
          </p:cNvPicPr>
          <p:nvPr/>
        </p:nvPicPr>
        <p:blipFill>
          <a:blip r:embed="rId3"/>
          <a:stretch>
            <a:fillRect/>
          </a:stretch>
        </p:blipFill>
        <p:spPr>
          <a:xfrm>
            <a:off x="4069078" y="1847849"/>
            <a:ext cx="4053843" cy="3749415"/>
          </a:xfrm>
          <a:prstGeom prst="rect">
            <a:avLst/>
          </a:prstGeom>
        </p:spPr>
      </p:pic>
      <p:pic>
        <p:nvPicPr>
          <p:cNvPr id="5" name="Picture 4">
            <a:extLst>
              <a:ext uri="{FF2B5EF4-FFF2-40B4-BE49-F238E27FC236}">
                <a16:creationId xmlns:a16="http://schemas.microsoft.com/office/drawing/2014/main" xmlns="" id="{4B575D4B-04F4-4F92-B069-2C07BCA8C1D9}"/>
              </a:ext>
            </a:extLst>
          </p:cNvPr>
          <p:cNvPicPr>
            <a:picLocks noChangeAspect="1"/>
          </p:cNvPicPr>
          <p:nvPr/>
        </p:nvPicPr>
        <p:blipFill>
          <a:blip r:embed="rId4"/>
          <a:stretch>
            <a:fillRect/>
          </a:stretch>
        </p:blipFill>
        <p:spPr>
          <a:xfrm>
            <a:off x="8412480" y="1847849"/>
            <a:ext cx="3743178" cy="3749414"/>
          </a:xfrm>
          <a:prstGeom prst="rect">
            <a:avLst/>
          </a:prstGeom>
        </p:spPr>
      </p:pic>
      <p:sp>
        <p:nvSpPr>
          <p:cNvPr id="10" name="TextBox 9">
            <a:extLst>
              <a:ext uri="{FF2B5EF4-FFF2-40B4-BE49-F238E27FC236}">
                <a16:creationId xmlns:a16="http://schemas.microsoft.com/office/drawing/2014/main" xmlns="" id="{716906C5-1DD9-47AD-A6F4-9A82BC49E12C}"/>
              </a:ext>
            </a:extLst>
          </p:cNvPr>
          <p:cNvSpPr txBox="1"/>
          <p:nvPr/>
        </p:nvSpPr>
        <p:spPr>
          <a:xfrm>
            <a:off x="4069078" y="5815044"/>
            <a:ext cx="3587842" cy="584775"/>
          </a:xfrm>
          <a:prstGeom prst="rect">
            <a:avLst/>
          </a:prstGeom>
          <a:noFill/>
        </p:spPr>
        <p:txBody>
          <a:bodyPr wrap="square" rtlCol="0">
            <a:spAutoFit/>
          </a:bodyPr>
          <a:lstStyle/>
          <a:p>
            <a:r>
              <a:rPr lang="en-US" sz="1600" dirty="0"/>
              <a:t>JobSatisfaction – 1: 'Low’, 2: 'Medium’, 3: 'High’, 4: 'Very High'</a:t>
            </a:r>
            <a:endParaRPr lang="en-US" sz="1600" dirty="0">
              <a:solidFill>
                <a:prstClr val="black"/>
              </a:solidFill>
            </a:endParaRPr>
          </a:p>
        </p:txBody>
      </p:sp>
      <p:sp>
        <p:nvSpPr>
          <p:cNvPr id="11" name="TextBox 10">
            <a:extLst>
              <a:ext uri="{FF2B5EF4-FFF2-40B4-BE49-F238E27FC236}">
                <a16:creationId xmlns:a16="http://schemas.microsoft.com/office/drawing/2014/main" xmlns="" id="{24546A36-62B7-4C61-BB7A-FD7E43CEF353}"/>
              </a:ext>
            </a:extLst>
          </p:cNvPr>
          <p:cNvSpPr txBox="1"/>
          <p:nvPr/>
        </p:nvSpPr>
        <p:spPr>
          <a:xfrm>
            <a:off x="0" y="5815044"/>
            <a:ext cx="3587842" cy="584775"/>
          </a:xfrm>
          <a:prstGeom prst="rect">
            <a:avLst/>
          </a:prstGeom>
          <a:noFill/>
        </p:spPr>
        <p:txBody>
          <a:bodyPr wrap="square" rtlCol="0">
            <a:spAutoFit/>
          </a:bodyPr>
          <a:lstStyle/>
          <a:p>
            <a:r>
              <a:rPr lang="en-US" sz="1600" dirty="0"/>
              <a:t>EnvironmentSatisfaction – 1: 'Low’, 2: 'Medium’, 3: 'High’, 4: 'Very High'</a:t>
            </a:r>
            <a:endParaRPr lang="en-US" sz="1600" dirty="0">
              <a:solidFill>
                <a:prstClr val="black"/>
              </a:solidFill>
            </a:endParaRPr>
          </a:p>
        </p:txBody>
      </p:sp>
    </p:spTree>
    <p:extLst>
      <p:ext uri="{BB962C8B-B14F-4D97-AF65-F5344CB8AC3E}">
        <p14:creationId xmlns:p14="http://schemas.microsoft.com/office/powerpoint/2010/main" val="964167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0383E4-51D5-4942-94B8-ED77076DDC38}"/>
              </a:ext>
            </a:extLst>
          </p:cNvPr>
          <p:cNvSpPr>
            <a:spLocks noGrp="1"/>
          </p:cNvSpPr>
          <p:nvPr>
            <p:ph type="title"/>
          </p:nvPr>
        </p:nvSpPr>
        <p:spPr>
          <a:xfrm>
            <a:off x="838200" y="365125"/>
            <a:ext cx="10515600" cy="535207"/>
          </a:xfrm>
        </p:spPr>
        <p:txBody>
          <a:bodyPr>
            <a:noAutofit/>
          </a:bodyPr>
          <a:lstStyle/>
          <a:p>
            <a:r>
              <a:rPr lang="en-US" b="1" dirty="0"/>
              <a:t>Categorical Variables &amp; Attrition</a:t>
            </a:r>
          </a:p>
        </p:txBody>
      </p:sp>
      <p:sp>
        <p:nvSpPr>
          <p:cNvPr id="12" name="TextBox 11">
            <a:extLst>
              <a:ext uri="{FF2B5EF4-FFF2-40B4-BE49-F238E27FC236}">
                <a16:creationId xmlns:a16="http://schemas.microsoft.com/office/drawing/2014/main" xmlns="" id="{05002550-364F-44E7-B674-637B760434A4}"/>
              </a:ext>
            </a:extLst>
          </p:cNvPr>
          <p:cNvSpPr txBox="1"/>
          <p:nvPr/>
        </p:nvSpPr>
        <p:spPr>
          <a:xfrm>
            <a:off x="984738" y="1260735"/>
            <a:ext cx="3615398" cy="369332"/>
          </a:xfrm>
          <a:prstGeom prst="rect">
            <a:avLst/>
          </a:prstGeom>
          <a:noFill/>
        </p:spPr>
        <p:txBody>
          <a:bodyPr wrap="square" rtlCol="0">
            <a:spAutoFit/>
          </a:bodyPr>
          <a:lstStyle/>
          <a:p>
            <a:r>
              <a:rPr lang="en-US" b="1" dirty="0"/>
              <a:t>Business Travel &amp; Attrition</a:t>
            </a:r>
          </a:p>
        </p:txBody>
      </p:sp>
      <p:sp>
        <p:nvSpPr>
          <p:cNvPr id="13" name="TextBox 12">
            <a:extLst>
              <a:ext uri="{FF2B5EF4-FFF2-40B4-BE49-F238E27FC236}">
                <a16:creationId xmlns:a16="http://schemas.microsoft.com/office/drawing/2014/main" xmlns="" id="{A838FB4E-5B8F-434C-A1CA-47A48923CA51}"/>
              </a:ext>
            </a:extLst>
          </p:cNvPr>
          <p:cNvSpPr txBox="1"/>
          <p:nvPr/>
        </p:nvSpPr>
        <p:spPr>
          <a:xfrm>
            <a:off x="4862733" y="1260735"/>
            <a:ext cx="2743200" cy="369332"/>
          </a:xfrm>
          <a:prstGeom prst="rect">
            <a:avLst/>
          </a:prstGeom>
          <a:noFill/>
        </p:spPr>
        <p:txBody>
          <a:bodyPr wrap="square" rtlCol="0">
            <a:spAutoFit/>
          </a:bodyPr>
          <a:lstStyle/>
          <a:p>
            <a:r>
              <a:rPr lang="en-US" b="1" dirty="0"/>
              <a:t>Department &amp; Attrition</a:t>
            </a:r>
          </a:p>
        </p:txBody>
      </p:sp>
      <p:sp>
        <p:nvSpPr>
          <p:cNvPr id="14" name="TextBox 13">
            <a:extLst>
              <a:ext uri="{FF2B5EF4-FFF2-40B4-BE49-F238E27FC236}">
                <a16:creationId xmlns:a16="http://schemas.microsoft.com/office/drawing/2014/main" xmlns="" id="{B6B6F45D-66FB-45BD-902D-32D860D148E2}"/>
              </a:ext>
            </a:extLst>
          </p:cNvPr>
          <p:cNvSpPr txBox="1"/>
          <p:nvPr/>
        </p:nvSpPr>
        <p:spPr>
          <a:xfrm>
            <a:off x="8902506" y="1260735"/>
            <a:ext cx="2743200" cy="369332"/>
          </a:xfrm>
          <a:prstGeom prst="rect">
            <a:avLst/>
          </a:prstGeom>
          <a:noFill/>
        </p:spPr>
        <p:txBody>
          <a:bodyPr wrap="square" rtlCol="0">
            <a:spAutoFit/>
          </a:bodyPr>
          <a:lstStyle/>
          <a:p>
            <a:r>
              <a:rPr lang="en-US" b="1" dirty="0"/>
              <a:t>Overtime &amp; Attrition</a:t>
            </a:r>
          </a:p>
        </p:txBody>
      </p:sp>
      <p:pic>
        <p:nvPicPr>
          <p:cNvPr id="2" name="Picture 1">
            <a:extLst>
              <a:ext uri="{FF2B5EF4-FFF2-40B4-BE49-F238E27FC236}">
                <a16:creationId xmlns:a16="http://schemas.microsoft.com/office/drawing/2014/main" xmlns="" id="{3446038C-8E01-4B51-BA3A-69243D69F716}"/>
              </a:ext>
            </a:extLst>
          </p:cNvPr>
          <p:cNvPicPr>
            <a:picLocks noChangeAspect="1"/>
          </p:cNvPicPr>
          <p:nvPr/>
        </p:nvPicPr>
        <p:blipFill>
          <a:blip r:embed="rId2"/>
          <a:stretch>
            <a:fillRect/>
          </a:stretch>
        </p:blipFill>
        <p:spPr>
          <a:xfrm>
            <a:off x="1" y="1930681"/>
            <a:ext cx="4121832" cy="3865207"/>
          </a:xfrm>
          <a:prstGeom prst="rect">
            <a:avLst/>
          </a:prstGeom>
        </p:spPr>
      </p:pic>
      <p:pic>
        <p:nvPicPr>
          <p:cNvPr id="3" name="Picture 2">
            <a:extLst>
              <a:ext uri="{FF2B5EF4-FFF2-40B4-BE49-F238E27FC236}">
                <a16:creationId xmlns:a16="http://schemas.microsoft.com/office/drawing/2014/main" xmlns="" id="{061F653D-C3D1-42EA-93BC-32DCA1D69901}"/>
              </a:ext>
            </a:extLst>
          </p:cNvPr>
          <p:cNvPicPr>
            <a:picLocks noChangeAspect="1"/>
          </p:cNvPicPr>
          <p:nvPr/>
        </p:nvPicPr>
        <p:blipFill>
          <a:blip r:embed="rId3"/>
          <a:stretch>
            <a:fillRect/>
          </a:stretch>
        </p:blipFill>
        <p:spPr>
          <a:xfrm>
            <a:off x="4318784" y="1990470"/>
            <a:ext cx="4121832" cy="3805418"/>
          </a:xfrm>
          <a:prstGeom prst="rect">
            <a:avLst/>
          </a:prstGeom>
        </p:spPr>
      </p:pic>
      <p:pic>
        <p:nvPicPr>
          <p:cNvPr id="5" name="Picture 4">
            <a:extLst>
              <a:ext uri="{FF2B5EF4-FFF2-40B4-BE49-F238E27FC236}">
                <a16:creationId xmlns:a16="http://schemas.microsoft.com/office/drawing/2014/main" xmlns="" id="{4830F338-4472-4897-875F-E945E92B3880}"/>
              </a:ext>
            </a:extLst>
          </p:cNvPr>
          <p:cNvPicPr>
            <a:picLocks noChangeAspect="1"/>
          </p:cNvPicPr>
          <p:nvPr/>
        </p:nvPicPr>
        <p:blipFill>
          <a:blip r:embed="rId4"/>
          <a:stretch>
            <a:fillRect/>
          </a:stretch>
        </p:blipFill>
        <p:spPr>
          <a:xfrm>
            <a:off x="8637567" y="1990469"/>
            <a:ext cx="3446581" cy="3805417"/>
          </a:xfrm>
          <a:prstGeom prst="rect">
            <a:avLst/>
          </a:prstGeom>
        </p:spPr>
      </p:pic>
    </p:spTree>
    <p:extLst>
      <p:ext uri="{BB962C8B-B14F-4D97-AF65-F5344CB8AC3E}">
        <p14:creationId xmlns:p14="http://schemas.microsoft.com/office/powerpoint/2010/main" val="151506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xmlns=""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xmlns=""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C2C9745F-7199-4442-93A2-333FA89EA0AB}"/>
              </a:ext>
            </a:extLst>
          </p:cNvPr>
          <p:cNvSpPr>
            <a:spLocks noGrp="1"/>
          </p:cNvSpPr>
          <p:nvPr>
            <p:ph type="title"/>
          </p:nvPr>
        </p:nvSpPr>
        <p:spPr>
          <a:xfrm>
            <a:off x="838200" y="811161"/>
            <a:ext cx="3335594" cy="5403370"/>
          </a:xfrm>
        </p:spPr>
        <p:txBody>
          <a:bodyPr>
            <a:normAutofit/>
          </a:bodyPr>
          <a:lstStyle/>
          <a:p>
            <a:r>
              <a:rPr lang="en-US" b="1" dirty="0">
                <a:solidFill>
                  <a:schemeClr val="bg1"/>
                </a:solidFill>
              </a:rPr>
              <a:t>Observations </a:t>
            </a:r>
          </a:p>
        </p:txBody>
      </p:sp>
      <p:graphicFrame>
        <p:nvGraphicFramePr>
          <p:cNvPr id="5" name="Content Placeholder 2">
            <a:extLst>
              <a:ext uri="{FF2B5EF4-FFF2-40B4-BE49-F238E27FC236}">
                <a16:creationId xmlns:a16="http://schemas.microsoft.com/office/drawing/2014/main" xmlns="" id="{3C801A05-0365-4DA4-8977-1B5F817C40A8}"/>
              </a:ext>
            </a:extLst>
          </p:cNvPr>
          <p:cNvGraphicFramePr>
            <a:graphicFrameLocks noGrp="1"/>
          </p:cNvGraphicFramePr>
          <p:nvPr>
            <p:ph idx="1"/>
            <p:extLst>
              <p:ext uri="{D42A27DB-BD31-4B8C-83A1-F6EECF244321}">
                <p14:modId xmlns:p14="http://schemas.microsoft.com/office/powerpoint/2010/main" val="1866149640"/>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154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0383E4-51D5-4942-94B8-ED77076DDC38}"/>
              </a:ext>
            </a:extLst>
          </p:cNvPr>
          <p:cNvSpPr>
            <a:spLocks noGrp="1"/>
          </p:cNvSpPr>
          <p:nvPr>
            <p:ph type="title"/>
          </p:nvPr>
        </p:nvSpPr>
        <p:spPr>
          <a:xfrm>
            <a:off x="838200" y="365125"/>
            <a:ext cx="10515600" cy="535207"/>
          </a:xfrm>
        </p:spPr>
        <p:txBody>
          <a:bodyPr>
            <a:noAutofit/>
          </a:bodyPr>
          <a:lstStyle/>
          <a:p>
            <a:r>
              <a:rPr lang="en-US" b="1" dirty="0"/>
              <a:t>Numerical Variables &amp; Attrition</a:t>
            </a:r>
          </a:p>
        </p:txBody>
      </p:sp>
      <p:sp>
        <p:nvSpPr>
          <p:cNvPr id="12" name="TextBox 11">
            <a:extLst>
              <a:ext uri="{FF2B5EF4-FFF2-40B4-BE49-F238E27FC236}">
                <a16:creationId xmlns:a16="http://schemas.microsoft.com/office/drawing/2014/main" xmlns="" id="{05002550-364F-44E7-B674-637B760434A4}"/>
              </a:ext>
            </a:extLst>
          </p:cNvPr>
          <p:cNvSpPr txBox="1"/>
          <p:nvPr/>
        </p:nvSpPr>
        <p:spPr>
          <a:xfrm>
            <a:off x="1336431" y="1260735"/>
            <a:ext cx="3615398" cy="369332"/>
          </a:xfrm>
          <a:prstGeom prst="rect">
            <a:avLst/>
          </a:prstGeom>
          <a:noFill/>
        </p:spPr>
        <p:txBody>
          <a:bodyPr wrap="square" rtlCol="0">
            <a:spAutoFit/>
          </a:bodyPr>
          <a:lstStyle/>
          <a:p>
            <a:r>
              <a:rPr lang="en-US" b="1" dirty="0"/>
              <a:t>Monthly Income &amp; Attrition</a:t>
            </a:r>
          </a:p>
        </p:txBody>
      </p:sp>
      <p:sp>
        <p:nvSpPr>
          <p:cNvPr id="13" name="TextBox 12">
            <a:extLst>
              <a:ext uri="{FF2B5EF4-FFF2-40B4-BE49-F238E27FC236}">
                <a16:creationId xmlns:a16="http://schemas.microsoft.com/office/drawing/2014/main" xmlns="" id="{A838FB4E-5B8F-434C-A1CA-47A48923CA51}"/>
              </a:ext>
            </a:extLst>
          </p:cNvPr>
          <p:cNvSpPr txBox="1"/>
          <p:nvPr/>
        </p:nvSpPr>
        <p:spPr>
          <a:xfrm>
            <a:off x="7535596" y="1260735"/>
            <a:ext cx="3193366" cy="369332"/>
          </a:xfrm>
          <a:prstGeom prst="rect">
            <a:avLst/>
          </a:prstGeom>
          <a:noFill/>
        </p:spPr>
        <p:txBody>
          <a:bodyPr wrap="square" rtlCol="0">
            <a:spAutoFit/>
          </a:bodyPr>
          <a:lstStyle/>
          <a:p>
            <a:r>
              <a:rPr lang="en-US" b="1" dirty="0"/>
              <a:t>Total Working years &amp; Attrition</a:t>
            </a:r>
          </a:p>
        </p:txBody>
      </p:sp>
      <p:pic>
        <p:nvPicPr>
          <p:cNvPr id="2" name="Picture 1">
            <a:extLst>
              <a:ext uri="{FF2B5EF4-FFF2-40B4-BE49-F238E27FC236}">
                <a16:creationId xmlns:a16="http://schemas.microsoft.com/office/drawing/2014/main" xmlns="" id="{3A3FEE3A-664B-44DF-9E53-13451A3E9B5F}"/>
              </a:ext>
            </a:extLst>
          </p:cNvPr>
          <p:cNvPicPr>
            <a:picLocks noChangeAspect="1"/>
          </p:cNvPicPr>
          <p:nvPr/>
        </p:nvPicPr>
        <p:blipFill>
          <a:blip r:embed="rId2"/>
          <a:stretch>
            <a:fillRect/>
          </a:stretch>
        </p:blipFill>
        <p:spPr>
          <a:xfrm>
            <a:off x="393895" y="1927274"/>
            <a:ext cx="4704691" cy="3978437"/>
          </a:xfrm>
          <a:prstGeom prst="rect">
            <a:avLst/>
          </a:prstGeom>
        </p:spPr>
      </p:pic>
      <p:pic>
        <p:nvPicPr>
          <p:cNvPr id="3" name="Picture 2">
            <a:extLst>
              <a:ext uri="{FF2B5EF4-FFF2-40B4-BE49-F238E27FC236}">
                <a16:creationId xmlns:a16="http://schemas.microsoft.com/office/drawing/2014/main" xmlns="" id="{D93FF98D-7978-4224-8C2F-1109B6E6E2FC}"/>
              </a:ext>
            </a:extLst>
          </p:cNvPr>
          <p:cNvPicPr>
            <a:picLocks noChangeAspect="1"/>
          </p:cNvPicPr>
          <p:nvPr/>
        </p:nvPicPr>
        <p:blipFill>
          <a:blip r:embed="rId3"/>
          <a:stretch>
            <a:fillRect/>
          </a:stretch>
        </p:blipFill>
        <p:spPr>
          <a:xfrm>
            <a:off x="6296244" y="1927274"/>
            <a:ext cx="4704691" cy="3978437"/>
          </a:xfrm>
          <a:prstGeom prst="rect">
            <a:avLst/>
          </a:prstGeom>
        </p:spPr>
      </p:pic>
    </p:spTree>
    <p:extLst>
      <p:ext uri="{BB962C8B-B14F-4D97-AF65-F5344CB8AC3E}">
        <p14:creationId xmlns:p14="http://schemas.microsoft.com/office/powerpoint/2010/main" val="2684251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0383E4-51D5-4942-94B8-ED77076DDC38}"/>
              </a:ext>
            </a:extLst>
          </p:cNvPr>
          <p:cNvSpPr>
            <a:spLocks noGrp="1"/>
          </p:cNvSpPr>
          <p:nvPr>
            <p:ph type="title"/>
          </p:nvPr>
        </p:nvSpPr>
        <p:spPr>
          <a:xfrm>
            <a:off x="838200" y="365125"/>
            <a:ext cx="10515600" cy="535207"/>
          </a:xfrm>
        </p:spPr>
        <p:txBody>
          <a:bodyPr>
            <a:noAutofit/>
          </a:bodyPr>
          <a:lstStyle/>
          <a:p>
            <a:r>
              <a:rPr lang="en-US" b="1" dirty="0"/>
              <a:t>Numerical Variables &amp; Attrition</a:t>
            </a:r>
          </a:p>
        </p:txBody>
      </p:sp>
      <p:sp>
        <p:nvSpPr>
          <p:cNvPr id="12" name="TextBox 11">
            <a:extLst>
              <a:ext uri="{FF2B5EF4-FFF2-40B4-BE49-F238E27FC236}">
                <a16:creationId xmlns:a16="http://schemas.microsoft.com/office/drawing/2014/main" xmlns="" id="{05002550-364F-44E7-B674-637B760434A4}"/>
              </a:ext>
            </a:extLst>
          </p:cNvPr>
          <p:cNvSpPr txBox="1"/>
          <p:nvPr/>
        </p:nvSpPr>
        <p:spPr>
          <a:xfrm>
            <a:off x="1362220" y="1260735"/>
            <a:ext cx="3615398" cy="369332"/>
          </a:xfrm>
          <a:prstGeom prst="rect">
            <a:avLst/>
          </a:prstGeom>
          <a:noFill/>
        </p:spPr>
        <p:txBody>
          <a:bodyPr wrap="square" rtlCol="0">
            <a:spAutoFit/>
          </a:bodyPr>
          <a:lstStyle/>
          <a:p>
            <a:r>
              <a:rPr lang="en-US" b="1" dirty="0"/>
              <a:t>Years at Company &amp; Attrition</a:t>
            </a:r>
          </a:p>
        </p:txBody>
      </p:sp>
      <p:sp>
        <p:nvSpPr>
          <p:cNvPr id="14" name="TextBox 13">
            <a:extLst>
              <a:ext uri="{FF2B5EF4-FFF2-40B4-BE49-F238E27FC236}">
                <a16:creationId xmlns:a16="http://schemas.microsoft.com/office/drawing/2014/main" xmlns="" id="{B6B6F45D-66FB-45BD-902D-32D860D148E2}"/>
              </a:ext>
            </a:extLst>
          </p:cNvPr>
          <p:cNvSpPr txBox="1"/>
          <p:nvPr/>
        </p:nvSpPr>
        <p:spPr>
          <a:xfrm>
            <a:off x="7444153" y="1260735"/>
            <a:ext cx="3763109" cy="369332"/>
          </a:xfrm>
          <a:prstGeom prst="rect">
            <a:avLst/>
          </a:prstGeom>
          <a:noFill/>
        </p:spPr>
        <p:txBody>
          <a:bodyPr wrap="square" rtlCol="0">
            <a:spAutoFit/>
          </a:bodyPr>
          <a:lstStyle/>
          <a:p>
            <a:r>
              <a:rPr lang="en-US" b="1" dirty="0"/>
              <a:t>Years since last promotion &amp; Attrition</a:t>
            </a:r>
          </a:p>
        </p:txBody>
      </p:sp>
      <p:pic>
        <p:nvPicPr>
          <p:cNvPr id="2" name="Picture 1">
            <a:extLst>
              <a:ext uri="{FF2B5EF4-FFF2-40B4-BE49-F238E27FC236}">
                <a16:creationId xmlns:a16="http://schemas.microsoft.com/office/drawing/2014/main" xmlns="" id="{39FBA4DC-FA54-4ECB-8B58-F5BCE1C8B763}"/>
              </a:ext>
            </a:extLst>
          </p:cNvPr>
          <p:cNvPicPr>
            <a:picLocks noChangeAspect="1"/>
          </p:cNvPicPr>
          <p:nvPr/>
        </p:nvPicPr>
        <p:blipFill>
          <a:blip r:embed="rId3"/>
          <a:stretch>
            <a:fillRect/>
          </a:stretch>
        </p:blipFill>
        <p:spPr>
          <a:xfrm>
            <a:off x="838200" y="1990470"/>
            <a:ext cx="4802945" cy="3791352"/>
          </a:xfrm>
          <a:prstGeom prst="rect">
            <a:avLst/>
          </a:prstGeom>
        </p:spPr>
      </p:pic>
      <p:pic>
        <p:nvPicPr>
          <p:cNvPr id="3" name="Picture 2">
            <a:extLst>
              <a:ext uri="{FF2B5EF4-FFF2-40B4-BE49-F238E27FC236}">
                <a16:creationId xmlns:a16="http://schemas.microsoft.com/office/drawing/2014/main" xmlns="" id="{AF8CA1AF-69BD-4750-A029-2F4484F8056E}"/>
              </a:ext>
            </a:extLst>
          </p:cNvPr>
          <p:cNvPicPr>
            <a:picLocks noChangeAspect="1"/>
          </p:cNvPicPr>
          <p:nvPr/>
        </p:nvPicPr>
        <p:blipFill>
          <a:blip r:embed="rId4"/>
          <a:stretch>
            <a:fillRect/>
          </a:stretch>
        </p:blipFill>
        <p:spPr>
          <a:xfrm>
            <a:off x="6550857" y="1990470"/>
            <a:ext cx="4802943" cy="3791352"/>
          </a:xfrm>
          <a:prstGeom prst="rect">
            <a:avLst/>
          </a:prstGeom>
        </p:spPr>
      </p:pic>
    </p:spTree>
    <p:extLst>
      <p:ext uri="{BB962C8B-B14F-4D97-AF65-F5344CB8AC3E}">
        <p14:creationId xmlns:p14="http://schemas.microsoft.com/office/powerpoint/2010/main" val="1913142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xmlns=""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xmlns=""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C2C9745F-7199-4442-93A2-333FA89EA0AB}"/>
              </a:ext>
            </a:extLst>
          </p:cNvPr>
          <p:cNvSpPr>
            <a:spLocks noGrp="1"/>
          </p:cNvSpPr>
          <p:nvPr>
            <p:ph type="title"/>
          </p:nvPr>
        </p:nvSpPr>
        <p:spPr>
          <a:xfrm>
            <a:off x="838200" y="811161"/>
            <a:ext cx="3335594" cy="5403370"/>
          </a:xfrm>
        </p:spPr>
        <p:txBody>
          <a:bodyPr>
            <a:normAutofit/>
          </a:bodyPr>
          <a:lstStyle/>
          <a:p>
            <a:r>
              <a:rPr lang="en-US" b="1" dirty="0">
                <a:solidFill>
                  <a:schemeClr val="bg1"/>
                </a:solidFill>
              </a:rPr>
              <a:t>Observations </a:t>
            </a:r>
          </a:p>
        </p:txBody>
      </p:sp>
      <p:graphicFrame>
        <p:nvGraphicFramePr>
          <p:cNvPr id="5" name="Content Placeholder 2">
            <a:extLst>
              <a:ext uri="{FF2B5EF4-FFF2-40B4-BE49-F238E27FC236}">
                <a16:creationId xmlns:a16="http://schemas.microsoft.com/office/drawing/2014/main" xmlns="" id="{3C801A05-0365-4DA4-8977-1B5F817C40A8}"/>
              </a:ext>
            </a:extLst>
          </p:cNvPr>
          <p:cNvGraphicFramePr>
            <a:graphicFrameLocks noGrp="1"/>
          </p:cNvGraphicFramePr>
          <p:nvPr>
            <p:ph idx="1"/>
            <p:extLst>
              <p:ext uri="{D42A27DB-BD31-4B8C-83A1-F6EECF244321}">
                <p14:modId xmlns:p14="http://schemas.microsoft.com/office/powerpoint/2010/main" val="1906298551"/>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8719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9C658-B571-4B04-8939-13801400E18F}"/>
              </a:ext>
            </a:extLst>
          </p:cNvPr>
          <p:cNvSpPr>
            <a:spLocks noGrp="1"/>
          </p:cNvSpPr>
          <p:nvPr>
            <p:ph type="title"/>
          </p:nvPr>
        </p:nvSpPr>
        <p:spPr/>
        <p:txBody>
          <a:bodyPr/>
          <a:lstStyle/>
          <a:p>
            <a:r>
              <a:rPr lang="en-US" b="1" dirty="0"/>
              <a:t>Feature Engineering for Categorical Predictors</a:t>
            </a:r>
          </a:p>
        </p:txBody>
      </p:sp>
      <p:pic>
        <p:nvPicPr>
          <p:cNvPr id="4" name="Picture 3">
            <a:extLst>
              <a:ext uri="{FF2B5EF4-FFF2-40B4-BE49-F238E27FC236}">
                <a16:creationId xmlns:a16="http://schemas.microsoft.com/office/drawing/2014/main" xmlns="" id="{C62B38C4-DFCA-4C17-ADE7-D6A63E75E3D4}"/>
              </a:ext>
            </a:extLst>
          </p:cNvPr>
          <p:cNvPicPr>
            <a:picLocks noChangeAspect="1"/>
          </p:cNvPicPr>
          <p:nvPr/>
        </p:nvPicPr>
        <p:blipFill>
          <a:blip r:embed="rId2"/>
          <a:stretch>
            <a:fillRect/>
          </a:stretch>
        </p:blipFill>
        <p:spPr>
          <a:xfrm>
            <a:off x="708349" y="1882849"/>
            <a:ext cx="10775302" cy="2413105"/>
          </a:xfrm>
          <a:prstGeom prst="rect">
            <a:avLst/>
          </a:prstGeom>
        </p:spPr>
      </p:pic>
      <p:sp>
        <p:nvSpPr>
          <p:cNvPr id="5" name="TextBox 4">
            <a:extLst>
              <a:ext uri="{FF2B5EF4-FFF2-40B4-BE49-F238E27FC236}">
                <a16:creationId xmlns:a16="http://schemas.microsoft.com/office/drawing/2014/main" xmlns="" id="{684A7ED8-F858-4353-83DF-705F2EF08FDB}"/>
              </a:ext>
            </a:extLst>
          </p:cNvPr>
          <p:cNvSpPr txBox="1"/>
          <p:nvPr/>
        </p:nvSpPr>
        <p:spPr>
          <a:xfrm>
            <a:off x="1027747" y="4584920"/>
            <a:ext cx="10136505" cy="1107996"/>
          </a:xfrm>
          <a:prstGeom prst="rect">
            <a:avLst/>
          </a:prstGeom>
          <a:noFill/>
        </p:spPr>
        <p:txBody>
          <a:bodyPr wrap="square" rtlCol="0">
            <a:spAutoFit/>
          </a:bodyPr>
          <a:lstStyle/>
          <a:p>
            <a:r>
              <a:rPr lang="en-US" sz="2200" dirty="0"/>
              <a:t>Used </a:t>
            </a:r>
            <a:r>
              <a:rPr lang="en-US" sz="2200" b="1" dirty="0"/>
              <a:t>Classification models </a:t>
            </a:r>
            <a:r>
              <a:rPr lang="en-US" sz="2200" dirty="0"/>
              <a:t>with:</a:t>
            </a:r>
          </a:p>
          <a:p>
            <a:r>
              <a:rPr lang="en-US" sz="2200" b="1" dirty="0"/>
              <a:t>Class = 1 </a:t>
            </a:r>
            <a:r>
              <a:rPr lang="en-US" sz="2200" dirty="0"/>
              <a:t>as our target class that indicates the employee leaves the company </a:t>
            </a:r>
          </a:p>
          <a:p>
            <a:r>
              <a:rPr lang="en-US" sz="2200" b="1" dirty="0"/>
              <a:t>Class = 0 </a:t>
            </a:r>
            <a:r>
              <a:rPr lang="en-US" sz="2200" dirty="0"/>
              <a:t>as the class of employee that does not leave the company</a:t>
            </a:r>
          </a:p>
        </p:txBody>
      </p:sp>
    </p:spTree>
    <p:extLst>
      <p:ext uri="{BB962C8B-B14F-4D97-AF65-F5344CB8AC3E}">
        <p14:creationId xmlns:p14="http://schemas.microsoft.com/office/powerpoint/2010/main" val="2032609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71B2258F-86CA-4D4D-8270-BC05FCDE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2205C927-85F1-44F5-98F1-E2011430D5F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3590" r="11743" b="-1"/>
          <a:stretch/>
        </p:blipFill>
        <p:spPr>
          <a:xfrm>
            <a:off x="20" y="1"/>
            <a:ext cx="12191980" cy="6857999"/>
          </a:xfrm>
          <a:prstGeom prst="rect">
            <a:avLst/>
          </a:prstGeom>
        </p:spPr>
      </p:pic>
      <p:sp>
        <p:nvSpPr>
          <p:cNvPr id="4" name="Title 3">
            <a:extLst>
              <a:ext uri="{FF2B5EF4-FFF2-40B4-BE49-F238E27FC236}">
                <a16:creationId xmlns:a16="http://schemas.microsoft.com/office/drawing/2014/main" xmlns="" id="{2C5E3276-DA98-4D05-8170-95B4E88BDBF1}"/>
              </a:ext>
            </a:extLst>
          </p:cNvPr>
          <p:cNvSpPr>
            <a:spLocks noGrp="1"/>
          </p:cNvSpPr>
          <p:nvPr>
            <p:ph type="title"/>
          </p:nvPr>
        </p:nvSpPr>
        <p:spPr>
          <a:xfrm>
            <a:off x="595086" y="1122362"/>
            <a:ext cx="10072914" cy="2900518"/>
          </a:xfrm>
        </p:spPr>
        <p:txBody>
          <a:bodyPr vert="horz" lIns="91440" tIns="45720" rIns="91440" bIns="45720" rtlCol="0" anchor="b">
            <a:normAutofit/>
          </a:bodyPr>
          <a:lstStyle/>
          <a:p>
            <a:pPr algn="ctr"/>
            <a:r>
              <a:rPr lang="en-US" dirty="0">
                <a:solidFill>
                  <a:srgbClr val="FFFFFF"/>
                </a:solidFill>
              </a:rPr>
              <a:t>   MACHINE LEARNING MODELS</a:t>
            </a:r>
          </a:p>
        </p:txBody>
      </p:sp>
    </p:spTree>
    <p:extLst>
      <p:ext uri="{BB962C8B-B14F-4D97-AF65-F5344CB8AC3E}">
        <p14:creationId xmlns:p14="http://schemas.microsoft.com/office/powerpoint/2010/main" val="33647625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E66DE5C-327B-459A-BD96-1FFD7F1B8883}"/>
              </a:ext>
            </a:extLst>
          </p:cNvPr>
          <p:cNvSpPr>
            <a:spLocks noGrp="1"/>
          </p:cNvSpPr>
          <p:nvPr>
            <p:ph type="title"/>
          </p:nvPr>
        </p:nvSpPr>
        <p:spPr>
          <a:xfrm>
            <a:off x="838200" y="811161"/>
            <a:ext cx="3335594" cy="5403370"/>
          </a:xfrm>
        </p:spPr>
        <p:txBody>
          <a:bodyPr>
            <a:normAutofit/>
          </a:bodyPr>
          <a:lstStyle/>
          <a:p>
            <a:r>
              <a:rPr lang="en-US">
                <a:solidFill>
                  <a:schemeClr val="bg1"/>
                </a:solidFill>
              </a:rPr>
              <a:t>Why are our best and most experienced employees leaving prematurely?</a:t>
            </a:r>
            <a:br>
              <a:rPr lang="en-US">
                <a:solidFill>
                  <a:schemeClr val="bg1"/>
                </a:solidFill>
              </a:rPr>
            </a:br>
            <a:endParaRPr lang="en-US">
              <a:solidFill>
                <a:schemeClr val="bg1"/>
              </a:solidFill>
            </a:endParaRPr>
          </a:p>
        </p:txBody>
      </p:sp>
      <p:graphicFrame>
        <p:nvGraphicFramePr>
          <p:cNvPr id="5" name="Content Placeholder 2">
            <a:extLst>
              <a:ext uri="{FF2B5EF4-FFF2-40B4-BE49-F238E27FC236}">
                <a16:creationId xmlns:a16="http://schemas.microsoft.com/office/drawing/2014/main" xmlns="" id="{213410D6-55C6-443E-AB43-4A7A89C14220}"/>
              </a:ext>
            </a:extLst>
          </p:cNvPr>
          <p:cNvGraphicFramePr>
            <a:graphicFrameLocks noGrp="1"/>
          </p:cNvGraphicFramePr>
          <p:nvPr>
            <p:ph idx="1"/>
            <p:extLst>
              <p:ext uri="{D42A27DB-BD31-4B8C-83A1-F6EECF244321}">
                <p14:modId xmlns:p14="http://schemas.microsoft.com/office/powerpoint/2010/main" val="191265489"/>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9348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7AD8A80-A618-4550-8541-B87E4CF1C058}"/>
              </a:ext>
            </a:extLst>
          </p:cNvPr>
          <p:cNvSpPr>
            <a:spLocks noGrp="1"/>
          </p:cNvSpPr>
          <p:nvPr>
            <p:ph type="title"/>
          </p:nvPr>
        </p:nvSpPr>
        <p:spPr>
          <a:xfrm>
            <a:off x="838200" y="365125"/>
            <a:ext cx="10515600" cy="1325563"/>
          </a:xfrm>
        </p:spPr>
        <p:txBody>
          <a:bodyPr/>
          <a:lstStyle/>
          <a:p>
            <a:r>
              <a:rPr lang="en-US" b="1" dirty="0"/>
              <a:t>Splitting data into Train &amp; Test sets</a:t>
            </a:r>
          </a:p>
        </p:txBody>
      </p:sp>
      <p:pic>
        <p:nvPicPr>
          <p:cNvPr id="2" name="Picture 1">
            <a:extLst>
              <a:ext uri="{FF2B5EF4-FFF2-40B4-BE49-F238E27FC236}">
                <a16:creationId xmlns:a16="http://schemas.microsoft.com/office/drawing/2014/main" xmlns="" id="{63049D7F-F41A-4730-9D2D-34E5632B5B00}"/>
              </a:ext>
            </a:extLst>
          </p:cNvPr>
          <p:cNvPicPr>
            <a:picLocks noChangeAspect="1"/>
          </p:cNvPicPr>
          <p:nvPr/>
        </p:nvPicPr>
        <p:blipFill>
          <a:blip r:embed="rId2"/>
          <a:stretch>
            <a:fillRect/>
          </a:stretch>
        </p:blipFill>
        <p:spPr>
          <a:xfrm>
            <a:off x="932971" y="3580487"/>
            <a:ext cx="10326053" cy="1811609"/>
          </a:xfrm>
          <a:prstGeom prst="rect">
            <a:avLst/>
          </a:prstGeom>
        </p:spPr>
      </p:pic>
      <p:sp>
        <p:nvSpPr>
          <p:cNvPr id="5" name="TextBox 4">
            <a:extLst>
              <a:ext uri="{FF2B5EF4-FFF2-40B4-BE49-F238E27FC236}">
                <a16:creationId xmlns:a16="http://schemas.microsoft.com/office/drawing/2014/main" xmlns="" id="{BF24346F-B3EE-40B0-8BAD-B88CCCBFF203}"/>
              </a:ext>
            </a:extLst>
          </p:cNvPr>
          <p:cNvSpPr txBox="1"/>
          <p:nvPr/>
        </p:nvSpPr>
        <p:spPr>
          <a:xfrm>
            <a:off x="885585" y="1828562"/>
            <a:ext cx="10420826" cy="1600438"/>
          </a:xfrm>
          <a:prstGeom prst="rect">
            <a:avLst/>
          </a:prstGeom>
          <a:noFill/>
        </p:spPr>
        <p:txBody>
          <a:bodyPr wrap="square" rtlCol="0">
            <a:spAutoFit/>
          </a:bodyPr>
          <a:lstStyle/>
          <a:p>
            <a:r>
              <a:rPr lang="en-US" sz="2200" b="1" dirty="0"/>
              <a:t>Training data – 80%</a:t>
            </a:r>
          </a:p>
          <a:p>
            <a:r>
              <a:rPr lang="en-US" sz="2200" b="1" dirty="0"/>
              <a:t>Test Data – 20%</a:t>
            </a:r>
          </a:p>
          <a:p>
            <a:r>
              <a:rPr lang="en-US" dirty="0"/>
              <a:t>We use the 80:20 ratio for train and test as we want the model performance to be good on seen and unseen data so that we get a generalized model that performs well on unseen data</a:t>
            </a:r>
          </a:p>
          <a:p>
            <a:endParaRPr lang="en-US" dirty="0"/>
          </a:p>
        </p:txBody>
      </p:sp>
    </p:spTree>
    <p:extLst>
      <p:ext uri="{BB962C8B-B14F-4D97-AF65-F5344CB8AC3E}">
        <p14:creationId xmlns:p14="http://schemas.microsoft.com/office/powerpoint/2010/main" val="199691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71B2258F-86CA-4D4D-8270-BC05FCDE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2205C927-85F1-44F5-98F1-E2011430D5F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3590" r="11743" b="-1"/>
          <a:stretch/>
        </p:blipFill>
        <p:spPr>
          <a:xfrm>
            <a:off x="20" y="1"/>
            <a:ext cx="12191980" cy="6857999"/>
          </a:xfrm>
          <a:prstGeom prst="rect">
            <a:avLst/>
          </a:prstGeom>
        </p:spPr>
      </p:pic>
      <p:sp>
        <p:nvSpPr>
          <p:cNvPr id="4" name="Title 3">
            <a:extLst>
              <a:ext uri="{FF2B5EF4-FFF2-40B4-BE49-F238E27FC236}">
                <a16:creationId xmlns:a16="http://schemas.microsoft.com/office/drawing/2014/main" xmlns="" id="{2C5E3276-DA98-4D05-8170-95B4E88BDBF1}"/>
              </a:ext>
            </a:extLst>
          </p:cNvPr>
          <p:cNvSpPr>
            <a:spLocks noGrp="1"/>
          </p:cNvSpPr>
          <p:nvPr>
            <p:ph type="title"/>
          </p:nvPr>
        </p:nvSpPr>
        <p:spPr>
          <a:xfrm>
            <a:off x="595086" y="1122362"/>
            <a:ext cx="10072914" cy="2900518"/>
          </a:xfrm>
        </p:spPr>
        <p:txBody>
          <a:bodyPr vert="horz" lIns="91440" tIns="45720" rIns="91440" bIns="45720" rtlCol="0" anchor="b">
            <a:normAutofit/>
          </a:bodyPr>
          <a:lstStyle/>
          <a:p>
            <a:pPr algn="ctr"/>
            <a:r>
              <a:rPr lang="en-US" dirty="0">
                <a:solidFill>
                  <a:srgbClr val="FFFFFF"/>
                </a:solidFill>
              </a:rPr>
              <a:t>IMBALANCED TARGET VARIABLE</a:t>
            </a:r>
          </a:p>
        </p:txBody>
      </p:sp>
    </p:spTree>
    <p:extLst>
      <p:ext uri="{BB962C8B-B14F-4D97-AF65-F5344CB8AC3E}">
        <p14:creationId xmlns:p14="http://schemas.microsoft.com/office/powerpoint/2010/main" val="428329582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A527C97-58E9-4AF3-9CA1-9942F3EED511}"/>
              </a:ext>
            </a:extLst>
          </p:cNvPr>
          <p:cNvPicPr>
            <a:picLocks noChangeAspect="1"/>
          </p:cNvPicPr>
          <p:nvPr/>
        </p:nvPicPr>
        <p:blipFill>
          <a:blip r:embed="rId3"/>
          <a:stretch>
            <a:fillRect/>
          </a:stretch>
        </p:blipFill>
        <p:spPr>
          <a:xfrm>
            <a:off x="270588" y="686126"/>
            <a:ext cx="5698891" cy="5635037"/>
          </a:xfrm>
          <a:prstGeom prst="rect">
            <a:avLst/>
          </a:prstGeom>
        </p:spPr>
      </p:pic>
      <p:sp>
        <p:nvSpPr>
          <p:cNvPr id="5" name="TextBox 4">
            <a:extLst>
              <a:ext uri="{FF2B5EF4-FFF2-40B4-BE49-F238E27FC236}">
                <a16:creationId xmlns:a16="http://schemas.microsoft.com/office/drawing/2014/main" xmlns="" id="{B4DCFE63-25E2-484A-8973-14E9866F0DA3}"/>
              </a:ext>
            </a:extLst>
          </p:cNvPr>
          <p:cNvSpPr txBox="1"/>
          <p:nvPr/>
        </p:nvSpPr>
        <p:spPr>
          <a:xfrm>
            <a:off x="6096000" y="1399593"/>
            <a:ext cx="5825412" cy="1015663"/>
          </a:xfrm>
          <a:prstGeom prst="rect">
            <a:avLst/>
          </a:prstGeom>
          <a:noFill/>
        </p:spPr>
        <p:txBody>
          <a:bodyPr wrap="square" rtlCol="0">
            <a:spAutoFit/>
          </a:bodyPr>
          <a:lstStyle/>
          <a:p>
            <a:r>
              <a:rPr lang="en-US" sz="2000" b="1" dirty="0"/>
              <a:t>Observations in class 1 (target class) : 237 (~ 16.1%)</a:t>
            </a:r>
          </a:p>
          <a:p>
            <a:r>
              <a:rPr lang="en-US" sz="2000" b="1" dirty="0"/>
              <a:t>Observations in class 0 : 1233</a:t>
            </a:r>
          </a:p>
          <a:p>
            <a:r>
              <a:rPr lang="en-US" sz="2000" b="1" dirty="0"/>
              <a:t>Total Observations: 1470</a:t>
            </a:r>
          </a:p>
        </p:txBody>
      </p:sp>
      <p:sp>
        <p:nvSpPr>
          <p:cNvPr id="6" name="TextBox 5">
            <a:extLst>
              <a:ext uri="{FF2B5EF4-FFF2-40B4-BE49-F238E27FC236}">
                <a16:creationId xmlns:a16="http://schemas.microsoft.com/office/drawing/2014/main" xmlns="" id="{F716BBC6-886F-4CCF-9CE9-712F07B4260D}"/>
              </a:ext>
            </a:extLst>
          </p:cNvPr>
          <p:cNvSpPr txBox="1"/>
          <p:nvPr/>
        </p:nvSpPr>
        <p:spPr>
          <a:xfrm>
            <a:off x="6096000" y="2976465"/>
            <a:ext cx="60959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Due to the dominance of the majority class, classifiers tend to ignore cases of the minority class as noise and therefore predict the majority class far more often</a:t>
            </a:r>
          </a:p>
          <a:p>
            <a:pPr marL="285750" indent="-285750">
              <a:buFont typeface="Arial" panose="020B0604020202020204" pitchFamily="34" charset="0"/>
              <a:buChar char="•"/>
            </a:pPr>
            <a:r>
              <a:rPr lang="en-US" dirty="0"/>
              <a:t>Hence, we get unsatisfactory results when faced with imbalanced datasets</a:t>
            </a:r>
          </a:p>
        </p:txBody>
      </p:sp>
      <p:sp>
        <p:nvSpPr>
          <p:cNvPr id="7" name="TextBox 6">
            <a:extLst>
              <a:ext uri="{FF2B5EF4-FFF2-40B4-BE49-F238E27FC236}">
                <a16:creationId xmlns:a16="http://schemas.microsoft.com/office/drawing/2014/main" xmlns="" id="{F5662571-43B2-4B80-A980-10554C20436C}"/>
              </a:ext>
            </a:extLst>
          </p:cNvPr>
          <p:cNvSpPr txBox="1"/>
          <p:nvPr/>
        </p:nvSpPr>
        <p:spPr>
          <a:xfrm>
            <a:off x="6811251" y="5058297"/>
            <a:ext cx="4935893" cy="430887"/>
          </a:xfrm>
          <a:prstGeom prst="rect">
            <a:avLst/>
          </a:prstGeom>
          <a:noFill/>
        </p:spPr>
        <p:txBody>
          <a:bodyPr wrap="square" rtlCol="0">
            <a:spAutoFit/>
          </a:bodyPr>
          <a:lstStyle/>
          <a:p>
            <a:pPr algn="ctr"/>
            <a:r>
              <a:rPr lang="en-US" sz="2200" b="1" dirty="0"/>
              <a:t>Solution???</a:t>
            </a:r>
          </a:p>
        </p:txBody>
      </p:sp>
      <p:sp>
        <p:nvSpPr>
          <p:cNvPr id="2" name="TextBox 1">
            <a:extLst>
              <a:ext uri="{FF2B5EF4-FFF2-40B4-BE49-F238E27FC236}">
                <a16:creationId xmlns:a16="http://schemas.microsoft.com/office/drawing/2014/main" xmlns="" id="{AEF217C3-91C2-405B-BA53-296B2E3A3F10}"/>
              </a:ext>
            </a:extLst>
          </p:cNvPr>
          <p:cNvSpPr txBox="1"/>
          <p:nvPr/>
        </p:nvSpPr>
        <p:spPr>
          <a:xfrm>
            <a:off x="500332" y="0"/>
            <a:ext cx="9972136" cy="769441"/>
          </a:xfrm>
          <a:prstGeom prst="rect">
            <a:avLst/>
          </a:prstGeom>
          <a:noFill/>
        </p:spPr>
        <p:txBody>
          <a:bodyPr wrap="square" rtlCol="0">
            <a:spAutoFit/>
          </a:bodyPr>
          <a:lstStyle/>
          <a:p>
            <a:r>
              <a:rPr lang="en-US" sz="4400" b="1" dirty="0"/>
              <a:t>IMBALANCED TARGET VARIABLE</a:t>
            </a:r>
          </a:p>
        </p:txBody>
      </p:sp>
    </p:spTree>
    <p:extLst>
      <p:ext uri="{BB962C8B-B14F-4D97-AF65-F5344CB8AC3E}">
        <p14:creationId xmlns:p14="http://schemas.microsoft.com/office/powerpoint/2010/main" val="2761552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998F13F-07DB-4A15-8E0E-A68B6A48DCC2}"/>
              </a:ext>
            </a:extLst>
          </p:cNvPr>
          <p:cNvSpPr txBox="1">
            <a:spLocks/>
          </p:cNvSpPr>
          <p:nvPr/>
        </p:nvSpPr>
        <p:spPr>
          <a:xfrm>
            <a:off x="996820" y="104540"/>
            <a:ext cx="10515600" cy="8422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t>OVER-SAMPLING : SMOTE Algorithm</a:t>
            </a:r>
          </a:p>
        </p:txBody>
      </p:sp>
      <p:pic>
        <p:nvPicPr>
          <p:cNvPr id="5" name="Picture 4">
            <a:extLst>
              <a:ext uri="{FF2B5EF4-FFF2-40B4-BE49-F238E27FC236}">
                <a16:creationId xmlns:a16="http://schemas.microsoft.com/office/drawing/2014/main" xmlns="" id="{CF160F8B-079B-4490-8E12-1C78B8FECDA8}"/>
              </a:ext>
            </a:extLst>
          </p:cNvPr>
          <p:cNvPicPr>
            <a:picLocks noChangeAspect="1"/>
          </p:cNvPicPr>
          <p:nvPr/>
        </p:nvPicPr>
        <p:blipFill>
          <a:blip r:embed="rId3"/>
          <a:stretch>
            <a:fillRect/>
          </a:stretch>
        </p:blipFill>
        <p:spPr>
          <a:xfrm>
            <a:off x="996820" y="3429000"/>
            <a:ext cx="10198359" cy="2976611"/>
          </a:xfrm>
          <a:prstGeom prst="rect">
            <a:avLst/>
          </a:prstGeom>
        </p:spPr>
      </p:pic>
      <p:sp>
        <p:nvSpPr>
          <p:cNvPr id="2" name="TextBox 1">
            <a:extLst>
              <a:ext uri="{FF2B5EF4-FFF2-40B4-BE49-F238E27FC236}">
                <a16:creationId xmlns:a16="http://schemas.microsoft.com/office/drawing/2014/main" xmlns="" id="{7C00E6B4-4C33-4177-BCDE-5087181E3456}"/>
              </a:ext>
            </a:extLst>
          </p:cNvPr>
          <p:cNvSpPr txBox="1"/>
          <p:nvPr/>
        </p:nvSpPr>
        <p:spPr>
          <a:xfrm>
            <a:off x="996820" y="1244338"/>
            <a:ext cx="10198359" cy="1754326"/>
          </a:xfrm>
          <a:prstGeom prst="rect">
            <a:avLst/>
          </a:prstGeom>
          <a:noFill/>
        </p:spPr>
        <p:txBody>
          <a:bodyPr wrap="square" rtlCol="0">
            <a:spAutoFit/>
          </a:bodyPr>
          <a:lstStyle/>
          <a:p>
            <a:pPr marL="285750" indent="-285750">
              <a:buFont typeface="Arial" panose="020B0604020202020204" pitchFamily="34" charset="0"/>
              <a:buChar char="•"/>
            </a:pPr>
            <a:r>
              <a:rPr lang="en-US" b="1" u="sng" dirty="0"/>
              <a:t>Over-sampling</a:t>
            </a:r>
            <a:r>
              <a:rPr lang="en-US" dirty="0"/>
              <a:t>: Generation of additional cases (copies, artificial observations) of the minority class to increase their effect on the classifier. All cases of the majority class are kept</a:t>
            </a:r>
          </a:p>
          <a:p>
            <a:pPr marL="285750" indent="-285750">
              <a:buFont typeface="Arial" panose="020B0604020202020204" pitchFamily="34" charset="0"/>
              <a:buChar char="•"/>
            </a:pPr>
            <a:r>
              <a:rPr lang="en-US" b="1" u="sng" dirty="0"/>
              <a:t>SMOTE (Synthetic Minority Over-sampling Technique)</a:t>
            </a:r>
            <a:r>
              <a:rPr lang="en-US" dirty="0"/>
              <a:t>: Creates synthetic samples from the minority class instead of creating copies. The algorithm selects two or more similar instances (using a distance measure) and perturbing an instance one attribute at a time by a random amount within the difference to the neighboring instances</a:t>
            </a:r>
          </a:p>
        </p:txBody>
      </p:sp>
    </p:spTree>
    <p:extLst>
      <p:ext uri="{BB962C8B-B14F-4D97-AF65-F5344CB8AC3E}">
        <p14:creationId xmlns:p14="http://schemas.microsoft.com/office/powerpoint/2010/main" val="3594120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71B2258F-86CA-4D4D-8270-BC05FCDE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2205C927-85F1-44F5-98F1-E2011430D5F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3590" r="11743" b="-1"/>
          <a:stretch/>
        </p:blipFill>
        <p:spPr>
          <a:xfrm>
            <a:off x="20" y="1"/>
            <a:ext cx="12191980" cy="6857999"/>
          </a:xfrm>
          <a:prstGeom prst="rect">
            <a:avLst/>
          </a:prstGeom>
        </p:spPr>
      </p:pic>
      <p:sp>
        <p:nvSpPr>
          <p:cNvPr id="4" name="Title 3">
            <a:extLst>
              <a:ext uri="{FF2B5EF4-FFF2-40B4-BE49-F238E27FC236}">
                <a16:creationId xmlns:a16="http://schemas.microsoft.com/office/drawing/2014/main" xmlns="" id="{2C5E3276-DA98-4D05-8170-95B4E88BDBF1}"/>
              </a:ext>
            </a:extLst>
          </p:cNvPr>
          <p:cNvSpPr>
            <a:spLocks noGrp="1"/>
          </p:cNvSpPr>
          <p:nvPr>
            <p:ph type="title"/>
          </p:nvPr>
        </p:nvSpPr>
        <p:spPr>
          <a:xfrm>
            <a:off x="595086" y="1122362"/>
            <a:ext cx="10072914" cy="2900518"/>
          </a:xfrm>
        </p:spPr>
        <p:txBody>
          <a:bodyPr vert="horz" lIns="91440" tIns="45720" rIns="91440" bIns="45720" rtlCol="0" anchor="b">
            <a:normAutofit/>
          </a:bodyPr>
          <a:lstStyle/>
          <a:p>
            <a:pPr algn="ctr"/>
            <a:r>
              <a:rPr lang="en-US" dirty="0">
                <a:solidFill>
                  <a:srgbClr val="FFFFFF"/>
                </a:solidFill>
              </a:rPr>
              <a:t>LOGISTIC REGRESSION</a:t>
            </a:r>
          </a:p>
        </p:txBody>
      </p:sp>
    </p:spTree>
    <p:extLst>
      <p:ext uri="{BB962C8B-B14F-4D97-AF65-F5344CB8AC3E}">
        <p14:creationId xmlns:p14="http://schemas.microsoft.com/office/powerpoint/2010/main" val="352671931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82FD285-CFF4-4647-9AD2-06DFDD82C538}"/>
              </a:ext>
            </a:extLst>
          </p:cNvPr>
          <p:cNvSpPr txBox="1">
            <a:spLocks/>
          </p:cNvSpPr>
          <p:nvPr/>
        </p:nvSpPr>
        <p:spPr>
          <a:xfrm>
            <a:off x="838200" y="236515"/>
            <a:ext cx="10515600" cy="8422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t>Logistic Regression</a:t>
            </a:r>
            <a:endParaRPr lang="en-US" sz="4400" b="1" dirty="0"/>
          </a:p>
        </p:txBody>
      </p:sp>
      <p:sp>
        <p:nvSpPr>
          <p:cNvPr id="5" name="TextBox 4">
            <a:extLst>
              <a:ext uri="{FF2B5EF4-FFF2-40B4-BE49-F238E27FC236}">
                <a16:creationId xmlns:a16="http://schemas.microsoft.com/office/drawing/2014/main" xmlns="" id="{0469CD73-7258-4B0D-8432-B5F0155DBFC9}"/>
              </a:ext>
            </a:extLst>
          </p:cNvPr>
          <p:cNvSpPr txBox="1"/>
          <p:nvPr/>
        </p:nvSpPr>
        <p:spPr>
          <a:xfrm>
            <a:off x="838200" y="1757739"/>
            <a:ext cx="1017152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For Logistic Regression, the independent variables do not have to be normally distributed or have equal variance in each group, unlike in discriminant analysis</a:t>
            </a:r>
            <a:r>
              <a:rPr lang="en-US" dirty="0" smtClean="0"/>
              <a:t>.</a:t>
            </a:r>
          </a:p>
          <a:p>
            <a:pPr marL="285750" indent="-285750">
              <a:buFont typeface="Arial" panose="020B0604020202020204" pitchFamily="34" charset="0"/>
              <a:buChar char="•"/>
            </a:pPr>
            <a:r>
              <a:rPr lang="en-US" dirty="0"/>
              <a:t>The output of a Logistic Regression </a:t>
            </a:r>
            <a:r>
              <a:rPr lang="en-US" dirty="0" smtClean="0"/>
              <a:t>is </a:t>
            </a:r>
            <a:r>
              <a:rPr lang="en-US" dirty="0"/>
              <a:t>more informative than other classification algorithms. Like any regression approach, it expresses the relationship between response variable and each of its predictors</a:t>
            </a:r>
            <a:r>
              <a:rPr lang="en-US" dirty="0" smtClean="0"/>
              <a:t>.</a:t>
            </a:r>
          </a:p>
          <a:p>
            <a:pPr marL="285750" indent="-285750">
              <a:buFont typeface="Arial" panose="020B0604020202020204" pitchFamily="34" charset="0"/>
              <a:buChar char="•"/>
            </a:pPr>
            <a:r>
              <a:rPr lang="en-US" dirty="0"/>
              <a:t>N</a:t>
            </a:r>
            <a:r>
              <a:rPr lang="en-US" dirty="0" smtClean="0"/>
              <a:t>ot </a:t>
            </a:r>
            <a:r>
              <a:rPr lang="en-US" dirty="0"/>
              <a:t>only </a:t>
            </a:r>
            <a:r>
              <a:rPr lang="en-US" dirty="0" smtClean="0"/>
              <a:t>it gives </a:t>
            </a:r>
            <a:r>
              <a:rPr lang="en-US" dirty="0"/>
              <a:t>a measure of how relevant a predictor is (coefficient size) but also its direction of association (positive or negative). It helps to uncover hidden relationships in the data and find interesting correlations. </a:t>
            </a:r>
            <a:endParaRPr lang="en-US" dirty="0" smtClean="0"/>
          </a:p>
          <a:p>
            <a:pPr marL="285750" indent="-285750">
              <a:buFont typeface="Arial" panose="020B0604020202020204" pitchFamily="34" charset="0"/>
              <a:buChar char="•"/>
            </a:pPr>
            <a:r>
              <a:rPr lang="en-US" dirty="0"/>
              <a:t>After all, the decision of which algorithm to finally deploy must be based on ROC AUC, accuracy, precision and recall. Nevertheless, the output of a logistic regression is a valuable by-product. </a:t>
            </a:r>
            <a:endParaRPr lang="en-US" dirty="0" smtClean="0"/>
          </a:p>
          <a:p>
            <a:pPr marL="285750" indent="-285750">
              <a:buFont typeface="Arial" panose="020B0604020202020204" pitchFamily="34" charset="0"/>
              <a:buChar char="•"/>
            </a:pPr>
            <a:r>
              <a:rPr lang="en-US" dirty="0"/>
              <a:t>Logistic Regression </a:t>
            </a:r>
            <a:r>
              <a:rPr lang="en-US" dirty="0" smtClean="0"/>
              <a:t>requires </a:t>
            </a:r>
            <a:r>
              <a:rPr lang="en-US" dirty="0"/>
              <a:t>that each data point be independent of all other data points. </a:t>
            </a:r>
            <a:r>
              <a:rPr lang="en-US" dirty="0"/>
              <a:t>If observations are related to one another, then the model will tend to overweight the significance of those observations. </a:t>
            </a:r>
            <a:endParaRPr lang="en-US" dirty="0"/>
          </a:p>
          <a:p>
            <a:pPr marL="285750" indent="-285750">
              <a:buFont typeface="Arial" panose="020B0604020202020204" pitchFamily="34" charset="0"/>
              <a:buChar char="•"/>
            </a:pPr>
            <a:r>
              <a:rPr lang="en-US" dirty="0"/>
              <a:t>Logistic Regression </a:t>
            </a:r>
            <a:r>
              <a:rPr lang="en-US" dirty="0" smtClean="0"/>
              <a:t>attempts </a:t>
            </a:r>
            <a:r>
              <a:rPr lang="en-US" dirty="0"/>
              <a:t>to predict outcomes based on a set of independent variables, but logit models are vulnerable to overconfidence. </a:t>
            </a:r>
            <a:r>
              <a:rPr lang="en-US" dirty="0"/>
              <a:t>That is, the models can appear to have more predictive power than they actually do as a result of sampling bias.</a:t>
            </a:r>
          </a:p>
        </p:txBody>
      </p:sp>
    </p:spTree>
    <p:extLst>
      <p:ext uri="{BB962C8B-B14F-4D97-AF65-F5344CB8AC3E}">
        <p14:creationId xmlns:p14="http://schemas.microsoft.com/office/powerpoint/2010/main" val="730724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E3BB8-476D-41B4-AA1E-BC1A90A762D6}"/>
              </a:ext>
            </a:extLst>
          </p:cNvPr>
          <p:cNvSpPr>
            <a:spLocks noGrp="1"/>
          </p:cNvSpPr>
          <p:nvPr>
            <p:ph type="title"/>
          </p:nvPr>
        </p:nvSpPr>
        <p:spPr>
          <a:xfrm>
            <a:off x="80668" y="5644854"/>
            <a:ext cx="10673051" cy="1194292"/>
          </a:xfrm>
        </p:spPr>
        <p:txBody>
          <a:bodyPr>
            <a:noAutofit/>
          </a:bodyPr>
          <a:lstStyle/>
          <a:p>
            <a:r>
              <a:rPr lang="en-US" sz="2000" b="1" u="sng" dirty="0"/>
              <a:t>Test Accuracy of the model </a:t>
            </a:r>
            <a:r>
              <a:rPr lang="en-US" sz="2000" dirty="0"/>
              <a:t>: </a:t>
            </a:r>
            <a:r>
              <a:rPr lang="en" sz="2000" dirty="0"/>
              <a:t>0.772108843537</a:t>
            </a:r>
            <a:br>
              <a:rPr lang="en" sz="2000" dirty="0"/>
            </a:br>
            <a:r>
              <a:rPr lang="en-US" sz="2000" b="1" u="sng" dirty="0"/>
              <a:t>AUC score of the model is</a:t>
            </a:r>
            <a:r>
              <a:rPr lang="en-US" sz="2000" dirty="0"/>
              <a:t>: 0.843648</a:t>
            </a:r>
            <a:r>
              <a:rPr lang="en" sz="2000" dirty="0"/>
              <a:t/>
            </a:r>
            <a:br>
              <a:rPr lang="en" sz="2000" dirty="0"/>
            </a:br>
            <a:r>
              <a:rPr lang="en" sz="2000" b="1" u="sng" dirty="0"/>
              <a:t>Test </a:t>
            </a:r>
            <a:r>
              <a:rPr lang="en-US" sz="2000" b="1" u="sng" dirty="0"/>
              <a:t>Accuracy of the model prior to oversampling of minority class observations was</a:t>
            </a:r>
            <a:r>
              <a:rPr lang="en-US" sz="2000" dirty="0"/>
              <a:t>: </a:t>
            </a:r>
            <a:r>
              <a:rPr lang="en" sz="2000" dirty="0"/>
              <a:t>0.877551020408</a:t>
            </a:r>
            <a:br>
              <a:rPr lang="en" sz="2000" dirty="0"/>
            </a:br>
            <a:endParaRPr lang="en-US" sz="2000" dirty="0"/>
          </a:p>
        </p:txBody>
      </p:sp>
      <p:pic>
        <p:nvPicPr>
          <p:cNvPr id="8" name="Picture 7">
            <a:extLst>
              <a:ext uri="{FF2B5EF4-FFF2-40B4-BE49-F238E27FC236}">
                <a16:creationId xmlns:a16="http://schemas.microsoft.com/office/drawing/2014/main" xmlns="" id="{08DD8CFA-FA13-4C1D-A538-BFAF25E2D551}"/>
              </a:ext>
            </a:extLst>
          </p:cNvPr>
          <p:cNvPicPr>
            <a:picLocks noChangeAspect="1"/>
          </p:cNvPicPr>
          <p:nvPr/>
        </p:nvPicPr>
        <p:blipFill>
          <a:blip r:embed="rId2"/>
          <a:stretch>
            <a:fillRect/>
          </a:stretch>
        </p:blipFill>
        <p:spPr>
          <a:xfrm>
            <a:off x="7399229" y="1569668"/>
            <a:ext cx="4712103" cy="3005762"/>
          </a:xfrm>
          <a:prstGeom prst="rect">
            <a:avLst/>
          </a:prstGeom>
        </p:spPr>
      </p:pic>
      <p:pic>
        <p:nvPicPr>
          <p:cNvPr id="4" name="Picture 3">
            <a:extLst>
              <a:ext uri="{FF2B5EF4-FFF2-40B4-BE49-F238E27FC236}">
                <a16:creationId xmlns:a16="http://schemas.microsoft.com/office/drawing/2014/main" xmlns="" id="{17844319-6D28-4140-9C51-7583D2163D61}"/>
              </a:ext>
            </a:extLst>
          </p:cNvPr>
          <p:cNvPicPr>
            <a:picLocks noChangeAspect="1"/>
          </p:cNvPicPr>
          <p:nvPr/>
        </p:nvPicPr>
        <p:blipFill>
          <a:blip r:embed="rId3"/>
          <a:stretch>
            <a:fillRect/>
          </a:stretch>
        </p:blipFill>
        <p:spPr>
          <a:xfrm>
            <a:off x="80668" y="715260"/>
            <a:ext cx="7206252" cy="4714579"/>
          </a:xfrm>
          <a:prstGeom prst="rect">
            <a:avLst/>
          </a:prstGeom>
        </p:spPr>
      </p:pic>
    </p:spTree>
    <p:extLst>
      <p:ext uri="{BB962C8B-B14F-4D97-AF65-F5344CB8AC3E}">
        <p14:creationId xmlns:p14="http://schemas.microsoft.com/office/powerpoint/2010/main" val="3771799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71B2258F-86CA-4D4D-8270-BC05FCDE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2205C927-85F1-44F5-98F1-E2011430D5F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3590" r="11743" b="-1"/>
          <a:stretch/>
        </p:blipFill>
        <p:spPr>
          <a:xfrm>
            <a:off x="20" y="1"/>
            <a:ext cx="12191980" cy="6857999"/>
          </a:xfrm>
          <a:prstGeom prst="rect">
            <a:avLst/>
          </a:prstGeom>
        </p:spPr>
      </p:pic>
      <p:sp>
        <p:nvSpPr>
          <p:cNvPr id="4" name="Title 3">
            <a:extLst>
              <a:ext uri="{FF2B5EF4-FFF2-40B4-BE49-F238E27FC236}">
                <a16:creationId xmlns:a16="http://schemas.microsoft.com/office/drawing/2014/main" xmlns="" id="{2C5E3276-DA98-4D05-8170-95B4E88BDBF1}"/>
              </a:ext>
            </a:extLst>
          </p:cNvPr>
          <p:cNvSpPr>
            <a:spLocks noGrp="1"/>
          </p:cNvSpPr>
          <p:nvPr>
            <p:ph type="title"/>
          </p:nvPr>
        </p:nvSpPr>
        <p:spPr>
          <a:xfrm>
            <a:off x="393895" y="1122362"/>
            <a:ext cx="11169748" cy="2900518"/>
          </a:xfrm>
        </p:spPr>
        <p:txBody>
          <a:bodyPr vert="horz" lIns="91440" tIns="45720" rIns="91440" bIns="45720" rtlCol="0" anchor="b">
            <a:normAutofit/>
          </a:bodyPr>
          <a:lstStyle/>
          <a:p>
            <a:pPr algn="ctr"/>
            <a:r>
              <a:rPr lang="en-US" dirty="0">
                <a:solidFill>
                  <a:srgbClr val="FFFFFF"/>
                </a:solidFill>
              </a:rPr>
              <a:t>LINEAR DISCRIMINANT ANALYSIS</a:t>
            </a:r>
          </a:p>
        </p:txBody>
      </p:sp>
    </p:spTree>
    <p:extLst>
      <p:ext uri="{BB962C8B-B14F-4D97-AF65-F5344CB8AC3E}">
        <p14:creationId xmlns:p14="http://schemas.microsoft.com/office/powerpoint/2010/main" val="368722417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82FD285-CFF4-4647-9AD2-06DFDD82C538}"/>
              </a:ext>
            </a:extLst>
          </p:cNvPr>
          <p:cNvSpPr txBox="1">
            <a:spLocks/>
          </p:cNvSpPr>
          <p:nvPr/>
        </p:nvSpPr>
        <p:spPr>
          <a:xfrm>
            <a:off x="838200" y="236515"/>
            <a:ext cx="10515600" cy="8422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t>Linear Discriminant Analysis</a:t>
            </a:r>
            <a:endParaRPr lang="en-US" sz="4400" b="1" dirty="0"/>
          </a:p>
        </p:txBody>
      </p:sp>
      <p:sp>
        <p:nvSpPr>
          <p:cNvPr id="5" name="TextBox 4">
            <a:extLst>
              <a:ext uri="{FF2B5EF4-FFF2-40B4-BE49-F238E27FC236}">
                <a16:creationId xmlns:a16="http://schemas.microsoft.com/office/drawing/2014/main" xmlns="" id="{0469CD73-7258-4B0D-8432-B5F0155DBFC9}"/>
              </a:ext>
            </a:extLst>
          </p:cNvPr>
          <p:cNvSpPr txBox="1"/>
          <p:nvPr/>
        </p:nvSpPr>
        <p:spPr>
          <a:xfrm>
            <a:off x="838200" y="1757739"/>
            <a:ext cx="1017152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LDA is based upon the concept of searching for a linear combination of predictors that best separate two classes. In discriminant analysis consideration of normal distribution are stricter than logistic regression</a:t>
            </a:r>
            <a:r>
              <a:rPr lang="en-US" dirty="0" smtClean="0"/>
              <a:t>.</a:t>
            </a:r>
          </a:p>
          <a:p>
            <a:pPr marL="285750" indent="-285750">
              <a:buFont typeface="Arial" panose="020B0604020202020204" pitchFamily="34" charset="0"/>
              <a:buChar char="•"/>
            </a:pPr>
            <a:r>
              <a:rPr lang="en-US" dirty="0" smtClean="0"/>
              <a:t>LDA </a:t>
            </a:r>
            <a:r>
              <a:rPr lang="en-US" dirty="0"/>
              <a:t>implicitly requires equality of the population covariance matrices since a pooled estimator is used for the within covariance matrix. Under the additional assumptions of normality, equal prior probabilities and misclassification costs, the LDA is optimal in the sense that it minimizes the misclassification probability</a:t>
            </a:r>
            <a:r>
              <a:rPr lang="en-US" dirty="0" smtClean="0"/>
              <a:t>.</a:t>
            </a:r>
          </a:p>
          <a:p>
            <a:pPr marL="285750" indent="-285750">
              <a:buFont typeface="Arial" panose="020B0604020202020204" pitchFamily="34" charset="0"/>
              <a:buChar char="•"/>
            </a:pPr>
            <a:r>
              <a:rPr lang="en-US" dirty="0" smtClean="0"/>
              <a:t>It </a:t>
            </a:r>
            <a:r>
              <a:rPr lang="en-US" dirty="0"/>
              <a:t>optimally separates two groups, using </a:t>
            </a:r>
            <a:r>
              <a:rPr lang="en-US" dirty="0" smtClean="0"/>
              <a:t>generalized </a:t>
            </a:r>
            <a:r>
              <a:rPr lang="en-US" dirty="0"/>
              <a:t>distance and gives the same linear separating decision surface as Bayesian maximum likelihood discrimination in the case of equal class covariance matrices</a:t>
            </a:r>
            <a:r>
              <a:rPr lang="en-US" dirty="0" smtClean="0"/>
              <a:t>.</a:t>
            </a:r>
          </a:p>
          <a:p>
            <a:pPr marL="285750" indent="-285750">
              <a:buFont typeface="Arial" panose="020B0604020202020204" pitchFamily="34" charset="0"/>
              <a:buChar char="•"/>
            </a:pPr>
            <a:r>
              <a:rPr lang="en-US" dirty="0" smtClean="0"/>
              <a:t>LDA </a:t>
            </a:r>
            <a:r>
              <a:rPr lang="en-US" dirty="0"/>
              <a:t>does not work well if the classes are not </a:t>
            </a:r>
            <a:r>
              <a:rPr lang="en-US" dirty="0" smtClean="0"/>
              <a:t>balanced </a:t>
            </a:r>
            <a:r>
              <a:rPr lang="en-US" dirty="0"/>
              <a:t>i.e. the number of objects in various classes are highly different. </a:t>
            </a:r>
            <a:endParaRPr lang="en-US" dirty="0" smtClean="0"/>
          </a:p>
          <a:p>
            <a:pPr marL="285750" indent="-285750">
              <a:buFont typeface="Arial" panose="020B0604020202020204" pitchFamily="34" charset="0"/>
              <a:buChar char="•"/>
            </a:pPr>
            <a:r>
              <a:rPr lang="en-US" dirty="0" smtClean="0"/>
              <a:t>Another </a:t>
            </a:r>
            <a:r>
              <a:rPr lang="en-US" dirty="0"/>
              <a:t>disadvantage of LDA is that it's not applicable for non-linear problems. </a:t>
            </a:r>
            <a:endParaRPr lang="en-US" dirty="0" smtClean="0"/>
          </a:p>
          <a:p>
            <a:pPr marL="285750" indent="-285750">
              <a:buFont typeface="Arial" panose="020B0604020202020204" pitchFamily="34" charset="0"/>
              <a:buChar char="•"/>
            </a:pPr>
            <a:r>
              <a:rPr lang="en-US" dirty="0" smtClean="0"/>
              <a:t>In </a:t>
            </a:r>
            <a:r>
              <a:rPr lang="en-US" dirty="0"/>
              <a:t>addition, LDA can be sensitive to overfitting and need careful validation and testing.</a:t>
            </a:r>
            <a:endParaRPr lang="en-US" dirty="0"/>
          </a:p>
        </p:txBody>
      </p:sp>
    </p:spTree>
    <p:extLst>
      <p:ext uri="{BB962C8B-B14F-4D97-AF65-F5344CB8AC3E}">
        <p14:creationId xmlns:p14="http://schemas.microsoft.com/office/powerpoint/2010/main" val="1537723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E3BB8-476D-41B4-AA1E-BC1A90A762D6}"/>
              </a:ext>
            </a:extLst>
          </p:cNvPr>
          <p:cNvSpPr>
            <a:spLocks noGrp="1"/>
          </p:cNvSpPr>
          <p:nvPr>
            <p:ph type="title"/>
          </p:nvPr>
        </p:nvSpPr>
        <p:spPr>
          <a:xfrm>
            <a:off x="122319" y="5816339"/>
            <a:ext cx="11187741" cy="925320"/>
          </a:xfrm>
        </p:spPr>
        <p:txBody>
          <a:bodyPr>
            <a:normAutofit/>
          </a:bodyPr>
          <a:lstStyle/>
          <a:p>
            <a:r>
              <a:rPr lang="en-US" sz="2000" b="1" u="sng" dirty="0"/>
              <a:t>Test Accuracy</a:t>
            </a:r>
            <a:r>
              <a:rPr lang="en-US" sz="2000" dirty="0"/>
              <a:t>: </a:t>
            </a:r>
            <a:r>
              <a:rPr lang="en" sz="2000" dirty="0"/>
              <a:t>0. 744897959184</a:t>
            </a:r>
            <a:br>
              <a:rPr lang="en" sz="2000" dirty="0"/>
            </a:br>
            <a:r>
              <a:rPr lang="en-US" sz="2000" b="1" u="sng" dirty="0"/>
              <a:t>AUC score</a:t>
            </a:r>
            <a:r>
              <a:rPr lang="en-US" sz="2000" dirty="0"/>
              <a:t>: </a:t>
            </a:r>
            <a:r>
              <a:rPr lang="en" sz="2000" dirty="0"/>
              <a:t>0.84606</a:t>
            </a:r>
            <a:br>
              <a:rPr lang="en" sz="2000" dirty="0"/>
            </a:br>
            <a:r>
              <a:rPr lang="en" sz="2000" b="1" u="sng" dirty="0"/>
              <a:t>Test </a:t>
            </a:r>
            <a:r>
              <a:rPr lang="en-US" sz="2000" b="1" u="sng" dirty="0"/>
              <a:t>Accuracy of the model prior to oversampling of minority class observations was</a:t>
            </a:r>
            <a:r>
              <a:rPr lang="en-US" sz="2000" dirty="0"/>
              <a:t>: 0.867346938776</a:t>
            </a:r>
            <a:endParaRPr lang="en" sz="2000" dirty="0"/>
          </a:p>
        </p:txBody>
      </p:sp>
      <p:pic>
        <p:nvPicPr>
          <p:cNvPr id="4" name="Picture 3">
            <a:extLst>
              <a:ext uri="{FF2B5EF4-FFF2-40B4-BE49-F238E27FC236}">
                <a16:creationId xmlns:a16="http://schemas.microsoft.com/office/drawing/2014/main" xmlns="" id="{5E27CFF7-887E-415B-9750-F58D241A1DF0}"/>
              </a:ext>
            </a:extLst>
          </p:cNvPr>
          <p:cNvPicPr>
            <a:picLocks noChangeAspect="1"/>
          </p:cNvPicPr>
          <p:nvPr/>
        </p:nvPicPr>
        <p:blipFill>
          <a:blip r:embed="rId3"/>
          <a:stretch>
            <a:fillRect/>
          </a:stretch>
        </p:blipFill>
        <p:spPr>
          <a:xfrm>
            <a:off x="7694148" y="1833464"/>
            <a:ext cx="4375533" cy="3191071"/>
          </a:xfrm>
          <a:prstGeom prst="rect">
            <a:avLst/>
          </a:prstGeom>
        </p:spPr>
      </p:pic>
      <p:pic>
        <p:nvPicPr>
          <p:cNvPr id="5" name="Picture 4">
            <a:extLst>
              <a:ext uri="{FF2B5EF4-FFF2-40B4-BE49-F238E27FC236}">
                <a16:creationId xmlns:a16="http://schemas.microsoft.com/office/drawing/2014/main" xmlns="" id="{F922368A-9E39-4416-87EF-1AF3B58B9D57}"/>
              </a:ext>
            </a:extLst>
          </p:cNvPr>
          <p:cNvPicPr>
            <a:picLocks noChangeAspect="1"/>
          </p:cNvPicPr>
          <p:nvPr/>
        </p:nvPicPr>
        <p:blipFill>
          <a:blip r:embed="rId4"/>
          <a:stretch>
            <a:fillRect/>
          </a:stretch>
        </p:blipFill>
        <p:spPr>
          <a:xfrm>
            <a:off x="122319" y="890587"/>
            <a:ext cx="7497992" cy="4840910"/>
          </a:xfrm>
          <a:prstGeom prst="rect">
            <a:avLst/>
          </a:prstGeom>
        </p:spPr>
      </p:pic>
    </p:spTree>
    <p:extLst>
      <p:ext uri="{BB962C8B-B14F-4D97-AF65-F5344CB8AC3E}">
        <p14:creationId xmlns:p14="http://schemas.microsoft.com/office/powerpoint/2010/main" val="421955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71B2258F-86CA-4D4D-8270-BC05FCDE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7A948D72-5FDE-4651-874E-10F8A0ED891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3590" r="11743" b="-1"/>
          <a:stretch/>
        </p:blipFill>
        <p:spPr>
          <a:xfrm>
            <a:off x="20" y="1"/>
            <a:ext cx="12191980" cy="6857999"/>
          </a:xfrm>
          <a:prstGeom prst="rect">
            <a:avLst/>
          </a:prstGeom>
        </p:spPr>
      </p:pic>
      <p:sp>
        <p:nvSpPr>
          <p:cNvPr id="4" name="Title 3">
            <a:extLst>
              <a:ext uri="{FF2B5EF4-FFF2-40B4-BE49-F238E27FC236}">
                <a16:creationId xmlns:a16="http://schemas.microsoft.com/office/drawing/2014/main" xmlns="" id="{71B5910F-2E7C-4854-A011-2524D8485CA0}"/>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dirty="0">
                <a:solidFill>
                  <a:srgbClr val="FFFFFF"/>
                </a:solidFill>
              </a:rPr>
              <a:t>   DATASET OVERVIEW</a:t>
            </a:r>
          </a:p>
        </p:txBody>
      </p:sp>
    </p:spTree>
    <p:extLst>
      <p:ext uri="{BB962C8B-B14F-4D97-AF65-F5344CB8AC3E}">
        <p14:creationId xmlns:p14="http://schemas.microsoft.com/office/powerpoint/2010/main" val="313507398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82FD285-CFF4-4647-9AD2-06DFDD82C538}"/>
              </a:ext>
            </a:extLst>
          </p:cNvPr>
          <p:cNvSpPr txBox="1">
            <a:spLocks/>
          </p:cNvSpPr>
          <p:nvPr/>
        </p:nvSpPr>
        <p:spPr>
          <a:xfrm>
            <a:off x="838200" y="236515"/>
            <a:ext cx="10515600" cy="8422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t>Ensemble Models</a:t>
            </a:r>
          </a:p>
        </p:txBody>
      </p:sp>
      <p:sp>
        <p:nvSpPr>
          <p:cNvPr id="5" name="TextBox 4">
            <a:extLst>
              <a:ext uri="{FF2B5EF4-FFF2-40B4-BE49-F238E27FC236}">
                <a16:creationId xmlns:a16="http://schemas.microsoft.com/office/drawing/2014/main" xmlns="" id="{0469CD73-7258-4B0D-8432-B5F0155DBFC9}"/>
              </a:ext>
            </a:extLst>
          </p:cNvPr>
          <p:cNvSpPr txBox="1"/>
          <p:nvPr/>
        </p:nvSpPr>
        <p:spPr>
          <a:xfrm>
            <a:off x="904973" y="1859339"/>
            <a:ext cx="1017152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main principle behind ensemble methods is that a group of “weak learners” can come together to form a “strong learner”</a:t>
            </a:r>
          </a:p>
          <a:p>
            <a:pPr marL="285750" indent="-285750">
              <a:buFont typeface="Arial" panose="020B0604020202020204" pitchFamily="34" charset="0"/>
              <a:buChar char="•"/>
            </a:pPr>
            <a:r>
              <a:rPr lang="en-US" dirty="0"/>
              <a:t>It is the use of multiple learning algorithms to obtain better predictive performance than could be obtained from any of the constituent learning algorithms alone</a:t>
            </a:r>
          </a:p>
          <a:p>
            <a:pPr marL="285750" indent="-285750">
              <a:buFont typeface="Arial" panose="020B0604020202020204" pitchFamily="34" charset="0"/>
              <a:buChar char="•"/>
            </a:pPr>
            <a:r>
              <a:rPr lang="en-US" dirty="0"/>
              <a:t>Evaluating the prediction of an ensemble typically requires more computation than evaluating the prediction of a single model, so ensembles may be thought of as a way to compensate for poor learning algorithms by performing a lot of extra computation</a:t>
            </a:r>
          </a:p>
          <a:p>
            <a:pPr marL="285750" indent="-285750">
              <a:buFont typeface="Arial" panose="020B0604020202020204" pitchFamily="34" charset="0"/>
              <a:buChar char="•"/>
            </a:pPr>
            <a:r>
              <a:rPr lang="en-US" dirty="0"/>
              <a:t>Ensemble models help reduce variance and bias</a:t>
            </a:r>
          </a:p>
          <a:p>
            <a:pPr marL="285750" indent="-285750">
              <a:buFont typeface="Arial" panose="020B0604020202020204" pitchFamily="34" charset="0"/>
              <a:buChar char="•"/>
            </a:pPr>
            <a:r>
              <a:rPr lang="en-US" b="1" dirty="0"/>
              <a:t>Bagging</a:t>
            </a:r>
            <a:r>
              <a:rPr lang="en-US" dirty="0"/>
              <a:t> : Many independent predictive models (Decision Trees)run parallelly on on a sub-sample of the data and are combined using some model averaging technique. An example of this is Random Forest</a:t>
            </a:r>
          </a:p>
          <a:p>
            <a:pPr marL="285750" indent="-285750">
              <a:buFont typeface="Arial" panose="020B0604020202020204" pitchFamily="34" charset="0"/>
              <a:buChar char="•"/>
            </a:pPr>
            <a:r>
              <a:rPr lang="en-US" b="1" dirty="0"/>
              <a:t>Boosting </a:t>
            </a:r>
            <a:r>
              <a:rPr lang="en-US" dirty="0"/>
              <a:t>: In this method the individual predictive models (Decision Trees) run sequentially where each subsequent model learns from the mistakes of the previous model. An example of this method is Gradient Boosting</a:t>
            </a:r>
            <a:endParaRPr lang="en-US" b="1" dirty="0"/>
          </a:p>
        </p:txBody>
      </p:sp>
    </p:spTree>
    <p:extLst>
      <p:ext uri="{BB962C8B-B14F-4D97-AF65-F5344CB8AC3E}">
        <p14:creationId xmlns:p14="http://schemas.microsoft.com/office/powerpoint/2010/main" val="3525753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71B2258F-86CA-4D4D-8270-BC05FCDE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2205C927-85F1-44F5-98F1-E2011430D5F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3590" r="11743" b="-1"/>
          <a:stretch/>
        </p:blipFill>
        <p:spPr>
          <a:xfrm>
            <a:off x="20" y="1"/>
            <a:ext cx="12191980" cy="6857999"/>
          </a:xfrm>
          <a:prstGeom prst="rect">
            <a:avLst/>
          </a:prstGeom>
        </p:spPr>
      </p:pic>
      <p:sp>
        <p:nvSpPr>
          <p:cNvPr id="4" name="Title 3">
            <a:extLst>
              <a:ext uri="{FF2B5EF4-FFF2-40B4-BE49-F238E27FC236}">
                <a16:creationId xmlns:a16="http://schemas.microsoft.com/office/drawing/2014/main" xmlns="" id="{2C5E3276-DA98-4D05-8170-95B4E88BDBF1}"/>
              </a:ext>
            </a:extLst>
          </p:cNvPr>
          <p:cNvSpPr>
            <a:spLocks noGrp="1"/>
          </p:cNvSpPr>
          <p:nvPr>
            <p:ph type="title"/>
          </p:nvPr>
        </p:nvSpPr>
        <p:spPr>
          <a:xfrm>
            <a:off x="595086" y="1122362"/>
            <a:ext cx="10072914" cy="2900518"/>
          </a:xfrm>
        </p:spPr>
        <p:txBody>
          <a:bodyPr vert="horz" lIns="91440" tIns="45720" rIns="91440" bIns="45720" rtlCol="0" anchor="b">
            <a:normAutofit/>
          </a:bodyPr>
          <a:lstStyle/>
          <a:p>
            <a:pPr algn="ctr"/>
            <a:r>
              <a:rPr lang="en-US" dirty="0">
                <a:solidFill>
                  <a:srgbClr val="FFFFFF"/>
                </a:solidFill>
              </a:rPr>
              <a:t>RANDOM FOREST</a:t>
            </a:r>
          </a:p>
        </p:txBody>
      </p:sp>
    </p:spTree>
    <p:extLst>
      <p:ext uri="{BB962C8B-B14F-4D97-AF65-F5344CB8AC3E}">
        <p14:creationId xmlns:p14="http://schemas.microsoft.com/office/powerpoint/2010/main" val="1162663001"/>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82FD285-CFF4-4647-9AD2-06DFDD82C538}"/>
              </a:ext>
            </a:extLst>
          </p:cNvPr>
          <p:cNvSpPr txBox="1">
            <a:spLocks/>
          </p:cNvSpPr>
          <p:nvPr/>
        </p:nvSpPr>
        <p:spPr>
          <a:xfrm>
            <a:off x="838200" y="236515"/>
            <a:ext cx="10515600" cy="8422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t>Random Forest</a:t>
            </a:r>
          </a:p>
        </p:txBody>
      </p:sp>
      <p:sp>
        <p:nvSpPr>
          <p:cNvPr id="2" name="TextBox 1">
            <a:extLst>
              <a:ext uri="{FF2B5EF4-FFF2-40B4-BE49-F238E27FC236}">
                <a16:creationId xmlns:a16="http://schemas.microsoft.com/office/drawing/2014/main" xmlns="" id="{7AC1E5D9-C9DA-4CE9-B1A4-77A343955F2C}"/>
              </a:ext>
            </a:extLst>
          </p:cNvPr>
          <p:cNvSpPr txBox="1"/>
          <p:nvPr/>
        </p:nvSpPr>
        <p:spPr>
          <a:xfrm>
            <a:off x="838200" y="2215300"/>
            <a:ext cx="928618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Builds a forest with an ensemble of Decision Trees</a:t>
            </a:r>
          </a:p>
          <a:p>
            <a:pPr marL="285750" indent="-285750">
              <a:buFont typeface="Arial" panose="020B0604020202020204" pitchFamily="34" charset="0"/>
              <a:buChar char="•"/>
            </a:pPr>
            <a:r>
              <a:rPr lang="en-US" dirty="0"/>
              <a:t>Uses the bagging method: builds multiple decision trees and merges them together to get a more accurate prediction </a:t>
            </a:r>
          </a:p>
          <a:p>
            <a:pPr marL="285750" indent="-285750">
              <a:buFont typeface="Arial" panose="020B0604020202020204" pitchFamily="34" charset="0"/>
              <a:buChar char="•"/>
            </a:pPr>
            <a:r>
              <a:rPr lang="en-US" dirty="0"/>
              <a:t>How does it improve over single decision trees: Instead of searching for the best feature while splitting a node, it searches for the best feature among a random subset of features. This creates a wide diversity, which generally results in a better model</a:t>
            </a:r>
          </a:p>
          <a:p>
            <a:pPr marL="285750" indent="-285750">
              <a:buFont typeface="Arial" panose="020B0604020202020204" pitchFamily="34" charset="0"/>
              <a:buChar char="•"/>
            </a:pPr>
            <a:r>
              <a:rPr lang="en-US" dirty="0"/>
              <a:t>Helps control variance</a:t>
            </a:r>
          </a:p>
          <a:p>
            <a:pPr marL="285750" indent="-285750">
              <a:buFont typeface="Arial" panose="020B0604020202020204" pitchFamily="34" charset="0"/>
              <a:buChar char="•"/>
            </a:pPr>
            <a:r>
              <a:rPr lang="en-US" dirty="0"/>
              <a:t>With more trees running within the model, chances of overfitting are thus greatly reduced, giving a better performance of the model on unseen data</a:t>
            </a:r>
          </a:p>
          <a:p>
            <a:pPr marL="285750" indent="-285750">
              <a:buFont typeface="Arial" panose="020B0604020202020204" pitchFamily="34" charset="0"/>
              <a:buChar char="•"/>
            </a:pPr>
            <a:r>
              <a:rPr lang="en-US" dirty="0"/>
              <a:t>The only main disadvantage is its execution becoming slow as the number of trees running within it increases, thus it might take it longer to predict an unseen dataset</a:t>
            </a:r>
          </a:p>
        </p:txBody>
      </p:sp>
    </p:spTree>
    <p:extLst>
      <p:ext uri="{BB962C8B-B14F-4D97-AF65-F5344CB8AC3E}">
        <p14:creationId xmlns:p14="http://schemas.microsoft.com/office/powerpoint/2010/main" val="420860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E3BB8-476D-41B4-AA1E-BC1A90A762D6}"/>
              </a:ext>
            </a:extLst>
          </p:cNvPr>
          <p:cNvSpPr>
            <a:spLocks noGrp="1"/>
          </p:cNvSpPr>
          <p:nvPr>
            <p:ph type="title"/>
          </p:nvPr>
        </p:nvSpPr>
        <p:spPr>
          <a:xfrm>
            <a:off x="92758" y="5806911"/>
            <a:ext cx="11917451" cy="962344"/>
          </a:xfrm>
        </p:spPr>
        <p:txBody>
          <a:bodyPr>
            <a:noAutofit/>
          </a:bodyPr>
          <a:lstStyle/>
          <a:p>
            <a:r>
              <a:rPr lang="en-US" sz="2000" b="1" u="sng" dirty="0"/>
              <a:t>Test Accuracy</a:t>
            </a:r>
            <a:r>
              <a:rPr lang="en-US" sz="2000" dirty="0"/>
              <a:t>: </a:t>
            </a:r>
            <a:r>
              <a:rPr lang="en" sz="2000" dirty="0"/>
              <a:t>0.816326530612</a:t>
            </a:r>
            <a:r>
              <a:rPr lang="en-US" sz="2000" dirty="0"/>
              <a:t/>
            </a:r>
            <a:br>
              <a:rPr lang="en-US" sz="2000" dirty="0"/>
            </a:br>
            <a:r>
              <a:rPr lang="en-US" sz="2000" b="1" u="sng" dirty="0"/>
              <a:t>AUC score</a:t>
            </a:r>
            <a:r>
              <a:rPr lang="en-US" sz="2000" dirty="0"/>
              <a:t>: </a:t>
            </a:r>
            <a:r>
              <a:rPr lang="en" sz="2000" dirty="0"/>
              <a:t>0.72802</a:t>
            </a:r>
            <a:br>
              <a:rPr lang="en" sz="2000" dirty="0"/>
            </a:br>
            <a:r>
              <a:rPr lang="en" sz="2000" b="1" u="sng" dirty="0"/>
              <a:t>Test </a:t>
            </a:r>
            <a:r>
              <a:rPr lang="en-US" sz="2000" b="1" u="sng" dirty="0"/>
              <a:t>Accuracy of the model prior to oversampling of minority class observations was</a:t>
            </a:r>
            <a:r>
              <a:rPr lang="en-US" sz="2000" dirty="0"/>
              <a:t>: 0.84693877551</a:t>
            </a:r>
            <a:endParaRPr lang="en" sz="2000" dirty="0"/>
          </a:p>
        </p:txBody>
      </p:sp>
      <p:pic>
        <p:nvPicPr>
          <p:cNvPr id="5" name="Picture 4">
            <a:extLst>
              <a:ext uri="{FF2B5EF4-FFF2-40B4-BE49-F238E27FC236}">
                <a16:creationId xmlns:a16="http://schemas.microsoft.com/office/drawing/2014/main" xmlns="" id="{8C13097C-C8AA-42F6-BCAB-54876E1867BB}"/>
              </a:ext>
            </a:extLst>
          </p:cNvPr>
          <p:cNvPicPr>
            <a:picLocks noChangeAspect="1"/>
          </p:cNvPicPr>
          <p:nvPr/>
        </p:nvPicPr>
        <p:blipFill>
          <a:blip r:embed="rId2"/>
          <a:stretch>
            <a:fillRect/>
          </a:stretch>
        </p:blipFill>
        <p:spPr>
          <a:xfrm>
            <a:off x="7813310" y="1591484"/>
            <a:ext cx="4196899" cy="3675031"/>
          </a:xfrm>
          <a:prstGeom prst="rect">
            <a:avLst/>
          </a:prstGeom>
        </p:spPr>
      </p:pic>
      <p:pic>
        <p:nvPicPr>
          <p:cNvPr id="3" name="Picture 2">
            <a:extLst>
              <a:ext uri="{FF2B5EF4-FFF2-40B4-BE49-F238E27FC236}">
                <a16:creationId xmlns:a16="http://schemas.microsoft.com/office/drawing/2014/main" xmlns="" id="{6B23E042-3AFD-4337-B4DC-268F2A8DE535}"/>
              </a:ext>
            </a:extLst>
          </p:cNvPr>
          <p:cNvPicPr>
            <a:picLocks noChangeAspect="1"/>
          </p:cNvPicPr>
          <p:nvPr/>
        </p:nvPicPr>
        <p:blipFill>
          <a:blip r:embed="rId3"/>
          <a:stretch>
            <a:fillRect/>
          </a:stretch>
        </p:blipFill>
        <p:spPr>
          <a:xfrm>
            <a:off x="92758" y="856015"/>
            <a:ext cx="7608941" cy="4950896"/>
          </a:xfrm>
          <a:prstGeom prst="rect">
            <a:avLst/>
          </a:prstGeom>
        </p:spPr>
      </p:pic>
    </p:spTree>
    <p:extLst>
      <p:ext uri="{BB962C8B-B14F-4D97-AF65-F5344CB8AC3E}">
        <p14:creationId xmlns:p14="http://schemas.microsoft.com/office/powerpoint/2010/main" val="4183518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xmlns="" id="{37D76F5E-5FB6-4B01-96D3-01AE62674BB4}"/>
              </a:ext>
            </a:extLst>
          </p:cNvPr>
          <p:cNvSpPr txBox="1">
            <a:spLocks/>
          </p:cNvSpPr>
          <p:nvPr/>
        </p:nvSpPr>
        <p:spPr>
          <a:xfrm>
            <a:off x="748665" y="160020"/>
            <a:ext cx="10694670" cy="10048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t>Feature Ranking with Random Forest</a:t>
            </a:r>
          </a:p>
        </p:txBody>
      </p:sp>
      <p:pic>
        <p:nvPicPr>
          <p:cNvPr id="8" name="Picture 7">
            <a:extLst>
              <a:ext uri="{FF2B5EF4-FFF2-40B4-BE49-F238E27FC236}">
                <a16:creationId xmlns:a16="http://schemas.microsoft.com/office/drawing/2014/main" xmlns="" id="{3A1F7F1F-2489-40F8-BF7A-F95AC126990B}"/>
              </a:ext>
            </a:extLst>
          </p:cNvPr>
          <p:cNvPicPr>
            <a:picLocks noChangeAspect="1"/>
          </p:cNvPicPr>
          <p:nvPr/>
        </p:nvPicPr>
        <p:blipFill>
          <a:blip r:embed="rId2"/>
          <a:stretch>
            <a:fillRect/>
          </a:stretch>
        </p:blipFill>
        <p:spPr>
          <a:xfrm>
            <a:off x="695325" y="1644968"/>
            <a:ext cx="10801350" cy="4664392"/>
          </a:xfrm>
          <a:prstGeom prst="rect">
            <a:avLst/>
          </a:prstGeom>
        </p:spPr>
      </p:pic>
    </p:spTree>
    <p:extLst>
      <p:ext uri="{BB962C8B-B14F-4D97-AF65-F5344CB8AC3E}">
        <p14:creationId xmlns:p14="http://schemas.microsoft.com/office/powerpoint/2010/main" val="3837742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71B2258F-86CA-4D4D-8270-BC05FCDE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2205C927-85F1-44F5-98F1-E2011430D5F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3590" r="11743" b="-1"/>
          <a:stretch/>
        </p:blipFill>
        <p:spPr>
          <a:xfrm>
            <a:off x="20" y="1"/>
            <a:ext cx="12191980" cy="6857999"/>
          </a:xfrm>
          <a:prstGeom prst="rect">
            <a:avLst/>
          </a:prstGeom>
        </p:spPr>
      </p:pic>
      <p:sp>
        <p:nvSpPr>
          <p:cNvPr id="4" name="Title 3">
            <a:extLst>
              <a:ext uri="{FF2B5EF4-FFF2-40B4-BE49-F238E27FC236}">
                <a16:creationId xmlns:a16="http://schemas.microsoft.com/office/drawing/2014/main" xmlns="" id="{2C5E3276-DA98-4D05-8170-95B4E88BDBF1}"/>
              </a:ext>
            </a:extLst>
          </p:cNvPr>
          <p:cNvSpPr>
            <a:spLocks noGrp="1"/>
          </p:cNvSpPr>
          <p:nvPr>
            <p:ph type="title"/>
          </p:nvPr>
        </p:nvSpPr>
        <p:spPr>
          <a:xfrm>
            <a:off x="595086" y="1122362"/>
            <a:ext cx="10072914" cy="2900518"/>
          </a:xfrm>
        </p:spPr>
        <p:txBody>
          <a:bodyPr vert="horz" lIns="91440" tIns="45720" rIns="91440" bIns="45720" rtlCol="0" anchor="b">
            <a:normAutofit/>
          </a:bodyPr>
          <a:lstStyle/>
          <a:p>
            <a:pPr algn="ctr"/>
            <a:r>
              <a:rPr lang="en-US" dirty="0">
                <a:solidFill>
                  <a:srgbClr val="FFFFFF"/>
                </a:solidFill>
              </a:rPr>
              <a:t>GRADIENT BOOSTING</a:t>
            </a:r>
          </a:p>
        </p:txBody>
      </p:sp>
    </p:spTree>
    <p:extLst>
      <p:ext uri="{BB962C8B-B14F-4D97-AF65-F5344CB8AC3E}">
        <p14:creationId xmlns:p14="http://schemas.microsoft.com/office/powerpoint/2010/main" val="359843381"/>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82FD285-CFF4-4647-9AD2-06DFDD82C538}"/>
              </a:ext>
            </a:extLst>
          </p:cNvPr>
          <p:cNvSpPr txBox="1">
            <a:spLocks/>
          </p:cNvSpPr>
          <p:nvPr/>
        </p:nvSpPr>
        <p:spPr>
          <a:xfrm>
            <a:off x="838200" y="236515"/>
            <a:ext cx="10515600" cy="8422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t>Gradient Boosting</a:t>
            </a:r>
          </a:p>
        </p:txBody>
      </p:sp>
      <p:sp>
        <p:nvSpPr>
          <p:cNvPr id="2" name="TextBox 1">
            <a:extLst>
              <a:ext uri="{FF2B5EF4-FFF2-40B4-BE49-F238E27FC236}">
                <a16:creationId xmlns:a16="http://schemas.microsoft.com/office/drawing/2014/main" xmlns="" id="{7AC1E5D9-C9DA-4CE9-B1A4-77A343955F2C}"/>
              </a:ext>
            </a:extLst>
          </p:cNvPr>
          <p:cNvSpPr txBox="1"/>
          <p:nvPr/>
        </p:nvSpPr>
        <p:spPr>
          <a:xfrm>
            <a:off x="838200" y="2488677"/>
            <a:ext cx="928618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Uses an ensemble of Decision Trees working sequentially to give a high performing model</a:t>
            </a:r>
          </a:p>
          <a:p>
            <a:pPr marL="285750" indent="-285750">
              <a:buFont typeface="Arial" panose="020B0604020202020204" pitchFamily="34" charset="0"/>
              <a:buChar char="•"/>
            </a:pPr>
            <a:r>
              <a:rPr lang="en-US" dirty="0"/>
              <a:t>Uses the boosting method: Each Decision Tree applied sequentially learns from the mistake of the previous Decision Tree</a:t>
            </a:r>
          </a:p>
          <a:p>
            <a:pPr marL="285750" indent="-285750">
              <a:buFont typeface="Arial" panose="020B0604020202020204" pitchFamily="34" charset="0"/>
              <a:buChar char="•"/>
            </a:pPr>
            <a:r>
              <a:rPr lang="en-US" dirty="0"/>
              <a:t>They are better learners than Random Forest as each tree is built sequentially and learns from the previous tree’s mistakes. They also help control both variance and bias whereas Random Forest helps control variance alone</a:t>
            </a:r>
          </a:p>
          <a:p>
            <a:pPr marL="285750" indent="-285750">
              <a:buFont typeface="Arial" panose="020B0604020202020204" pitchFamily="34" charset="0"/>
              <a:buChar char="•"/>
            </a:pPr>
            <a:r>
              <a:rPr lang="en-US" dirty="0"/>
              <a:t>It takes longer for Gradient Boosting models to train as the trees are built sequentially</a:t>
            </a:r>
          </a:p>
        </p:txBody>
      </p:sp>
    </p:spTree>
    <p:extLst>
      <p:ext uri="{BB962C8B-B14F-4D97-AF65-F5344CB8AC3E}">
        <p14:creationId xmlns:p14="http://schemas.microsoft.com/office/powerpoint/2010/main" val="1685234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E3BB8-476D-41B4-AA1E-BC1A90A762D6}"/>
              </a:ext>
            </a:extLst>
          </p:cNvPr>
          <p:cNvSpPr>
            <a:spLocks noGrp="1"/>
          </p:cNvSpPr>
          <p:nvPr>
            <p:ph type="title"/>
          </p:nvPr>
        </p:nvSpPr>
        <p:spPr>
          <a:xfrm>
            <a:off x="118307" y="5731496"/>
            <a:ext cx="11917452" cy="1038819"/>
          </a:xfrm>
        </p:spPr>
        <p:txBody>
          <a:bodyPr>
            <a:noAutofit/>
          </a:bodyPr>
          <a:lstStyle/>
          <a:p>
            <a:r>
              <a:rPr lang="en-US" sz="2000" b="1" u="sng" dirty="0"/>
              <a:t>Test Accuracy</a:t>
            </a:r>
            <a:r>
              <a:rPr lang="en-US" sz="2000" dirty="0"/>
              <a:t>: </a:t>
            </a:r>
            <a:r>
              <a:rPr lang="en" sz="2000" dirty="0"/>
              <a:t>0.87074829932</a:t>
            </a:r>
            <a:r>
              <a:rPr lang="en-US" sz="2000" dirty="0"/>
              <a:t/>
            </a:r>
            <a:br>
              <a:rPr lang="en-US" sz="2000" dirty="0"/>
            </a:br>
            <a:r>
              <a:rPr lang="en-US" sz="2000" b="1" u="sng" dirty="0"/>
              <a:t>AUC score</a:t>
            </a:r>
            <a:r>
              <a:rPr lang="en-US" sz="2000" dirty="0"/>
              <a:t>: </a:t>
            </a:r>
            <a:r>
              <a:rPr lang="en" sz="2000" dirty="0"/>
              <a:t>0.82057</a:t>
            </a:r>
            <a:br>
              <a:rPr lang="en" sz="2000" dirty="0"/>
            </a:br>
            <a:r>
              <a:rPr lang="en" sz="2000" b="1" u="sng" dirty="0"/>
              <a:t>Test </a:t>
            </a:r>
            <a:r>
              <a:rPr lang="en-US" sz="2000" b="1" u="sng" dirty="0"/>
              <a:t>Accuracy of the model prior to oversampling of minority class observations was</a:t>
            </a:r>
            <a:r>
              <a:rPr lang="en-US" sz="2000" dirty="0"/>
              <a:t>: 0.857142857143</a:t>
            </a:r>
            <a:endParaRPr lang="en" sz="2000" dirty="0"/>
          </a:p>
        </p:txBody>
      </p:sp>
      <p:pic>
        <p:nvPicPr>
          <p:cNvPr id="6" name="Picture 5">
            <a:extLst>
              <a:ext uri="{FF2B5EF4-FFF2-40B4-BE49-F238E27FC236}">
                <a16:creationId xmlns:a16="http://schemas.microsoft.com/office/drawing/2014/main" xmlns="" id="{8FE06699-D8F7-44BE-964A-16420B8AAAC2}"/>
              </a:ext>
            </a:extLst>
          </p:cNvPr>
          <p:cNvPicPr>
            <a:picLocks noChangeAspect="1"/>
          </p:cNvPicPr>
          <p:nvPr/>
        </p:nvPicPr>
        <p:blipFill>
          <a:blip r:embed="rId2"/>
          <a:stretch>
            <a:fillRect/>
          </a:stretch>
        </p:blipFill>
        <p:spPr>
          <a:xfrm>
            <a:off x="7577413" y="1748587"/>
            <a:ext cx="4458346" cy="3360825"/>
          </a:xfrm>
          <a:prstGeom prst="rect">
            <a:avLst/>
          </a:prstGeom>
        </p:spPr>
      </p:pic>
      <p:pic>
        <p:nvPicPr>
          <p:cNvPr id="4" name="Picture 3">
            <a:extLst>
              <a:ext uri="{FF2B5EF4-FFF2-40B4-BE49-F238E27FC236}">
                <a16:creationId xmlns:a16="http://schemas.microsoft.com/office/drawing/2014/main" xmlns="" id="{87A207D2-FF6B-426D-8C21-8EF9FA29B179}"/>
              </a:ext>
            </a:extLst>
          </p:cNvPr>
          <p:cNvPicPr>
            <a:picLocks noChangeAspect="1"/>
          </p:cNvPicPr>
          <p:nvPr/>
        </p:nvPicPr>
        <p:blipFill>
          <a:blip r:embed="rId3"/>
          <a:stretch>
            <a:fillRect/>
          </a:stretch>
        </p:blipFill>
        <p:spPr>
          <a:xfrm>
            <a:off x="118308" y="320511"/>
            <a:ext cx="7328868" cy="5274197"/>
          </a:xfrm>
          <a:prstGeom prst="rect">
            <a:avLst/>
          </a:prstGeom>
        </p:spPr>
      </p:pic>
    </p:spTree>
    <p:extLst>
      <p:ext uri="{BB962C8B-B14F-4D97-AF65-F5344CB8AC3E}">
        <p14:creationId xmlns:p14="http://schemas.microsoft.com/office/powerpoint/2010/main" val="3426216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xmlns="" id="{37D76F5E-5FB6-4B01-96D3-01AE62674BB4}"/>
              </a:ext>
            </a:extLst>
          </p:cNvPr>
          <p:cNvSpPr txBox="1">
            <a:spLocks/>
          </p:cNvSpPr>
          <p:nvPr/>
        </p:nvSpPr>
        <p:spPr>
          <a:xfrm>
            <a:off x="728662" y="194786"/>
            <a:ext cx="10694670" cy="684848"/>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t>Feature Ranking with Gradient Boosting</a:t>
            </a:r>
          </a:p>
        </p:txBody>
      </p:sp>
      <p:pic>
        <p:nvPicPr>
          <p:cNvPr id="2" name="Picture 1">
            <a:extLst>
              <a:ext uri="{FF2B5EF4-FFF2-40B4-BE49-F238E27FC236}">
                <a16:creationId xmlns:a16="http://schemas.microsoft.com/office/drawing/2014/main" xmlns="" id="{631DD645-60D9-4D32-A213-1868D586E17A}"/>
              </a:ext>
            </a:extLst>
          </p:cNvPr>
          <p:cNvPicPr>
            <a:picLocks noChangeAspect="1"/>
          </p:cNvPicPr>
          <p:nvPr/>
        </p:nvPicPr>
        <p:blipFill>
          <a:blip r:embed="rId2"/>
          <a:stretch>
            <a:fillRect/>
          </a:stretch>
        </p:blipFill>
        <p:spPr>
          <a:xfrm>
            <a:off x="728662" y="1370648"/>
            <a:ext cx="10734675" cy="4950142"/>
          </a:xfrm>
          <a:prstGeom prst="rect">
            <a:avLst/>
          </a:prstGeom>
        </p:spPr>
      </p:pic>
    </p:spTree>
    <p:extLst>
      <p:ext uri="{BB962C8B-B14F-4D97-AF65-F5344CB8AC3E}">
        <p14:creationId xmlns:p14="http://schemas.microsoft.com/office/powerpoint/2010/main" val="4048221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71B2258F-86CA-4D4D-8270-BC05FCDE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2205C927-85F1-44F5-98F1-E2011430D5F7}"/>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13590" r="11743" b="-1"/>
          <a:stretch/>
        </p:blipFill>
        <p:spPr>
          <a:xfrm>
            <a:off x="20" y="1"/>
            <a:ext cx="12191980" cy="6857999"/>
          </a:xfrm>
          <a:prstGeom prst="rect">
            <a:avLst/>
          </a:prstGeom>
        </p:spPr>
      </p:pic>
      <p:sp>
        <p:nvSpPr>
          <p:cNvPr id="4" name="Title 3">
            <a:extLst>
              <a:ext uri="{FF2B5EF4-FFF2-40B4-BE49-F238E27FC236}">
                <a16:creationId xmlns:a16="http://schemas.microsoft.com/office/drawing/2014/main" xmlns="" id="{2C5E3276-DA98-4D05-8170-95B4E88BDBF1}"/>
              </a:ext>
            </a:extLst>
          </p:cNvPr>
          <p:cNvSpPr>
            <a:spLocks noGrp="1"/>
          </p:cNvSpPr>
          <p:nvPr>
            <p:ph type="title"/>
          </p:nvPr>
        </p:nvSpPr>
        <p:spPr>
          <a:xfrm>
            <a:off x="880836" y="1978740"/>
            <a:ext cx="10072914" cy="2900518"/>
          </a:xfrm>
        </p:spPr>
        <p:txBody>
          <a:bodyPr vert="horz" lIns="91440" tIns="45720" rIns="91440" bIns="45720" rtlCol="0" anchor="b">
            <a:normAutofit/>
          </a:bodyPr>
          <a:lstStyle/>
          <a:p>
            <a:pPr algn="ctr"/>
            <a:r>
              <a:rPr lang="en-US" dirty="0">
                <a:solidFill>
                  <a:srgbClr val="FFFFFF"/>
                </a:solidFill>
              </a:rPr>
              <a:t>Feature Engineering to improve Random Forest and Gradient Boosting performance</a:t>
            </a:r>
          </a:p>
        </p:txBody>
      </p:sp>
    </p:spTree>
    <p:extLst>
      <p:ext uri="{BB962C8B-B14F-4D97-AF65-F5344CB8AC3E}">
        <p14:creationId xmlns:p14="http://schemas.microsoft.com/office/powerpoint/2010/main" val="11958232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63AA149-8FBF-4917-806E-022C93DD1E07}"/>
              </a:ext>
            </a:extLst>
          </p:cNvPr>
          <p:cNvSpPr>
            <a:spLocks noGrp="1"/>
          </p:cNvSpPr>
          <p:nvPr>
            <p:ph type="title"/>
          </p:nvPr>
        </p:nvSpPr>
        <p:spPr>
          <a:xfrm>
            <a:off x="838200" y="169682"/>
            <a:ext cx="10515600" cy="772998"/>
          </a:xfrm>
        </p:spPr>
        <p:txBody>
          <a:bodyPr>
            <a:normAutofit/>
          </a:bodyPr>
          <a:lstStyle/>
          <a:p>
            <a:r>
              <a:rPr lang="en-US" sz="4900" b="1" dirty="0"/>
              <a:t>Predictor Variables</a:t>
            </a:r>
            <a:endParaRPr lang="en-US" dirty="0"/>
          </a:p>
        </p:txBody>
      </p:sp>
      <p:sp>
        <p:nvSpPr>
          <p:cNvPr id="7" name="TextBox 6">
            <a:extLst>
              <a:ext uri="{FF2B5EF4-FFF2-40B4-BE49-F238E27FC236}">
                <a16:creationId xmlns:a16="http://schemas.microsoft.com/office/drawing/2014/main" xmlns="" id="{4115E9C4-C7E4-4279-B551-A13B81D147D9}"/>
              </a:ext>
            </a:extLst>
          </p:cNvPr>
          <p:cNvSpPr txBox="1"/>
          <p:nvPr/>
        </p:nvSpPr>
        <p:spPr>
          <a:xfrm>
            <a:off x="838200" y="993104"/>
            <a:ext cx="3352234" cy="535531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Business Travel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Daily Rate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Department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Distance from home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Education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Education Field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Employee Count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Employee Number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Environment Satisfaction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Gender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Hourly Rate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Job Involvement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Job Level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Job Role</a:t>
            </a: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Job Satisfaction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Marital Status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xmlns="" id="{584E0A4F-6D66-412C-95AC-A2A8F2B82F37}"/>
              </a:ext>
            </a:extLst>
          </p:cNvPr>
          <p:cNvSpPr txBox="1"/>
          <p:nvPr/>
        </p:nvSpPr>
        <p:spPr>
          <a:xfrm>
            <a:off x="4190432" y="942680"/>
            <a:ext cx="7574220" cy="535531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Age of employee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Travel Rarely, Travel Frequently, Non-Travel</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Daily Wage Rate(assumption)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Departments: Sales, Research &amp; Development, Human Resources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Distance from home to office for each employee</a:t>
            </a:r>
          </a:p>
          <a:p>
            <a:r>
              <a:rPr lang="en-US" dirty="0"/>
              <a:t>-    1: 'Below College’, 2: 'College’, 3: 'Bachelor’, 4: 'Master’, 5: 'Doctor’</a:t>
            </a:r>
          </a:p>
          <a:p>
            <a:r>
              <a:rPr lang="en-US" dirty="0">
                <a:solidFill>
                  <a:prstClr val="black"/>
                </a:solidFill>
                <a:latin typeface="Calibri" panose="020F0502020204030204"/>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Life Sciences, Medical, Marketing, Technical Degree, Other</a:t>
            </a:r>
          </a:p>
          <a:p>
            <a:pPr marL="285750" lvl="0" indent="-285750">
              <a:buFontTx/>
              <a:buChar char="-"/>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Numeric employee count </a:t>
            </a:r>
            <a:r>
              <a:rPr lang="en-US" dirty="0">
                <a:solidFill>
                  <a:prstClr val="black"/>
                </a:solidFill>
              </a:rPr>
              <a:t>for each observation 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 1 for all observations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Unique identifier for each employee</a:t>
            </a:r>
          </a:p>
          <a:p>
            <a:pPr marL="285750" lvl="0" indent="-285750">
              <a:buFontTx/>
              <a:buChar char="-"/>
              <a:defRPr/>
            </a:pPr>
            <a:r>
              <a:rPr lang="en-US" dirty="0"/>
              <a:t>1: 'Low’, 2: 'Medium’, 3: 'High’, 4: 'Very High'</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Male, Female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Hourly pay for each employee (assumption)</a:t>
            </a:r>
          </a:p>
          <a:p>
            <a:pPr marL="285750" lvl="0" indent="-285750">
              <a:buFontTx/>
              <a:buChar char="-"/>
              <a:defRPr/>
            </a:pPr>
            <a:r>
              <a:rPr lang="en-US" dirty="0"/>
              <a:t>1 : 'Low’, 2: 'Medium’, 3: 'High,’ 4: 'Very High'</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What job level employee has out of 1-5</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Job Roles: Sales Executive, Research Scientist, Laboratory Technician, Healthcare Representative, Manufacturing Director</a:t>
            </a:r>
          </a:p>
          <a:p>
            <a:pPr marL="285750" lvl="0" indent="-285750">
              <a:buFontTx/>
              <a:buChar char="-"/>
              <a:defRPr/>
            </a:pPr>
            <a:r>
              <a:rPr lang="en-US" dirty="0"/>
              <a:t>1 'Low' 2 'Medium' 3 'High' 4 'Very High'</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Married Status: Married, Single, Divorced</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xmlns="" id="{AE37157E-9993-479C-BFDF-4CD472650052}"/>
              </a:ext>
            </a:extLst>
          </p:cNvPr>
          <p:cNvSpPr txBox="1"/>
          <p:nvPr/>
        </p:nvSpPr>
        <p:spPr>
          <a:xfrm>
            <a:off x="882977" y="6202837"/>
            <a:ext cx="10426045" cy="584775"/>
          </a:xfrm>
          <a:prstGeom prst="rect">
            <a:avLst/>
          </a:prstGeom>
          <a:noFill/>
        </p:spPr>
        <p:txBody>
          <a:bodyPr wrap="square" rtlCol="0">
            <a:spAutoFit/>
          </a:bodyPr>
          <a:lstStyle/>
          <a:p>
            <a:r>
              <a:rPr lang="en-US" sz="1600" dirty="0"/>
              <a:t>* Metadata for the columns was not available so some columns were assumed and interpreted by analyzing individual observations</a:t>
            </a:r>
          </a:p>
        </p:txBody>
      </p:sp>
    </p:spTree>
    <p:extLst>
      <p:ext uri="{BB962C8B-B14F-4D97-AF65-F5344CB8AC3E}">
        <p14:creationId xmlns:p14="http://schemas.microsoft.com/office/powerpoint/2010/main" val="776682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11237C38-F7F9-4A2D-97AD-5ECC3F0B43EC}"/>
              </a:ext>
            </a:extLst>
          </p:cNvPr>
          <p:cNvSpPr txBox="1"/>
          <p:nvPr/>
        </p:nvSpPr>
        <p:spPr>
          <a:xfrm>
            <a:off x="671512" y="284024"/>
            <a:ext cx="10848975" cy="430887"/>
          </a:xfrm>
          <a:prstGeom prst="rect">
            <a:avLst/>
          </a:prstGeom>
          <a:noFill/>
        </p:spPr>
        <p:txBody>
          <a:bodyPr wrap="square" rtlCol="0">
            <a:spAutoFit/>
          </a:bodyPr>
          <a:lstStyle/>
          <a:p>
            <a:r>
              <a:rPr lang="en-US" sz="2200" b="1" dirty="0"/>
              <a:t>We tried eliminating features that ranked less than 0.002 in Random Forest feature Ranking</a:t>
            </a:r>
          </a:p>
        </p:txBody>
      </p:sp>
      <p:sp>
        <p:nvSpPr>
          <p:cNvPr id="10" name="Title 1">
            <a:extLst>
              <a:ext uri="{FF2B5EF4-FFF2-40B4-BE49-F238E27FC236}">
                <a16:creationId xmlns:a16="http://schemas.microsoft.com/office/drawing/2014/main" xmlns="" id="{59D3F025-F043-4559-8EEE-FE3573B033E8}"/>
              </a:ext>
            </a:extLst>
          </p:cNvPr>
          <p:cNvSpPr>
            <a:spLocks noGrp="1"/>
          </p:cNvSpPr>
          <p:nvPr>
            <p:ph type="title"/>
          </p:nvPr>
        </p:nvSpPr>
        <p:spPr>
          <a:xfrm>
            <a:off x="7721917" y="3927463"/>
            <a:ext cx="4179570" cy="1044705"/>
          </a:xfrm>
        </p:spPr>
        <p:txBody>
          <a:bodyPr>
            <a:noAutofit/>
          </a:bodyPr>
          <a:lstStyle/>
          <a:p>
            <a:r>
              <a:rPr lang="en-US" sz="2200" b="1" u="sng" dirty="0"/>
              <a:t>Test Accuracy</a:t>
            </a:r>
            <a:r>
              <a:rPr lang="en-US" sz="2200" dirty="0"/>
              <a:t>: </a:t>
            </a:r>
            <a:r>
              <a:rPr lang="en" sz="2200" dirty="0"/>
              <a:t>0.840136054422</a:t>
            </a:r>
            <a:r>
              <a:rPr lang="en-US" sz="2200" dirty="0"/>
              <a:t/>
            </a:r>
            <a:br>
              <a:rPr lang="en-US" sz="2200" dirty="0"/>
            </a:br>
            <a:r>
              <a:rPr lang="en-US" sz="2200" b="1" u="sng" dirty="0"/>
              <a:t>Previous test accuracy without feature reduction</a:t>
            </a:r>
            <a:r>
              <a:rPr lang="en-US" sz="2200" dirty="0"/>
              <a:t>: </a:t>
            </a:r>
            <a:r>
              <a:rPr lang="en" sz="2200" dirty="0"/>
              <a:t>0.816326530612</a:t>
            </a:r>
          </a:p>
        </p:txBody>
      </p:sp>
      <p:sp>
        <p:nvSpPr>
          <p:cNvPr id="6" name="Title 1">
            <a:extLst>
              <a:ext uri="{FF2B5EF4-FFF2-40B4-BE49-F238E27FC236}">
                <a16:creationId xmlns:a16="http://schemas.microsoft.com/office/drawing/2014/main" xmlns="" id="{42709B51-3A54-4798-8FB2-E9B14DDAA0B5}"/>
              </a:ext>
            </a:extLst>
          </p:cNvPr>
          <p:cNvSpPr txBox="1">
            <a:spLocks/>
          </p:cNvSpPr>
          <p:nvPr/>
        </p:nvSpPr>
        <p:spPr>
          <a:xfrm>
            <a:off x="7721917" y="1771650"/>
            <a:ext cx="4179570" cy="18143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u="sng" dirty="0"/>
              <a:t>Features eliminated</a:t>
            </a:r>
            <a:r>
              <a:rPr lang="en-US" sz="1800" dirty="0"/>
              <a:t>: </a:t>
            </a:r>
          </a:p>
          <a:p>
            <a:r>
              <a:rPr lang="en-US" sz="1800" dirty="0"/>
              <a:t>DailyRate, Education, Gender_Male, JobInvolvement, MonthlyRate, PercentSalaryHike, PerformanceRating, RelationshipSatisfaction, TrainingTimesLastYear, YearsSinceLastPromotion, All Job Roles</a:t>
            </a:r>
            <a:endParaRPr lang="en" sz="1800" dirty="0"/>
          </a:p>
        </p:txBody>
      </p:sp>
      <p:pic>
        <p:nvPicPr>
          <p:cNvPr id="3" name="Picture 2">
            <a:extLst>
              <a:ext uri="{FF2B5EF4-FFF2-40B4-BE49-F238E27FC236}">
                <a16:creationId xmlns:a16="http://schemas.microsoft.com/office/drawing/2014/main" xmlns="" id="{D7183260-9FB9-4C06-A3FC-F733A4932A97}"/>
              </a:ext>
            </a:extLst>
          </p:cNvPr>
          <p:cNvPicPr>
            <a:picLocks noChangeAspect="1"/>
          </p:cNvPicPr>
          <p:nvPr/>
        </p:nvPicPr>
        <p:blipFill>
          <a:blip r:embed="rId2"/>
          <a:stretch>
            <a:fillRect/>
          </a:stretch>
        </p:blipFill>
        <p:spPr>
          <a:xfrm>
            <a:off x="290513" y="714911"/>
            <a:ext cx="7059930" cy="5824001"/>
          </a:xfrm>
          <a:prstGeom prst="rect">
            <a:avLst/>
          </a:prstGeom>
        </p:spPr>
      </p:pic>
      <p:sp>
        <p:nvSpPr>
          <p:cNvPr id="4" name="TextBox 3">
            <a:extLst>
              <a:ext uri="{FF2B5EF4-FFF2-40B4-BE49-F238E27FC236}">
                <a16:creationId xmlns:a16="http://schemas.microsoft.com/office/drawing/2014/main" xmlns="" id="{657C9305-FEE5-45B2-8B2A-0E497E29AE36}"/>
              </a:ext>
            </a:extLst>
          </p:cNvPr>
          <p:cNvSpPr txBox="1"/>
          <p:nvPr/>
        </p:nvSpPr>
        <p:spPr>
          <a:xfrm>
            <a:off x="7721917" y="5382705"/>
            <a:ext cx="4265776" cy="1077218"/>
          </a:xfrm>
          <a:prstGeom prst="rect">
            <a:avLst/>
          </a:prstGeom>
          <a:noFill/>
        </p:spPr>
        <p:txBody>
          <a:bodyPr wrap="square" rtlCol="0">
            <a:spAutoFit/>
          </a:bodyPr>
          <a:lstStyle/>
          <a:p>
            <a:r>
              <a:rPr lang="en-US" sz="1600" b="1" i="1" dirty="0"/>
              <a:t>The increased test accuracy with reduced features indicates that the original model was probably overfitted and reducing the features helped solve this problem</a:t>
            </a:r>
          </a:p>
        </p:txBody>
      </p:sp>
    </p:spTree>
    <p:extLst>
      <p:ext uri="{BB962C8B-B14F-4D97-AF65-F5344CB8AC3E}">
        <p14:creationId xmlns:p14="http://schemas.microsoft.com/office/powerpoint/2010/main" val="2600718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11237C38-F7F9-4A2D-97AD-5ECC3F0B43EC}"/>
              </a:ext>
            </a:extLst>
          </p:cNvPr>
          <p:cNvSpPr txBox="1"/>
          <p:nvPr/>
        </p:nvSpPr>
        <p:spPr>
          <a:xfrm>
            <a:off x="514350" y="284074"/>
            <a:ext cx="11163300" cy="430887"/>
          </a:xfrm>
          <a:prstGeom prst="rect">
            <a:avLst/>
          </a:prstGeom>
          <a:noFill/>
        </p:spPr>
        <p:txBody>
          <a:bodyPr wrap="square" rtlCol="0">
            <a:spAutoFit/>
          </a:bodyPr>
          <a:lstStyle/>
          <a:p>
            <a:r>
              <a:rPr lang="en-US" sz="2200" b="1" dirty="0"/>
              <a:t>We tried eliminating features that ranked less than 0.02 in Gradient Boosting feature Ranking</a:t>
            </a:r>
          </a:p>
        </p:txBody>
      </p:sp>
      <p:sp>
        <p:nvSpPr>
          <p:cNvPr id="10" name="Title 1">
            <a:extLst>
              <a:ext uri="{FF2B5EF4-FFF2-40B4-BE49-F238E27FC236}">
                <a16:creationId xmlns:a16="http://schemas.microsoft.com/office/drawing/2014/main" xmlns="" id="{59D3F025-F043-4559-8EEE-FE3573B033E8}"/>
              </a:ext>
            </a:extLst>
          </p:cNvPr>
          <p:cNvSpPr>
            <a:spLocks noGrp="1"/>
          </p:cNvSpPr>
          <p:nvPr>
            <p:ph type="title"/>
          </p:nvPr>
        </p:nvSpPr>
        <p:spPr>
          <a:xfrm>
            <a:off x="8492490" y="3638168"/>
            <a:ext cx="3582352" cy="1516762"/>
          </a:xfrm>
        </p:spPr>
        <p:txBody>
          <a:bodyPr>
            <a:noAutofit/>
          </a:bodyPr>
          <a:lstStyle/>
          <a:p>
            <a:r>
              <a:rPr lang="en-US" sz="2200" b="1" u="sng" dirty="0"/>
              <a:t>Test Accuracy</a:t>
            </a:r>
            <a:r>
              <a:rPr lang="en-US" sz="2200" dirty="0"/>
              <a:t>: </a:t>
            </a:r>
            <a:r>
              <a:rPr lang="en" sz="2200" dirty="0"/>
              <a:t>0.8</a:t>
            </a:r>
            <a:r>
              <a:rPr lang="en-US" sz="2200" dirty="0"/>
              <a:t>67346938776</a:t>
            </a:r>
            <a:br>
              <a:rPr lang="en-US" sz="2200" dirty="0"/>
            </a:br>
            <a:r>
              <a:rPr lang="en-US" sz="2200" b="1" u="sng" dirty="0"/>
              <a:t>Previous test accuracy</a:t>
            </a:r>
            <a:r>
              <a:rPr lang="en-US" sz="2200" dirty="0"/>
              <a:t>: </a:t>
            </a:r>
            <a:r>
              <a:rPr lang="en" sz="2200" dirty="0"/>
              <a:t>0.87074829932</a:t>
            </a:r>
            <a:br>
              <a:rPr lang="en" sz="2200" dirty="0"/>
            </a:br>
            <a:endParaRPr lang="en" sz="2200" dirty="0"/>
          </a:p>
        </p:txBody>
      </p:sp>
      <p:sp>
        <p:nvSpPr>
          <p:cNvPr id="6" name="Title 1">
            <a:extLst>
              <a:ext uri="{FF2B5EF4-FFF2-40B4-BE49-F238E27FC236}">
                <a16:creationId xmlns:a16="http://schemas.microsoft.com/office/drawing/2014/main" xmlns="" id="{C52B242F-630B-483D-BCA8-878DE0305918}"/>
              </a:ext>
            </a:extLst>
          </p:cNvPr>
          <p:cNvSpPr txBox="1">
            <a:spLocks/>
          </p:cNvSpPr>
          <p:nvPr/>
        </p:nvSpPr>
        <p:spPr>
          <a:xfrm>
            <a:off x="8492490" y="1703070"/>
            <a:ext cx="3582352" cy="13571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u="sng" dirty="0"/>
              <a:t>Features eliminated</a:t>
            </a:r>
            <a:r>
              <a:rPr lang="en-US" sz="1800" dirty="0"/>
              <a:t>: </a:t>
            </a:r>
          </a:p>
          <a:p>
            <a:r>
              <a:rPr lang="en-US" sz="1800" dirty="0"/>
              <a:t>Education, Gender_Male, PerformanceRating, All Job Roles, All Departments</a:t>
            </a:r>
            <a:endParaRPr lang="en" sz="1800" dirty="0"/>
          </a:p>
        </p:txBody>
      </p:sp>
      <p:pic>
        <p:nvPicPr>
          <p:cNvPr id="2" name="Picture 1">
            <a:extLst>
              <a:ext uri="{FF2B5EF4-FFF2-40B4-BE49-F238E27FC236}">
                <a16:creationId xmlns:a16="http://schemas.microsoft.com/office/drawing/2014/main" xmlns="" id="{12F9B9A9-37CA-4B07-8956-936BA3C7AA1B}"/>
              </a:ext>
            </a:extLst>
          </p:cNvPr>
          <p:cNvPicPr>
            <a:picLocks noChangeAspect="1"/>
          </p:cNvPicPr>
          <p:nvPr/>
        </p:nvPicPr>
        <p:blipFill>
          <a:blip r:embed="rId2"/>
          <a:stretch>
            <a:fillRect/>
          </a:stretch>
        </p:blipFill>
        <p:spPr>
          <a:xfrm>
            <a:off x="117158" y="1054606"/>
            <a:ext cx="8119031" cy="5486400"/>
          </a:xfrm>
          <a:prstGeom prst="rect">
            <a:avLst/>
          </a:prstGeom>
        </p:spPr>
      </p:pic>
      <p:sp>
        <p:nvSpPr>
          <p:cNvPr id="7" name="TextBox 6">
            <a:extLst>
              <a:ext uri="{FF2B5EF4-FFF2-40B4-BE49-F238E27FC236}">
                <a16:creationId xmlns:a16="http://schemas.microsoft.com/office/drawing/2014/main" xmlns="" id="{B11841B4-B3C6-4AFB-90D8-9DE77CA84384}"/>
              </a:ext>
            </a:extLst>
          </p:cNvPr>
          <p:cNvSpPr txBox="1"/>
          <p:nvPr/>
        </p:nvSpPr>
        <p:spPr>
          <a:xfrm>
            <a:off x="8381793" y="5194294"/>
            <a:ext cx="3582352" cy="1323439"/>
          </a:xfrm>
          <a:prstGeom prst="rect">
            <a:avLst/>
          </a:prstGeom>
          <a:noFill/>
        </p:spPr>
        <p:txBody>
          <a:bodyPr wrap="square" rtlCol="0">
            <a:spAutoFit/>
          </a:bodyPr>
          <a:lstStyle/>
          <a:p>
            <a:r>
              <a:rPr lang="en-US" sz="1600" b="1" i="1" dirty="0"/>
              <a:t>The slightly decreased test accuracy shows that the model loses some important predictors in the process of feature elimination and thus the earlier model itself looks an optimal GB model</a:t>
            </a:r>
          </a:p>
        </p:txBody>
      </p:sp>
    </p:spTree>
    <p:extLst>
      <p:ext uri="{BB962C8B-B14F-4D97-AF65-F5344CB8AC3E}">
        <p14:creationId xmlns:p14="http://schemas.microsoft.com/office/powerpoint/2010/main" val="1063331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47B88FE-D6BD-40FF-9C57-BE12946FAFD1}"/>
              </a:ext>
            </a:extLst>
          </p:cNvPr>
          <p:cNvSpPr>
            <a:spLocks noGrp="1"/>
          </p:cNvSpPr>
          <p:nvPr>
            <p:ph type="title"/>
          </p:nvPr>
        </p:nvSpPr>
        <p:spPr/>
        <p:txBody>
          <a:bodyPr/>
          <a:lstStyle/>
          <a:p>
            <a:r>
              <a:rPr lang="en-US" b="1" dirty="0"/>
              <a:t>SUMMARY OF MODEL PERFORMANCE</a:t>
            </a:r>
          </a:p>
        </p:txBody>
      </p:sp>
      <p:graphicFrame>
        <p:nvGraphicFramePr>
          <p:cNvPr id="6" name="Content Placeholder 5">
            <a:extLst>
              <a:ext uri="{FF2B5EF4-FFF2-40B4-BE49-F238E27FC236}">
                <a16:creationId xmlns:a16="http://schemas.microsoft.com/office/drawing/2014/main" xmlns="" id="{4A35D364-82DE-4F88-B1D1-99B8C26915B5}"/>
              </a:ext>
            </a:extLst>
          </p:cNvPr>
          <p:cNvGraphicFramePr>
            <a:graphicFrameLocks noGrp="1"/>
          </p:cNvGraphicFramePr>
          <p:nvPr>
            <p:ph idx="1"/>
            <p:extLst>
              <p:ext uri="{D42A27DB-BD31-4B8C-83A1-F6EECF244321}">
                <p14:modId xmlns:p14="http://schemas.microsoft.com/office/powerpoint/2010/main" val="3041212262"/>
              </p:ext>
            </p:extLst>
          </p:nvPr>
        </p:nvGraphicFramePr>
        <p:xfrm>
          <a:off x="488829" y="1815589"/>
          <a:ext cx="11214342" cy="4015868"/>
        </p:xfrm>
        <a:graphic>
          <a:graphicData uri="http://schemas.openxmlformats.org/drawingml/2006/table">
            <a:tbl>
              <a:tblPr firstRow="1" bandRow="1">
                <a:tableStyleId>{073A0DAA-6AF3-43AB-8588-CEC1D06C72B9}</a:tableStyleId>
              </a:tblPr>
              <a:tblGrid>
                <a:gridCol w="3847381">
                  <a:extLst>
                    <a:ext uri="{9D8B030D-6E8A-4147-A177-3AD203B41FA5}">
                      <a16:colId xmlns:a16="http://schemas.microsoft.com/office/drawing/2014/main" xmlns="" val="4225346642"/>
                    </a:ext>
                  </a:extLst>
                </a:gridCol>
                <a:gridCol w="1362974">
                  <a:extLst>
                    <a:ext uri="{9D8B030D-6E8A-4147-A177-3AD203B41FA5}">
                      <a16:colId xmlns:a16="http://schemas.microsoft.com/office/drawing/2014/main" xmlns="" val="92269749"/>
                    </a:ext>
                  </a:extLst>
                </a:gridCol>
                <a:gridCol w="1414732">
                  <a:extLst>
                    <a:ext uri="{9D8B030D-6E8A-4147-A177-3AD203B41FA5}">
                      <a16:colId xmlns:a16="http://schemas.microsoft.com/office/drawing/2014/main" xmlns="" val="259762775"/>
                    </a:ext>
                  </a:extLst>
                </a:gridCol>
                <a:gridCol w="1518249">
                  <a:extLst>
                    <a:ext uri="{9D8B030D-6E8A-4147-A177-3AD203B41FA5}">
                      <a16:colId xmlns:a16="http://schemas.microsoft.com/office/drawing/2014/main" xmlns="" val="273827109"/>
                    </a:ext>
                  </a:extLst>
                </a:gridCol>
                <a:gridCol w="1656272">
                  <a:extLst>
                    <a:ext uri="{9D8B030D-6E8A-4147-A177-3AD203B41FA5}">
                      <a16:colId xmlns:a16="http://schemas.microsoft.com/office/drawing/2014/main" xmlns="" val="3258023917"/>
                    </a:ext>
                  </a:extLst>
                </a:gridCol>
                <a:gridCol w="1414734">
                  <a:extLst>
                    <a:ext uri="{9D8B030D-6E8A-4147-A177-3AD203B41FA5}">
                      <a16:colId xmlns:a16="http://schemas.microsoft.com/office/drawing/2014/main" xmlns="" val="3336556829"/>
                    </a:ext>
                  </a:extLst>
                </a:gridCol>
              </a:tblGrid>
              <a:tr h="558141">
                <a:tc>
                  <a:txBody>
                    <a:bodyPr/>
                    <a:lstStyle/>
                    <a:p>
                      <a:r>
                        <a:rPr lang="en-US" sz="2000" b="1" dirty="0"/>
                        <a:t>MODEL</a:t>
                      </a:r>
                    </a:p>
                  </a:txBody>
                  <a:tcPr/>
                </a:tc>
                <a:tc>
                  <a:txBody>
                    <a:bodyPr/>
                    <a:lstStyle/>
                    <a:p>
                      <a:r>
                        <a:rPr lang="en-US" dirty="0"/>
                        <a:t>ACCURACY</a:t>
                      </a:r>
                    </a:p>
                  </a:txBody>
                  <a:tcPr/>
                </a:tc>
                <a:tc>
                  <a:txBody>
                    <a:bodyPr/>
                    <a:lstStyle/>
                    <a:p>
                      <a:r>
                        <a:rPr lang="en-US" dirty="0"/>
                        <a:t>AUC</a:t>
                      </a:r>
                    </a:p>
                  </a:txBody>
                  <a:tcPr/>
                </a:tc>
                <a:tc>
                  <a:txBody>
                    <a:bodyPr/>
                    <a:lstStyle/>
                    <a:p>
                      <a:r>
                        <a:rPr lang="en-US" dirty="0"/>
                        <a:t>Precision</a:t>
                      </a:r>
                    </a:p>
                  </a:txBody>
                  <a:tcPr/>
                </a:tc>
                <a:tc>
                  <a:txBody>
                    <a:bodyPr/>
                    <a:lstStyle/>
                    <a:p>
                      <a:r>
                        <a:rPr lang="en-US" dirty="0"/>
                        <a:t>f1</a:t>
                      </a:r>
                    </a:p>
                  </a:txBody>
                  <a:tcPr/>
                </a:tc>
                <a:tc>
                  <a:txBody>
                    <a:bodyPr/>
                    <a:lstStyle/>
                    <a:p>
                      <a:r>
                        <a:rPr lang="en-US" dirty="0"/>
                        <a:t>Recall</a:t>
                      </a:r>
                    </a:p>
                  </a:txBody>
                  <a:tcPr/>
                </a:tc>
                <a:extLst>
                  <a:ext uri="{0D108BD9-81ED-4DB2-BD59-A6C34878D82A}">
                    <a16:rowId xmlns:a16="http://schemas.microsoft.com/office/drawing/2014/main" xmlns="" val="2519705816"/>
                  </a:ext>
                </a:extLst>
              </a:tr>
              <a:tr h="611010">
                <a:tc>
                  <a:txBody>
                    <a:bodyPr/>
                    <a:lstStyle/>
                    <a:p>
                      <a:r>
                        <a:rPr lang="en-US" sz="2000" b="1" dirty="0"/>
                        <a:t>Logistic Regression</a:t>
                      </a:r>
                    </a:p>
                  </a:txBody>
                  <a:tcPr/>
                </a:tc>
                <a:tc>
                  <a:txBody>
                    <a:bodyPr/>
                    <a:lstStyle/>
                    <a:p>
                      <a:r>
                        <a:rPr lang="en-US" dirty="0"/>
                        <a:t>0.7721</a:t>
                      </a:r>
                    </a:p>
                  </a:txBody>
                  <a:tcPr/>
                </a:tc>
                <a:tc>
                  <a:txBody>
                    <a:bodyPr/>
                    <a:lstStyle/>
                    <a:p>
                      <a:r>
                        <a:rPr lang="en-US" dirty="0"/>
                        <a:t>0.8436</a:t>
                      </a:r>
                    </a:p>
                  </a:txBody>
                  <a:tcPr/>
                </a:tc>
                <a:tc>
                  <a:txBody>
                    <a:bodyPr/>
                    <a:lstStyle/>
                    <a:p>
                      <a:r>
                        <a:rPr lang="en-US" dirty="0"/>
                        <a:t>0.85</a:t>
                      </a:r>
                    </a:p>
                  </a:txBody>
                  <a:tcPr/>
                </a:tc>
                <a:tc>
                  <a:txBody>
                    <a:bodyPr/>
                    <a:lstStyle/>
                    <a:p>
                      <a:r>
                        <a:rPr lang="en-US" dirty="0"/>
                        <a:t>0.80</a:t>
                      </a:r>
                    </a:p>
                  </a:txBody>
                  <a:tcPr/>
                </a:tc>
                <a:tc>
                  <a:txBody>
                    <a:bodyPr/>
                    <a:lstStyle/>
                    <a:p>
                      <a:r>
                        <a:rPr lang="en-US" dirty="0"/>
                        <a:t>0.77</a:t>
                      </a:r>
                    </a:p>
                  </a:txBody>
                  <a:tcPr/>
                </a:tc>
                <a:extLst>
                  <a:ext uri="{0D108BD9-81ED-4DB2-BD59-A6C34878D82A}">
                    <a16:rowId xmlns:a16="http://schemas.microsoft.com/office/drawing/2014/main" xmlns="" val="4137367428"/>
                  </a:ext>
                </a:extLst>
              </a:tr>
              <a:tr h="558141">
                <a:tc>
                  <a:txBody>
                    <a:bodyPr/>
                    <a:lstStyle/>
                    <a:p>
                      <a:r>
                        <a:rPr lang="en-US" sz="2000" b="1" dirty="0"/>
                        <a:t>LDA</a:t>
                      </a:r>
                    </a:p>
                  </a:txBody>
                  <a:tcPr/>
                </a:tc>
                <a:tc>
                  <a:txBody>
                    <a:bodyPr/>
                    <a:lstStyle/>
                    <a:p>
                      <a:r>
                        <a:rPr lang="en-US" dirty="0"/>
                        <a:t>0.7448</a:t>
                      </a:r>
                    </a:p>
                  </a:txBody>
                  <a:tcPr/>
                </a:tc>
                <a:tc>
                  <a:txBody>
                    <a:bodyPr/>
                    <a:lstStyle/>
                    <a:p>
                      <a:r>
                        <a:rPr lang="en-US" dirty="0"/>
                        <a:t>0.8460</a:t>
                      </a:r>
                    </a:p>
                  </a:txBody>
                  <a:tcPr/>
                </a:tc>
                <a:tc>
                  <a:txBody>
                    <a:bodyPr/>
                    <a:lstStyle/>
                    <a:p>
                      <a:r>
                        <a:rPr lang="en-US" dirty="0"/>
                        <a:t>0.85</a:t>
                      </a:r>
                    </a:p>
                  </a:txBody>
                  <a:tcPr/>
                </a:tc>
                <a:tc>
                  <a:txBody>
                    <a:bodyPr/>
                    <a:lstStyle/>
                    <a:p>
                      <a:r>
                        <a:rPr lang="en-US" dirty="0"/>
                        <a:t>0.77</a:t>
                      </a:r>
                    </a:p>
                  </a:txBody>
                  <a:tcPr/>
                </a:tc>
                <a:tc>
                  <a:txBody>
                    <a:bodyPr/>
                    <a:lstStyle/>
                    <a:p>
                      <a:r>
                        <a:rPr lang="en-US" dirty="0"/>
                        <a:t>0.74</a:t>
                      </a:r>
                    </a:p>
                  </a:txBody>
                  <a:tcPr/>
                </a:tc>
                <a:extLst>
                  <a:ext uri="{0D108BD9-81ED-4DB2-BD59-A6C34878D82A}">
                    <a16:rowId xmlns:a16="http://schemas.microsoft.com/office/drawing/2014/main" xmlns="" val="85949014"/>
                  </a:ext>
                </a:extLst>
              </a:tr>
              <a:tr h="558141">
                <a:tc>
                  <a:txBody>
                    <a:bodyPr/>
                    <a:lstStyle/>
                    <a:p>
                      <a:r>
                        <a:rPr lang="en-US" sz="2000" b="1" dirty="0"/>
                        <a:t>Random Forest (RF)</a:t>
                      </a:r>
                    </a:p>
                  </a:txBody>
                  <a:tcPr/>
                </a:tc>
                <a:tc>
                  <a:txBody>
                    <a:bodyPr/>
                    <a:lstStyle/>
                    <a:p>
                      <a:r>
                        <a:rPr lang="en-US" dirty="0"/>
                        <a:t>0.8163</a:t>
                      </a:r>
                    </a:p>
                  </a:txBody>
                  <a:tcPr/>
                </a:tc>
                <a:tc>
                  <a:txBody>
                    <a:bodyPr/>
                    <a:lstStyle/>
                    <a:p>
                      <a:r>
                        <a:rPr lang="en-US" dirty="0"/>
                        <a:t>0.7280</a:t>
                      </a:r>
                    </a:p>
                  </a:txBody>
                  <a:tcPr/>
                </a:tc>
                <a:tc>
                  <a:txBody>
                    <a:bodyPr/>
                    <a:lstStyle/>
                    <a:p>
                      <a:r>
                        <a:rPr lang="en-US" dirty="0"/>
                        <a:t>0.77</a:t>
                      </a:r>
                    </a:p>
                  </a:txBody>
                  <a:tcPr/>
                </a:tc>
                <a:tc>
                  <a:txBody>
                    <a:bodyPr/>
                    <a:lstStyle/>
                    <a:p>
                      <a:r>
                        <a:rPr lang="en-US" dirty="0"/>
                        <a:t>0.78</a:t>
                      </a:r>
                    </a:p>
                  </a:txBody>
                  <a:tcPr/>
                </a:tc>
                <a:tc>
                  <a:txBody>
                    <a:bodyPr/>
                    <a:lstStyle/>
                    <a:p>
                      <a:r>
                        <a:rPr lang="en-US" dirty="0"/>
                        <a:t>0.82</a:t>
                      </a:r>
                    </a:p>
                  </a:txBody>
                  <a:tcPr/>
                </a:tc>
                <a:extLst>
                  <a:ext uri="{0D108BD9-81ED-4DB2-BD59-A6C34878D82A}">
                    <a16:rowId xmlns:a16="http://schemas.microsoft.com/office/drawing/2014/main" xmlns="" val="3422978360"/>
                  </a:ext>
                </a:extLst>
              </a:tr>
              <a:tr h="558141">
                <a:tc>
                  <a:txBody>
                    <a:bodyPr/>
                    <a:lstStyle/>
                    <a:p>
                      <a:r>
                        <a:rPr lang="en-US" sz="2000" b="1" dirty="0"/>
                        <a:t>RF with reduced Features</a:t>
                      </a:r>
                    </a:p>
                  </a:txBody>
                  <a:tcPr/>
                </a:tc>
                <a:tc>
                  <a:txBody>
                    <a:bodyPr/>
                    <a:lstStyle/>
                    <a:p>
                      <a:r>
                        <a:rPr lang="en-US" dirty="0"/>
                        <a:t>0.8401</a:t>
                      </a:r>
                    </a:p>
                  </a:txBody>
                  <a:tcPr/>
                </a:tc>
                <a:tc>
                  <a:txBody>
                    <a:bodyPr/>
                    <a:lstStyle/>
                    <a:p>
                      <a:endParaRPr lang="en-US" dirty="0"/>
                    </a:p>
                  </a:txBody>
                  <a:tcPr/>
                </a:tc>
                <a:tc>
                  <a:txBody>
                    <a:bodyPr/>
                    <a:lstStyle/>
                    <a:p>
                      <a:r>
                        <a:rPr lang="en-US" dirty="0"/>
                        <a:t>0.81</a:t>
                      </a:r>
                    </a:p>
                  </a:txBody>
                  <a:tcPr/>
                </a:tc>
                <a:tc>
                  <a:txBody>
                    <a:bodyPr/>
                    <a:lstStyle/>
                    <a:p>
                      <a:r>
                        <a:rPr lang="en-US" dirty="0"/>
                        <a:t>0.81</a:t>
                      </a:r>
                    </a:p>
                  </a:txBody>
                  <a:tcPr/>
                </a:tc>
                <a:tc>
                  <a:txBody>
                    <a:bodyPr/>
                    <a:lstStyle/>
                    <a:p>
                      <a:r>
                        <a:rPr lang="en-US" dirty="0"/>
                        <a:t>0.84</a:t>
                      </a:r>
                    </a:p>
                  </a:txBody>
                  <a:tcPr/>
                </a:tc>
                <a:extLst>
                  <a:ext uri="{0D108BD9-81ED-4DB2-BD59-A6C34878D82A}">
                    <a16:rowId xmlns:a16="http://schemas.microsoft.com/office/drawing/2014/main" xmlns="" val="3188341721"/>
                  </a:ext>
                </a:extLst>
              </a:tr>
              <a:tr h="602951">
                <a:tc>
                  <a:txBody>
                    <a:bodyPr/>
                    <a:lstStyle/>
                    <a:p>
                      <a:r>
                        <a:rPr lang="en-US" sz="2000" b="1" dirty="0"/>
                        <a:t>Gradient Boosting (GB)</a:t>
                      </a:r>
                    </a:p>
                  </a:txBody>
                  <a:tcPr/>
                </a:tc>
                <a:tc>
                  <a:txBody>
                    <a:bodyPr/>
                    <a:lstStyle/>
                    <a:p>
                      <a:r>
                        <a:rPr lang="en-US" dirty="0"/>
                        <a:t>0.8707</a:t>
                      </a:r>
                    </a:p>
                  </a:txBody>
                  <a:tcPr/>
                </a:tc>
                <a:tc>
                  <a:txBody>
                    <a:bodyPr/>
                    <a:lstStyle/>
                    <a:p>
                      <a:r>
                        <a:rPr lang="en-US" dirty="0"/>
                        <a:t>0.8205</a:t>
                      </a:r>
                    </a:p>
                  </a:txBody>
                  <a:tcPr/>
                </a:tc>
                <a:tc>
                  <a:txBody>
                    <a:bodyPr/>
                    <a:lstStyle/>
                    <a:p>
                      <a:r>
                        <a:rPr lang="en-US" dirty="0"/>
                        <a:t>0.87</a:t>
                      </a:r>
                    </a:p>
                  </a:txBody>
                  <a:tcPr/>
                </a:tc>
                <a:tc>
                  <a:txBody>
                    <a:bodyPr/>
                    <a:lstStyle/>
                    <a:p>
                      <a:r>
                        <a:rPr lang="en-US" dirty="0"/>
                        <a:t>0.84</a:t>
                      </a:r>
                    </a:p>
                  </a:txBody>
                  <a:tcPr/>
                </a:tc>
                <a:tc>
                  <a:txBody>
                    <a:bodyPr/>
                    <a:lstStyle/>
                    <a:p>
                      <a:r>
                        <a:rPr lang="en-US" dirty="0"/>
                        <a:t>0.87</a:t>
                      </a:r>
                    </a:p>
                  </a:txBody>
                  <a:tcPr/>
                </a:tc>
                <a:extLst>
                  <a:ext uri="{0D108BD9-81ED-4DB2-BD59-A6C34878D82A}">
                    <a16:rowId xmlns:a16="http://schemas.microsoft.com/office/drawing/2014/main" xmlns="" val="2891143075"/>
                  </a:ext>
                </a:extLst>
              </a:tr>
              <a:tr h="569343">
                <a:tc>
                  <a:txBody>
                    <a:bodyPr/>
                    <a:lstStyle/>
                    <a:p>
                      <a:r>
                        <a:rPr lang="en-US" sz="2000" b="1" dirty="0"/>
                        <a:t>GB with reduced Features</a:t>
                      </a:r>
                    </a:p>
                  </a:txBody>
                  <a:tcPr/>
                </a:tc>
                <a:tc>
                  <a:txBody>
                    <a:bodyPr/>
                    <a:lstStyle/>
                    <a:p>
                      <a:r>
                        <a:rPr lang="en-US" dirty="0"/>
                        <a:t>0.8673</a:t>
                      </a:r>
                    </a:p>
                  </a:txBody>
                  <a:tcPr/>
                </a:tc>
                <a:tc>
                  <a:txBody>
                    <a:bodyPr/>
                    <a:lstStyle/>
                    <a:p>
                      <a:endParaRPr lang="en-US" dirty="0"/>
                    </a:p>
                  </a:txBody>
                  <a:tcPr/>
                </a:tc>
                <a:tc>
                  <a:txBody>
                    <a:bodyPr/>
                    <a:lstStyle/>
                    <a:p>
                      <a:r>
                        <a:rPr lang="en-US" dirty="0"/>
                        <a:t>0.86</a:t>
                      </a:r>
                    </a:p>
                  </a:txBody>
                  <a:tcPr/>
                </a:tc>
                <a:tc>
                  <a:txBody>
                    <a:bodyPr/>
                    <a:lstStyle/>
                    <a:p>
                      <a:r>
                        <a:rPr lang="en-US" dirty="0"/>
                        <a:t>0.84</a:t>
                      </a:r>
                    </a:p>
                  </a:txBody>
                  <a:tcPr/>
                </a:tc>
                <a:tc>
                  <a:txBody>
                    <a:bodyPr/>
                    <a:lstStyle/>
                    <a:p>
                      <a:r>
                        <a:rPr lang="en-US" dirty="0"/>
                        <a:t>0.87</a:t>
                      </a:r>
                    </a:p>
                  </a:txBody>
                  <a:tcPr/>
                </a:tc>
                <a:extLst>
                  <a:ext uri="{0D108BD9-81ED-4DB2-BD59-A6C34878D82A}">
                    <a16:rowId xmlns:a16="http://schemas.microsoft.com/office/drawing/2014/main" xmlns="" val="1122915787"/>
                  </a:ext>
                </a:extLst>
              </a:tr>
            </a:tbl>
          </a:graphicData>
        </a:graphic>
      </p:graphicFrame>
    </p:spTree>
    <p:extLst>
      <p:ext uri="{BB962C8B-B14F-4D97-AF65-F5344CB8AC3E}">
        <p14:creationId xmlns:p14="http://schemas.microsoft.com/office/powerpoint/2010/main" val="527588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F59D9C-2D8E-46A2-9EEE-92E483E6FCF2}"/>
              </a:ext>
            </a:extLst>
          </p:cNvPr>
          <p:cNvSpPr>
            <a:spLocks noGrp="1"/>
          </p:cNvSpPr>
          <p:nvPr>
            <p:ph type="title"/>
          </p:nvPr>
        </p:nvSpPr>
        <p:spPr>
          <a:xfrm>
            <a:off x="448574" y="365125"/>
            <a:ext cx="10905226" cy="1325563"/>
          </a:xfrm>
        </p:spPr>
        <p:txBody>
          <a:bodyPr/>
          <a:lstStyle/>
          <a:p>
            <a:r>
              <a:rPr lang="en-US" b="1" dirty="0"/>
              <a:t>RECOMMENDATION</a:t>
            </a:r>
          </a:p>
        </p:txBody>
      </p:sp>
      <p:sp>
        <p:nvSpPr>
          <p:cNvPr id="3" name="Content Placeholder 2">
            <a:extLst>
              <a:ext uri="{FF2B5EF4-FFF2-40B4-BE49-F238E27FC236}">
                <a16:creationId xmlns:a16="http://schemas.microsoft.com/office/drawing/2014/main" xmlns="" id="{17953AD9-6123-48CE-B7BF-3C28BDD6C1A2}"/>
              </a:ext>
            </a:extLst>
          </p:cNvPr>
          <p:cNvSpPr>
            <a:spLocks noGrp="1"/>
          </p:cNvSpPr>
          <p:nvPr>
            <p:ph idx="1"/>
          </p:nvPr>
        </p:nvSpPr>
        <p:spPr>
          <a:xfrm>
            <a:off x="333554" y="1690688"/>
            <a:ext cx="11524891" cy="4351338"/>
          </a:xfrm>
        </p:spPr>
        <p:txBody>
          <a:bodyPr>
            <a:normAutofit/>
          </a:bodyPr>
          <a:lstStyle/>
          <a:p>
            <a:pPr marL="0" indent="0">
              <a:buNone/>
            </a:pPr>
            <a:r>
              <a:rPr lang="en-US" dirty="0"/>
              <a:t>Based on five parameters and the fact that it helps control variance and bias, we recommend using </a:t>
            </a:r>
            <a:r>
              <a:rPr lang="en-US" sz="3000" b="1" dirty="0"/>
              <a:t>GRADIENT BOOSTING MODEL without Feature Reduction</a:t>
            </a:r>
          </a:p>
          <a:p>
            <a:r>
              <a:rPr lang="en-US" sz="2600" b="1" dirty="0"/>
              <a:t>Accuracy: </a:t>
            </a:r>
            <a:r>
              <a:rPr lang="en-US" sz="2600" dirty="0"/>
              <a:t>0.8707</a:t>
            </a:r>
          </a:p>
          <a:p>
            <a:r>
              <a:rPr lang="en-US" sz="2600" b="1" dirty="0"/>
              <a:t>AUC: </a:t>
            </a:r>
            <a:r>
              <a:rPr lang="en-US" sz="2600" dirty="0"/>
              <a:t>0.8205</a:t>
            </a:r>
          </a:p>
          <a:p>
            <a:r>
              <a:rPr lang="en-US" sz="2600" b="1" dirty="0"/>
              <a:t>Precision: </a:t>
            </a:r>
            <a:r>
              <a:rPr lang="en-US" sz="2600" dirty="0"/>
              <a:t>0.87</a:t>
            </a:r>
          </a:p>
          <a:p>
            <a:r>
              <a:rPr lang="en-US" sz="2600" b="1" dirty="0"/>
              <a:t>f1: </a:t>
            </a:r>
            <a:r>
              <a:rPr lang="en-US" sz="2600" dirty="0"/>
              <a:t>0.84</a:t>
            </a:r>
          </a:p>
          <a:p>
            <a:r>
              <a:rPr lang="en-US" sz="2600" b="1" dirty="0"/>
              <a:t>Recall: </a:t>
            </a:r>
            <a:r>
              <a:rPr lang="en-US" sz="2600" dirty="0"/>
              <a:t>0.87</a:t>
            </a:r>
          </a:p>
          <a:p>
            <a:pPr marL="0" indent="0">
              <a:buNone/>
            </a:pPr>
            <a:endParaRPr lang="en-US" sz="3000" b="1" dirty="0"/>
          </a:p>
        </p:txBody>
      </p:sp>
    </p:spTree>
    <p:extLst>
      <p:ext uri="{BB962C8B-B14F-4D97-AF65-F5344CB8AC3E}">
        <p14:creationId xmlns:p14="http://schemas.microsoft.com/office/powerpoint/2010/main" val="1043208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FF7899B-FAE8-4F3B-9115-FE53FF8C6FDA}"/>
              </a:ext>
            </a:extLst>
          </p:cNvPr>
          <p:cNvSpPr>
            <a:spLocks noGrp="1"/>
          </p:cNvSpPr>
          <p:nvPr>
            <p:ph type="title"/>
          </p:nvPr>
        </p:nvSpPr>
        <p:spPr>
          <a:xfrm>
            <a:off x="831850" y="1709739"/>
            <a:ext cx="10515600" cy="2396436"/>
          </a:xfrm>
        </p:spPr>
        <p:txBody>
          <a:bodyPr>
            <a:normAutofit/>
          </a:bodyPr>
          <a:lstStyle/>
          <a:p>
            <a:pPr algn="ctr"/>
            <a:r>
              <a:rPr lang="en-US" sz="9000" b="1" dirty="0"/>
              <a:t>Thank You!</a:t>
            </a:r>
          </a:p>
        </p:txBody>
      </p:sp>
    </p:spTree>
    <p:extLst>
      <p:ext uri="{BB962C8B-B14F-4D97-AF65-F5344CB8AC3E}">
        <p14:creationId xmlns:p14="http://schemas.microsoft.com/office/powerpoint/2010/main" val="17394132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71B2258F-86CA-4D4D-8270-BC05FCDE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2205C927-85F1-44F5-98F1-E2011430D5F7}"/>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13590" r="11743" b="-1"/>
          <a:stretch/>
        </p:blipFill>
        <p:spPr>
          <a:xfrm>
            <a:off x="20" y="1"/>
            <a:ext cx="12191980" cy="6857999"/>
          </a:xfrm>
          <a:prstGeom prst="rect">
            <a:avLst/>
          </a:prstGeom>
        </p:spPr>
      </p:pic>
      <p:sp>
        <p:nvSpPr>
          <p:cNvPr id="4" name="Title 3">
            <a:extLst>
              <a:ext uri="{FF2B5EF4-FFF2-40B4-BE49-F238E27FC236}">
                <a16:creationId xmlns:a16="http://schemas.microsoft.com/office/drawing/2014/main" xmlns="" id="{2C5E3276-DA98-4D05-8170-95B4E88BDBF1}"/>
              </a:ext>
            </a:extLst>
          </p:cNvPr>
          <p:cNvSpPr>
            <a:spLocks noGrp="1"/>
          </p:cNvSpPr>
          <p:nvPr>
            <p:ph type="title"/>
          </p:nvPr>
        </p:nvSpPr>
        <p:spPr>
          <a:xfrm>
            <a:off x="833702" y="2804030"/>
            <a:ext cx="10072914" cy="1249938"/>
          </a:xfrm>
        </p:spPr>
        <p:txBody>
          <a:bodyPr vert="horz" lIns="91440" tIns="45720" rIns="91440" bIns="45720" rtlCol="0" anchor="b">
            <a:normAutofit/>
          </a:bodyPr>
          <a:lstStyle/>
          <a:p>
            <a:pPr algn="ctr"/>
            <a:r>
              <a:rPr lang="en-US" dirty="0">
                <a:solidFill>
                  <a:srgbClr val="FFFFFF"/>
                </a:solidFill>
              </a:rPr>
              <a:t>Backup Slides</a:t>
            </a:r>
          </a:p>
        </p:txBody>
      </p:sp>
    </p:spTree>
    <p:extLst>
      <p:ext uri="{BB962C8B-B14F-4D97-AF65-F5344CB8AC3E}">
        <p14:creationId xmlns:p14="http://schemas.microsoft.com/office/powerpoint/2010/main" val="1255023496"/>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80FE012B-638B-4B8F-B1E3-44671C06D292}"/>
              </a:ext>
            </a:extLst>
          </p:cNvPr>
          <p:cNvSpPr>
            <a:spLocks noGrp="1"/>
          </p:cNvSpPr>
          <p:nvPr>
            <p:ph type="title"/>
          </p:nvPr>
        </p:nvSpPr>
        <p:spPr>
          <a:xfrm>
            <a:off x="448574" y="204869"/>
            <a:ext cx="10905226" cy="1325563"/>
          </a:xfrm>
        </p:spPr>
        <p:txBody>
          <a:bodyPr>
            <a:normAutofit/>
          </a:bodyPr>
          <a:lstStyle/>
          <a:p>
            <a:r>
              <a:rPr lang="en-US" sz="4400" b="1" dirty="0"/>
              <a:t>Performance of the models without minority class over-sampling</a:t>
            </a:r>
          </a:p>
        </p:txBody>
      </p:sp>
      <p:sp>
        <p:nvSpPr>
          <p:cNvPr id="2" name="TextBox 1">
            <a:extLst>
              <a:ext uri="{FF2B5EF4-FFF2-40B4-BE49-F238E27FC236}">
                <a16:creationId xmlns:a16="http://schemas.microsoft.com/office/drawing/2014/main" xmlns="" id="{D13B463C-8BD7-4368-8DF7-D3EC228119DD}"/>
              </a:ext>
            </a:extLst>
          </p:cNvPr>
          <p:cNvSpPr txBox="1"/>
          <p:nvPr/>
        </p:nvSpPr>
        <p:spPr>
          <a:xfrm>
            <a:off x="631596" y="1530432"/>
            <a:ext cx="4930218" cy="430887"/>
          </a:xfrm>
          <a:prstGeom prst="rect">
            <a:avLst/>
          </a:prstGeom>
          <a:noFill/>
        </p:spPr>
        <p:txBody>
          <a:bodyPr wrap="square" rtlCol="0">
            <a:spAutoFit/>
          </a:bodyPr>
          <a:lstStyle/>
          <a:p>
            <a:r>
              <a:rPr lang="en-US" sz="2200" dirty="0"/>
              <a:t>1. Logistic Regression</a:t>
            </a:r>
          </a:p>
        </p:txBody>
      </p:sp>
      <p:pic>
        <p:nvPicPr>
          <p:cNvPr id="5" name="Picture 4">
            <a:extLst>
              <a:ext uri="{FF2B5EF4-FFF2-40B4-BE49-F238E27FC236}">
                <a16:creationId xmlns:a16="http://schemas.microsoft.com/office/drawing/2014/main" xmlns="" id="{3A7E7A14-12B8-47E9-8010-48BEE35264DF}"/>
              </a:ext>
            </a:extLst>
          </p:cNvPr>
          <p:cNvPicPr>
            <a:picLocks noChangeAspect="1"/>
          </p:cNvPicPr>
          <p:nvPr/>
        </p:nvPicPr>
        <p:blipFill>
          <a:blip r:embed="rId2"/>
          <a:stretch>
            <a:fillRect/>
          </a:stretch>
        </p:blipFill>
        <p:spPr>
          <a:xfrm>
            <a:off x="681036" y="2062081"/>
            <a:ext cx="10829925" cy="4591050"/>
          </a:xfrm>
          <a:prstGeom prst="rect">
            <a:avLst/>
          </a:prstGeom>
        </p:spPr>
      </p:pic>
    </p:spTree>
    <p:extLst>
      <p:ext uri="{BB962C8B-B14F-4D97-AF65-F5344CB8AC3E}">
        <p14:creationId xmlns:p14="http://schemas.microsoft.com/office/powerpoint/2010/main" val="2471682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80FE012B-638B-4B8F-B1E3-44671C06D292}"/>
              </a:ext>
            </a:extLst>
          </p:cNvPr>
          <p:cNvSpPr>
            <a:spLocks noGrp="1"/>
          </p:cNvSpPr>
          <p:nvPr>
            <p:ph type="title"/>
          </p:nvPr>
        </p:nvSpPr>
        <p:spPr>
          <a:xfrm>
            <a:off x="448574" y="204869"/>
            <a:ext cx="10905226" cy="1325563"/>
          </a:xfrm>
        </p:spPr>
        <p:txBody>
          <a:bodyPr>
            <a:normAutofit/>
          </a:bodyPr>
          <a:lstStyle/>
          <a:p>
            <a:r>
              <a:rPr lang="en-US" sz="4400" b="1" dirty="0"/>
              <a:t>Performance of the models without minority class over-sampling</a:t>
            </a:r>
          </a:p>
        </p:txBody>
      </p:sp>
      <p:sp>
        <p:nvSpPr>
          <p:cNvPr id="2" name="TextBox 1">
            <a:extLst>
              <a:ext uri="{FF2B5EF4-FFF2-40B4-BE49-F238E27FC236}">
                <a16:creationId xmlns:a16="http://schemas.microsoft.com/office/drawing/2014/main" xmlns="" id="{D13B463C-8BD7-4368-8DF7-D3EC228119DD}"/>
              </a:ext>
            </a:extLst>
          </p:cNvPr>
          <p:cNvSpPr txBox="1"/>
          <p:nvPr/>
        </p:nvSpPr>
        <p:spPr>
          <a:xfrm>
            <a:off x="631596" y="1530432"/>
            <a:ext cx="4930218" cy="430887"/>
          </a:xfrm>
          <a:prstGeom prst="rect">
            <a:avLst/>
          </a:prstGeom>
          <a:noFill/>
        </p:spPr>
        <p:txBody>
          <a:bodyPr wrap="square" rtlCol="0">
            <a:spAutoFit/>
          </a:bodyPr>
          <a:lstStyle/>
          <a:p>
            <a:r>
              <a:rPr lang="en-US" sz="2200" dirty="0"/>
              <a:t>2. Linear Discriminant Analysis</a:t>
            </a:r>
          </a:p>
        </p:txBody>
      </p:sp>
      <p:pic>
        <p:nvPicPr>
          <p:cNvPr id="4" name="Picture 3">
            <a:extLst>
              <a:ext uri="{FF2B5EF4-FFF2-40B4-BE49-F238E27FC236}">
                <a16:creationId xmlns:a16="http://schemas.microsoft.com/office/drawing/2014/main" xmlns="" id="{B7E3F8C3-ED0F-4767-A9BE-11BF926528F4}"/>
              </a:ext>
            </a:extLst>
          </p:cNvPr>
          <p:cNvPicPr>
            <a:picLocks noChangeAspect="1"/>
          </p:cNvPicPr>
          <p:nvPr/>
        </p:nvPicPr>
        <p:blipFill>
          <a:blip r:embed="rId2"/>
          <a:stretch>
            <a:fillRect/>
          </a:stretch>
        </p:blipFill>
        <p:spPr>
          <a:xfrm>
            <a:off x="631596" y="1961319"/>
            <a:ext cx="10868025" cy="4533749"/>
          </a:xfrm>
          <a:prstGeom prst="rect">
            <a:avLst/>
          </a:prstGeom>
        </p:spPr>
      </p:pic>
    </p:spTree>
    <p:extLst>
      <p:ext uri="{BB962C8B-B14F-4D97-AF65-F5344CB8AC3E}">
        <p14:creationId xmlns:p14="http://schemas.microsoft.com/office/powerpoint/2010/main" val="1624774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80FE012B-638B-4B8F-B1E3-44671C06D292}"/>
              </a:ext>
            </a:extLst>
          </p:cNvPr>
          <p:cNvSpPr>
            <a:spLocks noGrp="1"/>
          </p:cNvSpPr>
          <p:nvPr>
            <p:ph type="title"/>
          </p:nvPr>
        </p:nvSpPr>
        <p:spPr>
          <a:xfrm>
            <a:off x="448574" y="204869"/>
            <a:ext cx="10905226" cy="1325563"/>
          </a:xfrm>
        </p:spPr>
        <p:txBody>
          <a:bodyPr>
            <a:normAutofit/>
          </a:bodyPr>
          <a:lstStyle/>
          <a:p>
            <a:r>
              <a:rPr lang="en-US" sz="4400" b="1" dirty="0"/>
              <a:t>Performance of the models without minority class over-sampling</a:t>
            </a:r>
          </a:p>
        </p:txBody>
      </p:sp>
      <p:sp>
        <p:nvSpPr>
          <p:cNvPr id="2" name="TextBox 1">
            <a:extLst>
              <a:ext uri="{FF2B5EF4-FFF2-40B4-BE49-F238E27FC236}">
                <a16:creationId xmlns:a16="http://schemas.microsoft.com/office/drawing/2014/main" xmlns="" id="{D13B463C-8BD7-4368-8DF7-D3EC228119DD}"/>
              </a:ext>
            </a:extLst>
          </p:cNvPr>
          <p:cNvSpPr txBox="1"/>
          <p:nvPr/>
        </p:nvSpPr>
        <p:spPr>
          <a:xfrm>
            <a:off x="631596" y="1530432"/>
            <a:ext cx="4930218" cy="430887"/>
          </a:xfrm>
          <a:prstGeom prst="rect">
            <a:avLst/>
          </a:prstGeom>
          <a:noFill/>
        </p:spPr>
        <p:txBody>
          <a:bodyPr wrap="square" rtlCol="0">
            <a:spAutoFit/>
          </a:bodyPr>
          <a:lstStyle/>
          <a:p>
            <a:r>
              <a:rPr lang="en-US" sz="2200" dirty="0"/>
              <a:t>3. Random Forest</a:t>
            </a:r>
          </a:p>
        </p:txBody>
      </p:sp>
      <p:pic>
        <p:nvPicPr>
          <p:cNvPr id="5" name="Picture 4">
            <a:extLst>
              <a:ext uri="{FF2B5EF4-FFF2-40B4-BE49-F238E27FC236}">
                <a16:creationId xmlns:a16="http://schemas.microsoft.com/office/drawing/2014/main" xmlns="" id="{09135104-245C-4CB6-9D31-97AF52B98CBF}"/>
              </a:ext>
            </a:extLst>
          </p:cNvPr>
          <p:cNvPicPr>
            <a:picLocks noChangeAspect="1"/>
          </p:cNvPicPr>
          <p:nvPr/>
        </p:nvPicPr>
        <p:blipFill>
          <a:blip r:embed="rId2"/>
          <a:stretch>
            <a:fillRect/>
          </a:stretch>
        </p:blipFill>
        <p:spPr>
          <a:xfrm>
            <a:off x="631596" y="1961319"/>
            <a:ext cx="10829925" cy="4807126"/>
          </a:xfrm>
          <a:prstGeom prst="rect">
            <a:avLst/>
          </a:prstGeom>
        </p:spPr>
      </p:pic>
    </p:spTree>
    <p:extLst>
      <p:ext uri="{BB962C8B-B14F-4D97-AF65-F5344CB8AC3E}">
        <p14:creationId xmlns:p14="http://schemas.microsoft.com/office/powerpoint/2010/main" val="92890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80FE012B-638B-4B8F-B1E3-44671C06D292}"/>
              </a:ext>
            </a:extLst>
          </p:cNvPr>
          <p:cNvSpPr>
            <a:spLocks noGrp="1"/>
          </p:cNvSpPr>
          <p:nvPr>
            <p:ph type="title"/>
          </p:nvPr>
        </p:nvSpPr>
        <p:spPr>
          <a:xfrm>
            <a:off x="448574" y="204869"/>
            <a:ext cx="10905226" cy="1325563"/>
          </a:xfrm>
        </p:spPr>
        <p:txBody>
          <a:bodyPr>
            <a:normAutofit/>
          </a:bodyPr>
          <a:lstStyle/>
          <a:p>
            <a:r>
              <a:rPr lang="en-US" sz="4400" b="1" dirty="0"/>
              <a:t>Performance of the models without minority class over-sampling</a:t>
            </a:r>
          </a:p>
        </p:txBody>
      </p:sp>
      <p:sp>
        <p:nvSpPr>
          <p:cNvPr id="2" name="TextBox 1">
            <a:extLst>
              <a:ext uri="{FF2B5EF4-FFF2-40B4-BE49-F238E27FC236}">
                <a16:creationId xmlns:a16="http://schemas.microsoft.com/office/drawing/2014/main" xmlns="" id="{D13B463C-8BD7-4368-8DF7-D3EC228119DD}"/>
              </a:ext>
            </a:extLst>
          </p:cNvPr>
          <p:cNvSpPr txBox="1"/>
          <p:nvPr/>
        </p:nvSpPr>
        <p:spPr>
          <a:xfrm>
            <a:off x="631596" y="1530432"/>
            <a:ext cx="4930218" cy="430887"/>
          </a:xfrm>
          <a:prstGeom prst="rect">
            <a:avLst/>
          </a:prstGeom>
          <a:noFill/>
        </p:spPr>
        <p:txBody>
          <a:bodyPr wrap="square" rtlCol="0">
            <a:spAutoFit/>
          </a:bodyPr>
          <a:lstStyle/>
          <a:p>
            <a:r>
              <a:rPr lang="en-US" sz="2200" dirty="0"/>
              <a:t>4. Gradient Boosting</a:t>
            </a:r>
          </a:p>
        </p:txBody>
      </p:sp>
      <p:pic>
        <p:nvPicPr>
          <p:cNvPr id="4" name="Picture 3">
            <a:extLst>
              <a:ext uri="{FF2B5EF4-FFF2-40B4-BE49-F238E27FC236}">
                <a16:creationId xmlns:a16="http://schemas.microsoft.com/office/drawing/2014/main" xmlns="" id="{23E65855-C497-4734-B869-AA8717B2CE4D}"/>
              </a:ext>
            </a:extLst>
          </p:cNvPr>
          <p:cNvPicPr>
            <a:picLocks noChangeAspect="1"/>
          </p:cNvPicPr>
          <p:nvPr/>
        </p:nvPicPr>
        <p:blipFill>
          <a:blip r:embed="rId2"/>
          <a:stretch>
            <a:fillRect/>
          </a:stretch>
        </p:blipFill>
        <p:spPr>
          <a:xfrm>
            <a:off x="631596" y="1961319"/>
            <a:ext cx="9763125" cy="4807126"/>
          </a:xfrm>
          <a:prstGeom prst="rect">
            <a:avLst/>
          </a:prstGeom>
        </p:spPr>
      </p:pic>
    </p:spTree>
    <p:extLst>
      <p:ext uri="{BB962C8B-B14F-4D97-AF65-F5344CB8AC3E}">
        <p14:creationId xmlns:p14="http://schemas.microsoft.com/office/powerpoint/2010/main" val="189181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7FEE1-A92E-493B-B42E-6E40DE600E2E}"/>
              </a:ext>
            </a:extLst>
          </p:cNvPr>
          <p:cNvSpPr>
            <a:spLocks noGrp="1"/>
          </p:cNvSpPr>
          <p:nvPr>
            <p:ph type="title"/>
          </p:nvPr>
        </p:nvSpPr>
        <p:spPr/>
        <p:txBody>
          <a:bodyPr/>
          <a:lstStyle/>
          <a:p>
            <a:r>
              <a:rPr lang="en-US" b="1" dirty="0"/>
              <a:t>Predictor Variables</a:t>
            </a:r>
            <a:r>
              <a:rPr lang="en-US" dirty="0"/>
              <a:t/>
            </a:r>
            <a:br>
              <a:rPr lang="en-US" dirty="0"/>
            </a:br>
            <a:endParaRPr lang="en-US" dirty="0"/>
          </a:p>
        </p:txBody>
      </p:sp>
      <p:sp>
        <p:nvSpPr>
          <p:cNvPr id="4" name="TextBox 3">
            <a:extLst>
              <a:ext uri="{FF2B5EF4-FFF2-40B4-BE49-F238E27FC236}">
                <a16:creationId xmlns:a16="http://schemas.microsoft.com/office/drawing/2014/main" xmlns="" id="{B60A254D-B5E3-4219-B969-E7DC8AA9F62D}"/>
              </a:ext>
            </a:extLst>
          </p:cNvPr>
          <p:cNvSpPr txBox="1"/>
          <p:nvPr/>
        </p:nvSpPr>
        <p:spPr>
          <a:xfrm>
            <a:off x="838200" y="1133102"/>
            <a:ext cx="4360985" cy="502983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Monthly Income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Monthly Rate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Number of Companies worked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Over 18</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Over Time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Percent Salary hike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Performance Rating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Relationship Satisfaction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Standard Hours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Stock Option level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Total Working years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Training times last year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Work life balance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Years at company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Years in current role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Years since last promotion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Years with current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xmlns="" id="{664D2A26-86B6-4E97-8A82-56B7279F64A4}"/>
              </a:ext>
            </a:extLst>
          </p:cNvPr>
          <p:cNvSpPr txBox="1"/>
          <p:nvPr/>
        </p:nvSpPr>
        <p:spPr>
          <a:xfrm>
            <a:off x="4351083" y="1133102"/>
            <a:ext cx="7734080" cy="480131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Monthly Income of the employee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Monthly Rate for the employee (assumption)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How many companies the employee has worked for?</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Is the employee an Adult? (‘Y’ for all i.e. All Adults)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Does the </a:t>
            </a:r>
            <a:r>
              <a:rPr lang="en-US" dirty="0">
                <a:solidFill>
                  <a:prstClr val="black"/>
                </a:solidFill>
                <a:latin typeface="Calibri" panose="020F0502020204030204"/>
              </a:rPr>
              <a:t>employee work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Overtime : ‘Yes’ or ‘No’</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Percentage hike received by the employee</a:t>
            </a:r>
          </a:p>
          <a:p>
            <a:pPr marL="285750" lvl="0" indent="-285750">
              <a:buFontTx/>
              <a:buChar char="-"/>
              <a:defRPr/>
            </a:pPr>
            <a:r>
              <a:rPr lang="en-US" dirty="0"/>
              <a:t>1: 'Low’, 2: 'Good’, 3: 'Excellent’, 4: 'Outstanding’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lvl="0" indent="-285750">
              <a:buFontTx/>
              <a:buChar char="-"/>
              <a:defRPr/>
            </a:pPr>
            <a:r>
              <a:rPr lang="en-US" dirty="0"/>
              <a:t>1: 'Low’, 2: 'Medium’, 3: 'High’, 4: 'Very High'</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Standard working hours for the employee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Stock option level for the employee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How many years the employee has been working in total</a:t>
            </a:r>
          </a:p>
          <a:p>
            <a:pPr marL="285750" lvl="0" indent="-285750">
              <a:buFontTx/>
              <a:buChar char="-"/>
              <a:defRPr/>
            </a:pPr>
            <a:r>
              <a:rPr lang="en-US" dirty="0"/>
              <a:t>Number of times training attended last year by the employee</a:t>
            </a:r>
          </a:p>
          <a:p>
            <a:pPr marL="285750" lvl="0" indent="-285750">
              <a:buFontTx/>
              <a:buChar char="-"/>
              <a:defRPr/>
            </a:pPr>
            <a:r>
              <a:rPr lang="en-US" dirty="0"/>
              <a:t>1: 'Bad’, 2: 'Good’, 3: 'Better’, 4: 'Best’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Number of years the employee has spent in the company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Number of years the employee has spent in the company in their current role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Years since last promotion for the employee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Calibri" panose="020F0502020204030204"/>
              </a:rPr>
              <a:t>Number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years </a:t>
            </a:r>
            <a:r>
              <a:rPr lang="en-US" dirty="0">
                <a:solidFill>
                  <a:prstClr val="black"/>
                </a:solidFill>
                <a:latin typeface="Calibri" panose="020F0502020204030204"/>
              </a:rPr>
              <a:t>the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employee has been working with current their manager</a:t>
            </a:r>
          </a:p>
        </p:txBody>
      </p:sp>
      <p:sp>
        <p:nvSpPr>
          <p:cNvPr id="5" name="TextBox 4">
            <a:extLst>
              <a:ext uri="{FF2B5EF4-FFF2-40B4-BE49-F238E27FC236}">
                <a16:creationId xmlns:a16="http://schemas.microsoft.com/office/drawing/2014/main" xmlns="" id="{2966CC85-A078-4FA1-9A76-CA54A7529F3A}"/>
              </a:ext>
            </a:extLst>
          </p:cNvPr>
          <p:cNvSpPr txBox="1"/>
          <p:nvPr/>
        </p:nvSpPr>
        <p:spPr>
          <a:xfrm>
            <a:off x="838200" y="6200487"/>
            <a:ext cx="10426045" cy="584775"/>
          </a:xfrm>
          <a:prstGeom prst="rect">
            <a:avLst/>
          </a:prstGeom>
          <a:noFill/>
        </p:spPr>
        <p:txBody>
          <a:bodyPr wrap="square" rtlCol="0">
            <a:spAutoFit/>
          </a:bodyPr>
          <a:lstStyle/>
          <a:p>
            <a:r>
              <a:rPr lang="en-US" sz="1600" dirty="0"/>
              <a:t>* Metadata for the columns was not available so some columns were assumed and interpreted by analyzing individual observations</a:t>
            </a:r>
          </a:p>
        </p:txBody>
      </p:sp>
    </p:spTree>
    <p:extLst>
      <p:ext uri="{BB962C8B-B14F-4D97-AF65-F5344CB8AC3E}">
        <p14:creationId xmlns:p14="http://schemas.microsoft.com/office/powerpoint/2010/main" val="227630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5BC2D5-F56D-4BE2-A5A9-337A0D907718}"/>
              </a:ext>
            </a:extLst>
          </p:cNvPr>
          <p:cNvSpPr>
            <a:spLocks noGrp="1"/>
          </p:cNvSpPr>
          <p:nvPr>
            <p:ph type="title"/>
          </p:nvPr>
        </p:nvSpPr>
        <p:spPr>
          <a:xfrm>
            <a:off x="838200" y="242221"/>
            <a:ext cx="10515600" cy="756665"/>
          </a:xfrm>
        </p:spPr>
        <p:txBody>
          <a:bodyPr>
            <a:normAutofit/>
          </a:bodyPr>
          <a:lstStyle/>
          <a:p>
            <a:r>
              <a:rPr lang="en-US" b="1" dirty="0"/>
              <a:t>Dependent Variable &amp; Data Source</a:t>
            </a:r>
          </a:p>
        </p:txBody>
      </p:sp>
      <p:sp>
        <p:nvSpPr>
          <p:cNvPr id="6" name="TextBox 5">
            <a:extLst>
              <a:ext uri="{FF2B5EF4-FFF2-40B4-BE49-F238E27FC236}">
                <a16:creationId xmlns:a16="http://schemas.microsoft.com/office/drawing/2014/main" xmlns="" id="{2BBCC99F-A657-40F3-9B5C-2B468D677252}"/>
              </a:ext>
            </a:extLst>
          </p:cNvPr>
          <p:cNvSpPr txBox="1"/>
          <p:nvPr/>
        </p:nvSpPr>
        <p:spPr>
          <a:xfrm>
            <a:off x="942535" y="2106186"/>
            <a:ext cx="2196591"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Calibri" panose="020F0502020204030204"/>
                <a:ea typeface="+mn-ea"/>
                <a:cs typeface="+mn-cs"/>
              </a:rPr>
              <a:t>ATTRITION</a:t>
            </a:r>
          </a:p>
        </p:txBody>
      </p:sp>
      <p:sp>
        <p:nvSpPr>
          <p:cNvPr id="7" name="TextBox 6">
            <a:extLst>
              <a:ext uri="{FF2B5EF4-FFF2-40B4-BE49-F238E27FC236}">
                <a16:creationId xmlns:a16="http://schemas.microsoft.com/office/drawing/2014/main" xmlns="" id="{B90D5237-4253-4B40-9C97-B4F726681D3D}"/>
              </a:ext>
            </a:extLst>
          </p:cNvPr>
          <p:cNvSpPr txBox="1"/>
          <p:nvPr/>
        </p:nvSpPr>
        <p:spPr>
          <a:xfrm>
            <a:off x="3360582" y="2106186"/>
            <a:ext cx="638673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Is an employee likely to leave the company? ‘YES’ or ‘NO’</a:t>
            </a:r>
          </a:p>
        </p:txBody>
      </p:sp>
      <p:sp>
        <p:nvSpPr>
          <p:cNvPr id="5" name="TextBox 4">
            <a:extLst>
              <a:ext uri="{FF2B5EF4-FFF2-40B4-BE49-F238E27FC236}">
                <a16:creationId xmlns:a16="http://schemas.microsoft.com/office/drawing/2014/main" xmlns="" id="{00A63834-FCF8-4763-9CC2-4C1C0CD0A1D3}"/>
              </a:ext>
            </a:extLst>
          </p:cNvPr>
          <p:cNvSpPr txBox="1"/>
          <p:nvPr/>
        </p:nvSpPr>
        <p:spPr>
          <a:xfrm>
            <a:off x="942535" y="4613315"/>
            <a:ext cx="2498249"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1" dirty="0">
                <a:solidFill>
                  <a:prstClr val="black"/>
                </a:solidFill>
                <a:latin typeface="Calibri" panose="020F0502020204030204"/>
              </a:rPr>
              <a:t>DATA SOURCE</a:t>
            </a:r>
            <a:endParaRPr kumimoji="0" lang="en-US" sz="3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xmlns="" id="{C787A28F-5CCF-425B-89C6-C2B8225EA820}"/>
              </a:ext>
            </a:extLst>
          </p:cNvPr>
          <p:cNvSpPr txBox="1"/>
          <p:nvPr/>
        </p:nvSpPr>
        <p:spPr>
          <a:xfrm>
            <a:off x="3440784" y="4474815"/>
            <a:ext cx="6306531" cy="830997"/>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400" dirty="0">
                <a:solidFill>
                  <a:prstClr val="black"/>
                </a:solidFill>
              </a:rPr>
              <a:t>-  https://www.kaggle.com/pavansubhasht/ibm-hr-analytics-attrition-dataset/data</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10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71B2258F-86CA-4D4D-8270-BC05FCDE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9BCEE2BE-AF05-46BC-BBB0-34236D07901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3590" r="11743" b="-1"/>
          <a:stretch/>
        </p:blipFill>
        <p:spPr>
          <a:xfrm>
            <a:off x="20" y="1"/>
            <a:ext cx="12191980" cy="6857999"/>
          </a:xfrm>
          <a:prstGeom prst="rect">
            <a:avLst/>
          </a:prstGeom>
        </p:spPr>
      </p:pic>
      <p:sp>
        <p:nvSpPr>
          <p:cNvPr id="4" name="Title 3">
            <a:extLst>
              <a:ext uri="{FF2B5EF4-FFF2-40B4-BE49-F238E27FC236}">
                <a16:creationId xmlns:a16="http://schemas.microsoft.com/office/drawing/2014/main" xmlns="" id="{9DA37A96-C604-4F50-BD76-F080C3EE8B6F}"/>
              </a:ext>
            </a:extLst>
          </p:cNvPr>
          <p:cNvSpPr>
            <a:spLocks noGrp="1"/>
          </p:cNvSpPr>
          <p:nvPr>
            <p:ph type="title"/>
          </p:nvPr>
        </p:nvSpPr>
        <p:spPr>
          <a:xfrm>
            <a:off x="1524000" y="2831579"/>
            <a:ext cx="9144000" cy="1194839"/>
          </a:xfrm>
        </p:spPr>
        <p:txBody>
          <a:bodyPr vert="horz" lIns="91440" tIns="45720" rIns="91440" bIns="45720" rtlCol="0" anchor="b">
            <a:normAutofit/>
          </a:bodyPr>
          <a:lstStyle/>
          <a:p>
            <a:pPr algn="ctr"/>
            <a:r>
              <a:rPr lang="en-US" dirty="0">
                <a:solidFill>
                  <a:srgbClr val="FFFFFF"/>
                </a:solidFill>
              </a:rPr>
              <a:t>DATA PREPARATION</a:t>
            </a:r>
          </a:p>
        </p:txBody>
      </p:sp>
    </p:spTree>
    <p:extLst>
      <p:ext uri="{BB962C8B-B14F-4D97-AF65-F5344CB8AC3E}">
        <p14:creationId xmlns:p14="http://schemas.microsoft.com/office/powerpoint/2010/main" val="396009381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73DB5813-A27D-4C64-85EB-EECF121233A8}"/>
              </a:ext>
            </a:extLst>
          </p:cNvPr>
          <p:cNvSpPr>
            <a:spLocks noGrp="1"/>
          </p:cNvSpPr>
          <p:nvPr>
            <p:ph type="title"/>
          </p:nvPr>
        </p:nvSpPr>
        <p:spPr/>
        <p:txBody>
          <a:bodyPr/>
          <a:lstStyle/>
          <a:p>
            <a:r>
              <a:rPr lang="en-US" b="1" dirty="0"/>
              <a:t>DATA PREPARATION</a:t>
            </a:r>
          </a:p>
        </p:txBody>
      </p:sp>
      <p:graphicFrame>
        <p:nvGraphicFramePr>
          <p:cNvPr id="6" name="Content Placeholder 5">
            <a:extLst>
              <a:ext uri="{FF2B5EF4-FFF2-40B4-BE49-F238E27FC236}">
                <a16:creationId xmlns:a16="http://schemas.microsoft.com/office/drawing/2014/main" xmlns="" id="{A652A93C-A891-4919-AAB4-68FE7EAB27F3}"/>
              </a:ext>
            </a:extLst>
          </p:cNvPr>
          <p:cNvGraphicFramePr>
            <a:graphicFrameLocks noGrp="1"/>
          </p:cNvGraphicFramePr>
          <p:nvPr>
            <p:ph idx="4294967295"/>
            <p:extLst>
              <p:ext uri="{D42A27DB-BD31-4B8C-83A1-F6EECF244321}">
                <p14:modId xmlns:p14="http://schemas.microsoft.com/office/powerpoint/2010/main" val="906330413"/>
              </p:ext>
            </p:extLst>
          </p:nvPr>
        </p:nvGraphicFramePr>
        <p:xfrm>
          <a:off x="264543" y="1967927"/>
          <a:ext cx="11662913" cy="186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xmlns="" id="{4D0C66B4-0E3A-4A62-8B77-78066A172D11}"/>
              </a:ext>
            </a:extLst>
          </p:cNvPr>
          <p:cNvSpPr txBox="1"/>
          <p:nvPr/>
        </p:nvSpPr>
        <p:spPr>
          <a:xfrm>
            <a:off x="949570" y="3705029"/>
            <a:ext cx="2011680" cy="369332"/>
          </a:xfrm>
          <a:prstGeom prst="rect">
            <a:avLst/>
          </a:prstGeom>
          <a:noFill/>
        </p:spPr>
        <p:txBody>
          <a:bodyPr wrap="square" rtlCol="0">
            <a:spAutoFit/>
          </a:bodyPr>
          <a:lstStyle/>
          <a:p>
            <a:r>
              <a:rPr lang="en-US" dirty="0"/>
              <a:t>No Null values</a:t>
            </a:r>
          </a:p>
        </p:txBody>
      </p:sp>
      <p:sp>
        <p:nvSpPr>
          <p:cNvPr id="13" name="TextBox 12">
            <a:extLst>
              <a:ext uri="{FF2B5EF4-FFF2-40B4-BE49-F238E27FC236}">
                <a16:creationId xmlns:a16="http://schemas.microsoft.com/office/drawing/2014/main" xmlns="" id="{E94FCCC6-4FD5-487F-95D0-646E4A24DD86}"/>
              </a:ext>
            </a:extLst>
          </p:cNvPr>
          <p:cNvSpPr txBox="1"/>
          <p:nvPr/>
        </p:nvSpPr>
        <p:spPr>
          <a:xfrm>
            <a:off x="3151166" y="3705029"/>
            <a:ext cx="2208626" cy="1200329"/>
          </a:xfrm>
          <a:prstGeom prst="rect">
            <a:avLst/>
          </a:prstGeom>
          <a:noFill/>
        </p:spPr>
        <p:txBody>
          <a:bodyPr wrap="square" rtlCol="0">
            <a:spAutoFit/>
          </a:bodyPr>
          <a:lstStyle/>
          <a:p>
            <a:r>
              <a:rPr lang="en-US" dirty="0"/>
              <a:t>Dropped ‘EmployeeNumber’</a:t>
            </a:r>
          </a:p>
          <a:p>
            <a:r>
              <a:rPr lang="en-US" dirty="0"/>
              <a:t>as unique identifier</a:t>
            </a:r>
          </a:p>
          <a:p>
            <a:endParaRPr lang="en-US" dirty="0"/>
          </a:p>
        </p:txBody>
      </p:sp>
      <p:sp>
        <p:nvSpPr>
          <p:cNvPr id="14" name="TextBox 13">
            <a:extLst>
              <a:ext uri="{FF2B5EF4-FFF2-40B4-BE49-F238E27FC236}">
                <a16:creationId xmlns:a16="http://schemas.microsoft.com/office/drawing/2014/main" xmlns="" id="{8D3FDB84-70E0-4A66-92DF-86CCAB90CC4D}"/>
              </a:ext>
            </a:extLst>
          </p:cNvPr>
          <p:cNvSpPr txBox="1"/>
          <p:nvPr/>
        </p:nvSpPr>
        <p:spPr>
          <a:xfrm>
            <a:off x="5373858" y="3705028"/>
            <a:ext cx="2194560" cy="1200329"/>
          </a:xfrm>
          <a:prstGeom prst="rect">
            <a:avLst/>
          </a:prstGeom>
          <a:noFill/>
        </p:spPr>
        <p:txBody>
          <a:bodyPr wrap="square" rtlCol="0">
            <a:spAutoFit/>
          </a:bodyPr>
          <a:lstStyle/>
          <a:p>
            <a:r>
              <a:rPr lang="en-US" dirty="0"/>
              <a:t>Dropped ‘Over18’ </a:t>
            </a:r>
          </a:p>
          <a:p>
            <a:r>
              <a:rPr lang="en-US" dirty="0"/>
              <a:t>as no variance</a:t>
            </a:r>
          </a:p>
          <a:p>
            <a:r>
              <a:rPr lang="en-US" dirty="0"/>
              <a:t>All Adults</a:t>
            </a:r>
          </a:p>
          <a:p>
            <a:endParaRPr lang="en-US" dirty="0"/>
          </a:p>
        </p:txBody>
      </p:sp>
      <p:sp>
        <p:nvSpPr>
          <p:cNvPr id="17" name="TextBox 16">
            <a:extLst>
              <a:ext uri="{FF2B5EF4-FFF2-40B4-BE49-F238E27FC236}">
                <a16:creationId xmlns:a16="http://schemas.microsoft.com/office/drawing/2014/main" xmlns="" id="{E8C44F4E-1F6C-441B-85EC-244D066788FC}"/>
              </a:ext>
            </a:extLst>
          </p:cNvPr>
          <p:cNvSpPr txBox="1"/>
          <p:nvPr/>
        </p:nvSpPr>
        <p:spPr>
          <a:xfrm>
            <a:off x="7568418" y="3705027"/>
            <a:ext cx="2405578" cy="1200329"/>
          </a:xfrm>
          <a:prstGeom prst="rect">
            <a:avLst/>
          </a:prstGeom>
          <a:noFill/>
        </p:spPr>
        <p:txBody>
          <a:bodyPr wrap="square" rtlCol="0">
            <a:spAutoFit/>
          </a:bodyPr>
          <a:lstStyle/>
          <a:p>
            <a:r>
              <a:rPr lang="en-US" dirty="0"/>
              <a:t>Dropped ‘EmployeeCount’ </a:t>
            </a:r>
          </a:p>
          <a:p>
            <a:r>
              <a:rPr lang="en-US" dirty="0"/>
              <a:t>as no unique values</a:t>
            </a:r>
          </a:p>
          <a:p>
            <a:endParaRPr lang="en-US" dirty="0"/>
          </a:p>
        </p:txBody>
      </p:sp>
      <p:sp>
        <p:nvSpPr>
          <p:cNvPr id="18" name="TextBox 17">
            <a:extLst>
              <a:ext uri="{FF2B5EF4-FFF2-40B4-BE49-F238E27FC236}">
                <a16:creationId xmlns:a16="http://schemas.microsoft.com/office/drawing/2014/main" xmlns="" id="{2BF697C8-05F4-45D3-92C7-9FC1BA9DEA97}"/>
              </a:ext>
            </a:extLst>
          </p:cNvPr>
          <p:cNvSpPr txBox="1"/>
          <p:nvPr/>
        </p:nvSpPr>
        <p:spPr>
          <a:xfrm>
            <a:off x="10078529" y="3705027"/>
            <a:ext cx="1744394" cy="1754326"/>
          </a:xfrm>
          <a:prstGeom prst="rect">
            <a:avLst/>
          </a:prstGeom>
          <a:noFill/>
        </p:spPr>
        <p:txBody>
          <a:bodyPr wrap="square" rtlCol="0">
            <a:spAutoFit/>
          </a:bodyPr>
          <a:lstStyle/>
          <a:p>
            <a:r>
              <a:rPr lang="en-US" dirty="0"/>
              <a:t>Dropped ‘StandardHours’ as same value throughout the dataset i.e. 80</a:t>
            </a:r>
          </a:p>
          <a:p>
            <a:endParaRPr lang="en-US" dirty="0"/>
          </a:p>
        </p:txBody>
      </p:sp>
    </p:spTree>
    <p:extLst>
      <p:ext uri="{BB962C8B-B14F-4D97-AF65-F5344CB8AC3E}">
        <p14:creationId xmlns:p14="http://schemas.microsoft.com/office/powerpoint/2010/main" val="276546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71B2258F-86CA-4D4D-8270-BC05FCDE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B26D143D-D0F2-43BD-BEFC-6231C676243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3590" r="11743" b="-1"/>
          <a:stretch/>
        </p:blipFill>
        <p:spPr>
          <a:xfrm>
            <a:off x="20" y="1"/>
            <a:ext cx="12191980" cy="6857999"/>
          </a:xfrm>
          <a:prstGeom prst="rect">
            <a:avLst/>
          </a:prstGeom>
        </p:spPr>
      </p:pic>
      <p:sp>
        <p:nvSpPr>
          <p:cNvPr id="4" name="Title 3">
            <a:extLst>
              <a:ext uri="{FF2B5EF4-FFF2-40B4-BE49-F238E27FC236}">
                <a16:creationId xmlns:a16="http://schemas.microsoft.com/office/drawing/2014/main" xmlns="" id="{2A509580-CA04-4714-A77A-0B81D0EE4EF5}"/>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	Exploratory Data Analysis</a:t>
            </a:r>
          </a:p>
        </p:txBody>
      </p:sp>
    </p:spTree>
    <p:extLst>
      <p:ext uri="{BB962C8B-B14F-4D97-AF65-F5344CB8AC3E}">
        <p14:creationId xmlns:p14="http://schemas.microsoft.com/office/powerpoint/2010/main" val="198908627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1016</TotalTime>
  <Words>2306</Words>
  <Application>Microsoft Macintosh PowerPoint</Application>
  <PresentationFormat>Widescreen</PresentationFormat>
  <Paragraphs>313</Paragraphs>
  <Slides>49</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Calibri</vt:lpstr>
      <vt:lpstr>Calibri Light</vt:lpstr>
      <vt:lpstr>Arial</vt:lpstr>
      <vt:lpstr>Office Theme</vt:lpstr>
      <vt:lpstr>Human Resource Analytics</vt:lpstr>
      <vt:lpstr>Why are our best and most experienced employees leaving prematurely? </vt:lpstr>
      <vt:lpstr>   DATASET OVERVIEW</vt:lpstr>
      <vt:lpstr>Predictor Variables</vt:lpstr>
      <vt:lpstr>Predictor Variables </vt:lpstr>
      <vt:lpstr>Dependent Variable &amp; Data Source</vt:lpstr>
      <vt:lpstr>DATA PREPARATION</vt:lpstr>
      <vt:lpstr>DATA PREPARATION</vt:lpstr>
      <vt:lpstr> Exploratory Data Analysis</vt:lpstr>
      <vt:lpstr>Correlation Matrix &amp; Scatter Plot</vt:lpstr>
      <vt:lpstr>Categorical Variables &amp; Attrition</vt:lpstr>
      <vt:lpstr>Categorical Variables &amp; Attrition</vt:lpstr>
      <vt:lpstr>Categorical Variables &amp; Attrition</vt:lpstr>
      <vt:lpstr>Observations </vt:lpstr>
      <vt:lpstr>Numerical Variables &amp; Attrition</vt:lpstr>
      <vt:lpstr>Numerical Variables &amp; Attrition</vt:lpstr>
      <vt:lpstr>Observations </vt:lpstr>
      <vt:lpstr>Feature Engineering for Categorical Predictors</vt:lpstr>
      <vt:lpstr>   MACHINE LEARNING MODELS</vt:lpstr>
      <vt:lpstr>Splitting data into Train &amp; Test sets</vt:lpstr>
      <vt:lpstr>IMBALANCED TARGET VARIABLE</vt:lpstr>
      <vt:lpstr>PowerPoint Presentation</vt:lpstr>
      <vt:lpstr>PowerPoint Presentation</vt:lpstr>
      <vt:lpstr>LOGISTIC REGRESSION</vt:lpstr>
      <vt:lpstr>PowerPoint Presentation</vt:lpstr>
      <vt:lpstr>Test Accuracy of the model : 0.772108843537 AUC score of the model is: 0.843648 Test Accuracy of the model prior to oversampling of minority class observations was: 0.877551020408 </vt:lpstr>
      <vt:lpstr>LINEAR DISCRIMINANT ANALYSIS</vt:lpstr>
      <vt:lpstr>PowerPoint Presentation</vt:lpstr>
      <vt:lpstr>Test Accuracy: 0. 744897959184 AUC score: 0.84606 Test Accuracy of the model prior to oversampling of minority class observations was: 0.867346938776</vt:lpstr>
      <vt:lpstr>PowerPoint Presentation</vt:lpstr>
      <vt:lpstr>RANDOM FOREST</vt:lpstr>
      <vt:lpstr>PowerPoint Presentation</vt:lpstr>
      <vt:lpstr>Test Accuracy: 0.816326530612 AUC score: 0.72802 Test Accuracy of the model prior to oversampling of minority class observations was: 0.84693877551</vt:lpstr>
      <vt:lpstr>PowerPoint Presentation</vt:lpstr>
      <vt:lpstr>GRADIENT BOOSTING</vt:lpstr>
      <vt:lpstr>PowerPoint Presentation</vt:lpstr>
      <vt:lpstr>Test Accuracy: 0.87074829932 AUC score: 0.82057 Test Accuracy of the model prior to oversampling of minority class observations was: 0.857142857143</vt:lpstr>
      <vt:lpstr>PowerPoint Presentation</vt:lpstr>
      <vt:lpstr>Feature Engineering to improve Random Forest and Gradient Boosting performance</vt:lpstr>
      <vt:lpstr>Test Accuracy: 0.840136054422 Previous test accuracy without feature reduction: 0.816326530612</vt:lpstr>
      <vt:lpstr>Test Accuracy: 0.867346938776 Previous test accuracy: 0.87074829932 </vt:lpstr>
      <vt:lpstr>SUMMARY OF MODEL PERFORMANCE</vt:lpstr>
      <vt:lpstr>RECOMMENDATION</vt:lpstr>
      <vt:lpstr>Thank You!</vt:lpstr>
      <vt:lpstr>Backup Slides</vt:lpstr>
      <vt:lpstr>Performance of the models without minority class over-sampling</vt:lpstr>
      <vt:lpstr>Performance of the models without minority class over-sampling</vt:lpstr>
      <vt:lpstr>Performance of the models without minority class over-sampling</vt:lpstr>
      <vt:lpstr>Performance of the models without minority class over-sampling</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Analytics</dc:title>
  <dc:creator>Tanushree</dc:creator>
  <cp:lastModifiedBy>Neha Pawar</cp:lastModifiedBy>
  <cp:revision>150</cp:revision>
  <dcterms:created xsi:type="dcterms:W3CDTF">2018-03-21T20:05:20Z</dcterms:created>
  <dcterms:modified xsi:type="dcterms:W3CDTF">2018-03-23T08:16:03Z</dcterms:modified>
</cp:coreProperties>
</file>