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8"/>
  </p:notesMasterIdLst>
  <p:sldIdLst>
    <p:sldId id="278" r:id="rId5"/>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9CD4"/>
    <a:srgbClr val="421C5E"/>
    <a:srgbClr val="D2C4FF"/>
    <a:srgbClr val="B69EFF"/>
    <a:srgbClr val="BD8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656" autoAdjust="0"/>
  </p:normalViewPr>
  <p:slideViewPr>
    <p:cSldViewPr snapToGrid="0">
      <p:cViewPr>
        <p:scale>
          <a:sx n="66" d="100"/>
          <a:sy n="66" d="100"/>
        </p:scale>
        <p:origin x="403"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2932-4DFF-4920-91E1-026FCD317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152BB-1E7E-4E97-8C0E-3A6099326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097BBE-B855-4C95-9C48-1F08EF4F003B}"/>
              </a:ext>
            </a:extLst>
          </p:cNvPr>
          <p:cNvSpPr>
            <a:spLocks noGrp="1"/>
          </p:cNvSpPr>
          <p:nvPr>
            <p:ph type="dt" sz="half" idx="10"/>
          </p:nvPr>
        </p:nvSpPr>
        <p:spPr/>
        <p:txBody>
          <a:bodyPr/>
          <a:lstStyle/>
          <a:p>
            <a:fld id="{88D38747-4367-4BD2-8D51-C97E202738E2}" type="datetime1">
              <a:rPr lang="en-US" smtClean="0"/>
              <a:t>11/17/2023</a:t>
            </a:fld>
            <a:endParaRPr lang="en-US" dirty="0"/>
          </a:p>
        </p:txBody>
      </p:sp>
      <p:sp>
        <p:nvSpPr>
          <p:cNvPr id="5" name="Footer Placeholder 4">
            <a:extLst>
              <a:ext uri="{FF2B5EF4-FFF2-40B4-BE49-F238E27FC236}">
                <a16:creationId xmlns:a16="http://schemas.microsoft.com/office/drawing/2014/main" id="{44E78379-91C6-4E1A-8601-FE9F059FBA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BF38E5-A926-4ED8-BBD3-05A3F92A4C1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986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1AB3-5A7C-4FC8-A884-187ADBA60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BAC2B-2BB8-4337-831D-393F60D6A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7089D-F470-47C8-B4C1-0C8B8831A89D}"/>
              </a:ext>
            </a:extLst>
          </p:cNvPr>
          <p:cNvSpPr>
            <a:spLocks noGrp="1"/>
          </p:cNvSpPr>
          <p:nvPr>
            <p:ph type="dt" sz="half" idx="10"/>
          </p:nvPr>
        </p:nvSpPr>
        <p:spPr/>
        <p:txBody>
          <a:bodyPr/>
          <a:lstStyle/>
          <a:p>
            <a:fld id="{073ED0CC-082F-4160-86E5-0D6041F12778}" type="datetime1">
              <a:rPr lang="en-US" smtClean="0"/>
              <a:t>11/17/2023</a:t>
            </a:fld>
            <a:endParaRPr lang="en-US" dirty="0"/>
          </a:p>
        </p:txBody>
      </p:sp>
      <p:sp>
        <p:nvSpPr>
          <p:cNvPr id="5" name="Footer Placeholder 4">
            <a:extLst>
              <a:ext uri="{FF2B5EF4-FFF2-40B4-BE49-F238E27FC236}">
                <a16:creationId xmlns:a16="http://schemas.microsoft.com/office/drawing/2014/main" id="{7A9AB9EC-1511-47F5-86BE-F29B62EC51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947B1-2637-4BEF-AC42-256D290FE7F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04058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FFECB9-762C-4F1E-8B77-CD02577F28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8AD70-0AC5-490E-9C02-A366C151C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83611-0683-4E39-994C-9488F3BCBBE7}"/>
              </a:ext>
            </a:extLst>
          </p:cNvPr>
          <p:cNvSpPr>
            <a:spLocks noGrp="1"/>
          </p:cNvSpPr>
          <p:nvPr>
            <p:ph type="dt" sz="half" idx="10"/>
          </p:nvPr>
        </p:nvSpPr>
        <p:spPr/>
        <p:txBody>
          <a:bodyPr/>
          <a:lstStyle/>
          <a:p>
            <a:fld id="{073ED0CC-082F-4160-86E5-0D6041F12778}" type="datetime1">
              <a:rPr lang="en-US" smtClean="0"/>
              <a:t>11/17/2023</a:t>
            </a:fld>
            <a:endParaRPr lang="en-US" dirty="0"/>
          </a:p>
        </p:txBody>
      </p:sp>
      <p:sp>
        <p:nvSpPr>
          <p:cNvPr id="5" name="Footer Placeholder 4">
            <a:extLst>
              <a:ext uri="{FF2B5EF4-FFF2-40B4-BE49-F238E27FC236}">
                <a16:creationId xmlns:a16="http://schemas.microsoft.com/office/drawing/2014/main" id="{54E5CFBB-6868-4126-A82F-A3B01E9ED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19FA53-8E4B-4FFC-A635-7FE40AFED45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3535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D2F6-6F50-4F96-908C-27925E8ED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74DAF-B935-4FD8-BA54-20DFCA9EC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526DD-605F-47A4-9598-E542C54B4828}"/>
              </a:ext>
            </a:extLst>
          </p:cNvPr>
          <p:cNvSpPr>
            <a:spLocks noGrp="1"/>
          </p:cNvSpPr>
          <p:nvPr>
            <p:ph type="dt" sz="half" idx="10"/>
          </p:nvPr>
        </p:nvSpPr>
        <p:spPr/>
        <p:txBody>
          <a:bodyPr/>
          <a:lstStyle/>
          <a:p>
            <a:fld id="{73C55A3C-5767-4844-A0A3-83778C2E5409}" type="datetime1">
              <a:rPr lang="en-US" smtClean="0"/>
              <a:t>11/17/2023</a:t>
            </a:fld>
            <a:endParaRPr lang="en-US" dirty="0"/>
          </a:p>
        </p:txBody>
      </p:sp>
      <p:sp>
        <p:nvSpPr>
          <p:cNvPr id="5" name="Footer Placeholder 4">
            <a:extLst>
              <a:ext uri="{FF2B5EF4-FFF2-40B4-BE49-F238E27FC236}">
                <a16:creationId xmlns:a16="http://schemas.microsoft.com/office/drawing/2014/main" id="{88C73953-7D3D-4AF9-B190-966271A49D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C6C337-9B43-4CD1-94F4-58877F2A54D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621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8442-66B6-43DB-B5C5-C251514A9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566E50-BDFA-4C6D-98F7-644D122A6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2E981-7245-46B2-B45F-BDB70CDB3347}"/>
              </a:ext>
            </a:extLst>
          </p:cNvPr>
          <p:cNvSpPr>
            <a:spLocks noGrp="1"/>
          </p:cNvSpPr>
          <p:nvPr>
            <p:ph type="dt" sz="half" idx="10"/>
          </p:nvPr>
        </p:nvSpPr>
        <p:spPr/>
        <p:txBody>
          <a:bodyPr/>
          <a:lstStyle/>
          <a:p>
            <a:fld id="{CAE507A8-A5CF-4D38-AB86-7EDDA87A85D4}" type="datetime1">
              <a:rPr lang="en-US" smtClean="0"/>
              <a:t>11/17/2023</a:t>
            </a:fld>
            <a:endParaRPr lang="en-US" dirty="0"/>
          </a:p>
        </p:txBody>
      </p:sp>
      <p:sp>
        <p:nvSpPr>
          <p:cNvPr id="5" name="Footer Placeholder 4">
            <a:extLst>
              <a:ext uri="{FF2B5EF4-FFF2-40B4-BE49-F238E27FC236}">
                <a16:creationId xmlns:a16="http://schemas.microsoft.com/office/drawing/2014/main" id="{43C69C6F-5944-4DD4-9107-201840EF2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D8B558-56C1-4D3B-A7C4-0D4E846EC6E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502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D9E-5661-43CD-89F8-5A7DD6A97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0E97E-275B-4BB8-9941-F46C8CF4A1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08763-936A-438B-B9FE-E01FEF5EC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A0BA0-124E-4A44-9D7D-F88C085AF86A}"/>
              </a:ext>
            </a:extLst>
          </p:cNvPr>
          <p:cNvSpPr>
            <a:spLocks noGrp="1"/>
          </p:cNvSpPr>
          <p:nvPr>
            <p:ph type="dt" sz="half" idx="10"/>
          </p:nvPr>
        </p:nvSpPr>
        <p:spPr/>
        <p:txBody>
          <a:bodyPr/>
          <a:lstStyle/>
          <a:p>
            <a:fld id="{BDFCD27C-8599-43EF-BA1D-14DDC1946E06}" type="datetime1">
              <a:rPr lang="en-US" smtClean="0"/>
              <a:t>11/17/2023</a:t>
            </a:fld>
            <a:endParaRPr lang="en-US" dirty="0"/>
          </a:p>
        </p:txBody>
      </p:sp>
      <p:sp>
        <p:nvSpPr>
          <p:cNvPr id="6" name="Footer Placeholder 5">
            <a:extLst>
              <a:ext uri="{FF2B5EF4-FFF2-40B4-BE49-F238E27FC236}">
                <a16:creationId xmlns:a16="http://schemas.microsoft.com/office/drawing/2014/main" id="{D9675560-D341-4900-86C1-98D7DF83A0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B20569-F140-4FF6-A19A-CC64D8CC59A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17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C86E-75C7-415E-BEEA-EB011B539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69F1E8-5E39-49D2-8620-36CD3AA59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CB6F6-0269-43BE-B3C2-AFEFBBF31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E32A3C-D833-4D7B-9462-0C00BBE5F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FA6D7-275B-4EFE-9B24-8019C3189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13CCDC-ECE9-4958-A526-8D52D550AD9A}"/>
              </a:ext>
            </a:extLst>
          </p:cNvPr>
          <p:cNvSpPr>
            <a:spLocks noGrp="1"/>
          </p:cNvSpPr>
          <p:nvPr>
            <p:ph type="dt" sz="half" idx="10"/>
          </p:nvPr>
        </p:nvSpPr>
        <p:spPr/>
        <p:txBody>
          <a:bodyPr/>
          <a:lstStyle/>
          <a:p>
            <a:fld id="{49343D99-809A-49C0-96E5-4250D0B498EE}" type="datetime1">
              <a:rPr lang="en-US" smtClean="0"/>
              <a:t>11/17/2023</a:t>
            </a:fld>
            <a:endParaRPr lang="en-US" dirty="0"/>
          </a:p>
        </p:txBody>
      </p:sp>
      <p:sp>
        <p:nvSpPr>
          <p:cNvPr id="8" name="Footer Placeholder 7">
            <a:extLst>
              <a:ext uri="{FF2B5EF4-FFF2-40B4-BE49-F238E27FC236}">
                <a16:creationId xmlns:a16="http://schemas.microsoft.com/office/drawing/2014/main" id="{EF2B2D12-06D5-4285-9190-FC01CFA58B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44824E-1528-41F7-A690-76565244A3B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90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0C10-A868-4DCF-B501-EED7ADFD7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1667B-B889-4E5D-AB65-A5B7C9B5AAD2}"/>
              </a:ext>
            </a:extLst>
          </p:cNvPr>
          <p:cNvSpPr>
            <a:spLocks noGrp="1"/>
          </p:cNvSpPr>
          <p:nvPr>
            <p:ph type="dt" sz="half" idx="10"/>
          </p:nvPr>
        </p:nvSpPr>
        <p:spPr/>
        <p:txBody>
          <a:bodyPr/>
          <a:lstStyle/>
          <a:p>
            <a:fld id="{A143DE9B-B678-4EFB-BB7D-A4370204A0B0}" type="datetime1">
              <a:rPr lang="en-US" smtClean="0"/>
              <a:t>11/17/2023</a:t>
            </a:fld>
            <a:endParaRPr lang="en-US" dirty="0"/>
          </a:p>
        </p:txBody>
      </p:sp>
      <p:sp>
        <p:nvSpPr>
          <p:cNvPr id="4" name="Footer Placeholder 3">
            <a:extLst>
              <a:ext uri="{FF2B5EF4-FFF2-40B4-BE49-F238E27FC236}">
                <a16:creationId xmlns:a16="http://schemas.microsoft.com/office/drawing/2014/main" id="{9BC976A8-F9EE-4A0F-B072-5274D5ABC4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EECCBC-E389-4429-BB37-A9B93736E3A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277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12BF20-9D72-43E3-A287-F88F68DB6F63}"/>
              </a:ext>
            </a:extLst>
          </p:cNvPr>
          <p:cNvSpPr>
            <a:spLocks noGrp="1"/>
          </p:cNvSpPr>
          <p:nvPr>
            <p:ph type="dt" sz="half" idx="10"/>
          </p:nvPr>
        </p:nvSpPr>
        <p:spPr/>
        <p:txBody>
          <a:bodyPr/>
          <a:lstStyle/>
          <a:p>
            <a:fld id="{E68812DA-F765-4142-A6A3-A8ED7235E082}" type="datetime1">
              <a:rPr lang="en-US" smtClean="0"/>
              <a:t>11/17/2023</a:t>
            </a:fld>
            <a:endParaRPr lang="en-US" dirty="0"/>
          </a:p>
        </p:txBody>
      </p:sp>
      <p:sp>
        <p:nvSpPr>
          <p:cNvPr id="3" name="Footer Placeholder 2">
            <a:extLst>
              <a:ext uri="{FF2B5EF4-FFF2-40B4-BE49-F238E27FC236}">
                <a16:creationId xmlns:a16="http://schemas.microsoft.com/office/drawing/2014/main" id="{F49ACC6C-BEFE-4AD6-8DF1-25B035C3AD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68371F3-F8DA-45B4-B2E0-009C925B03A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307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0887-EBAF-4170-A8CC-E4BC9D593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ADF11-1273-4853-9D68-4AAE5DBF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A06D20-5B6B-472A-A1EA-62D55BCD7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773E9-2602-46C8-8985-0FEF6FCD89DA}"/>
              </a:ext>
            </a:extLst>
          </p:cNvPr>
          <p:cNvSpPr>
            <a:spLocks noGrp="1"/>
          </p:cNvSpPr>
          <p:nvPr>
            <p:ph type="dt" sz="half" idx="10"/>
          </p:nvPr>
        </p:nvSpPr>
        <p:spPr/>
        <p:txBody>
          <a:bodyPr/>
          <a:lstStyle/>
          <a:p>
            <a:fld id="{3E0277FD-7DE6-41D4-930D-AC99F5AFE54E}" type="datetime1">
              <a:rPr lang="en-US" smtClean="0"/>
              <a:t>11/17/2023</a:t>
            </a:fld>
            <a:endParaRPr lang="en-US" dirty="0"/>
          </a:p>
        </p:txBody>
      </p:sp>
      <p:sp>
        <p:nvSpPr>
          <p:cNvPr id="6" name="Footer Placeholder 5">
            <a:extLst>
              <a:ext uri="{FF2B5EF4-FFF2-40B4-BE49-F238E27FC236}">
                <a16:creationId xmlns:a16="http://schemas.microsoft.com/office/drawing/2014/main" id="{EF110E95-C76B-4462-9347-749E746D9A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257908-EC7F-4E7F-8144-90D23B12DEE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656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756E-5DE9-4865-B6E8-3244B0DE0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3C107-3ED2-4D87-B7E3-9601998FE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7BF0FA-EF9B-4B5A-9686-9426438EB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D6F2E-7764-4F1E-ACCD-4CD7342CE304}"/>
              </a:ext>
            </a:extLst>
          </p:cNvPr>
          <p:cNvSpPr>
            <a:spLocks noGrp="1"/>
          </p:cNvSpPr>
          <p:nvPr>
            <p:ph type="dt" sz="half" idx="10"/>
          </p:nvPr>
        </p:nvSpPr>
        <p:spPr/>
        <p:txBody>
          <a:bodyPr/>
          <a:lstStyle/>
          <a:p>
            <a:fld id="{9EA15526-7079-4B7B-987C-1B5FAE11A0FF}" type="datetime1">
              <a:rPr lang="en-US" smtClean="0"/>
              <a:t>11/17/2023</a:t>
            </a:fld>
            <a:endParaRPr lang="en-US" dirty="0"/>
          </a:p>
        </p:txBody>
      </p:sp>
      <p:sp>
        <p:nvSpPr>
          <p:cNvPr id="6" name="Footer Placeholder 5">
            <a:extLst>
              <a:ext uri="{FF2B5EF4-FFF2-40B4-BE49-F238E27FC236}">
                <a16:creationId xmlns:a16="http://schemas.microsoft.com/office/drawing/2014/main" id="{737816FC-19F2-4FD6-B4B0-8BE69955E9FC}"/>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5C88AE2-7D1E-47EC-BF3E-668D15891E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016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78D15-49F4-4780-B7A2-57A9DE488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8628CD-12D0-4D47-84EA-EC8BAF01A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4BD5F-787E-44A2-827D-D132E4660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11/17/2023</a:t>
            </a:fld>
            <a:endParaRPr lang="en-US" dirty="0"/>
          </a:p>
        </p:txBody>
      </p:sp>
      <p:sp>
        <p:nvSpPr>
          <p:cNvPr id="5" name="Footer Placeholder 4">
            <a:extLst>
              <a:ext uri="{FF2B5EF4-FFF2-40B4-BE49-F238E27FC236}">
                <a16:creationId xmlns:a16="http://schemas.microsoft.com/office/drawing/2014/main" id="{6A05811D-CC92-40CB-8E84-B399562BE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565895-960C-4C3C-9010-B33E1D44D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08395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8" name="Rectangle 7">
            <a:extLst>
              <a:ext uri="{FF2B5EF4-FFF2-40B4-BE49-F238E27FC236}">
                <a16:creationId xmlns:a16="http://schemas.microsoft.com/office/drawing/2014/main" id="{A264FC2C-D99C-4EDC-B48A-94F7E042E8EB}"/>
              </a:ext>
            </a:extLst>
          </p:cNvPr>
          <p:cNvSpPr/>
          <p:nvPr/>
        </p:nvSpPr>
        <p:spPr>
          <a:xfrm>
            <a:off x="1061939" y="960698"/>
            <a:ext cx="9818264" cy="4282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600" dirty="0">
                <a:solidFill>
                  <a:schemeClr val="tx1"/>
                </a:solidFill>
                <a:latin typeface="Algerian" panose="04020705040A02060702" pitchFamily="82" charset="0"/>
              </a:rPr>
              <a:t>H</a:t>
            </a:r>
            <a:r>
              <a:rPr lang="en-US" sz="9600" dirty="0">
                <a:solidFill>
                  <a:schemeClr val="bg1"/>
                </a:solidFill>
                <a:latin typeface="Algerian" panose="04020705040A02060702" pitchFamily="82" charset="0"/>
              </a:rPr>
              <a:t>HR Analytics Report</a:t>
            </a:r>
            <a:endParaRPr lang="en-US" sz="960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987976-8DD6-44AB-9D09-0F13FEBEEC3F}"/>
              </a:ext>
            </a:extLst>
          </p:cNvPr>
          <p:cNvSpPr txBox="1">
            <a:spLocks noGrp="1"/>
          </p:cNvSpPr>
          <p:nvPr>
            <p:ph type="title"/>
          </p:nvPr>
        </p:nvSpPr>
        <p:spPr>
          <a:xfrm>
            <a:off x="0" y="0"/>
            <a:ext cx="12192000" cy="142192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4800" b="0" i="0" u="none" strike="noStrike" baseline="0" dirty="0">
                <a:latin typeface="Californian FB" panose="0207040306080B030204" pitchFamily="18" charset="0"/>
              </a:rPr>
              <a:t>Donut </a:t>
            </a:r>
            <a:r>
              <a:rPr lang="en-US" sz="4800" dirty="0">
                <a:latin typeface="Californian FB" panose="0207040306080B030204" pitchFamily="18" charset="0"/>
              </a:rPr>
              <a:t>C</a:t>
            </a:r>
            <a:r>
              <a:rPr lang="en-US" sz="4800" b="0" i="0" u="none" strike="noStrike" baseline="0" dirty="0">
                <a:latin typeface="Californian FB" panose="0207040306080B030204" pitchFamily="18" charset="0"/>
              </a:rPr>
              <a:t>hart Representing The </a:t>
            </a:r>
            <a:r>
              <a:rPr lang="en-US" sz="4800" dirty="0">
                <a:latin typeface="Californian FB" panose="0207040306080B030204" pitchFamily="18" charset="0"/>
              </a:rPr>
              <a:t>G</a:t>
            </a:r>
            <a:r>
              <a:rPr lang="en-US" sz="4800" b="0" i="0" u="none" strike="noStrike" baseline="0" dirty="0">
                <a:latin typeface="Californian FB" panose="0207040306080B030204" pitchFamily="18" charset="0"/>
              </a:rPr>
              <a:t>ender of Employees</a:t>
            </a:r>
            <a:endParaRPr lang="en-US" sz="4800" dirty="0">
              <a:latin typeface="Californian FB" panose="0207040306080B030204" pitchFamily="18" charset="0"/>
            </a:endParaRPr>
          </a:p>
        </p:txBody>
      </p:sp>
      <p:pic>
        <p:nvPicPr>
          <p:cNvPr id="6" name="Picture 5">
            <a:extLst>
              <a:ext uri="{FF2B5EF4-FFF2-40B4-BE49-F238E27FC236}">
                <a16:creationId xmlns:a16="http://schemas.microsoft.com/office/drawing/2014/main" id="{4C3B952B-648A-40E1-9A82-3C933172211F}"/>
              </a:ext>
            </a:extLst>
          </p:cNvPr>
          <p:cNvPicPr>
            <a:picLocks noChangeAspect="1"/>
          </p:cNvPicPr>
          <p:nvPr/>
        </p:nvPicPr>
        <p:blipFill>
          <a:blip r:embed="rId2"/>
          <a:stretch>
            <a:fillRect/>
          </a:stretch>
        </p:blipFill>
        <p:spPr>
          <a:xfrm>
            <a:off x="1877028" y="1428827"/>
            <a:ext cx="8437943" cy="5429173"/>
          </a:xfrm>
          <a:prstGeom prst="rect">
            <a:avLst/>
          </a:prstGeom>
        </p:spPr>
      </p:pic>
    </p:spTree>
    <p:extLst>
      <p:ext uri="{BB962C8B-B14F-4D97-AF65-F5344CB8AC3E}">
        <p14:creationId xmlns:p14="http://schemas.microsoft.com/office/powerpoint/2010/main" val="334731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F9381-0774-4B7F-A7DB-096BDA7C7BD6}"/>
              </a:ext>
            </a:extLst>
          </p:cNvPr>
          <p:cNvSpPr>
            <a:spLocks noGrp="1"/>
          </p:cNvSpPr>
          <p:nvPr>
            <p:ph idx="1"/>
          </p:nvPr>
        </p:nvSpPr>
        <p:spPr>
          <a:xfrm>
            <a:off x="902826" y="1238491"/>
            <a:ext cx="10751916" cy="3831221"/>
          </a:xfrm>
        </p:spPr>
        <p:txBody>
          <a:bodyPr/>
          <a:lstStyle/>
          <a:p>
            <a:pPr marL="0" indent="0">
              <a:buNone/>
            </a:pPr>
            <a:r>
              <a:rPr lang="en-US" sz="6000" dirty="0">
                <a:latin typeface="Cambria Math" panose="02040503050406030204" pitchFamily="18" charset="0"/>
                <a:ea typeface="Cambria Math" panose="02040503050406030204" pitchFamily="18" charset="0"/>
              </a:rPr>
              <a:t>Donut chart shows how many male and female employees work in the company.</a:t>
            </a:r>
          </a:p>
          <a:p>
            <a:pPr marL="0" indent="0">
              <a:buNone/>
            </a:pPr>
            <a:endParaRPr lang="en-US" dirty="0"/>
          </a:p>
        </p:txBody>
      </p:sp>
    </p:spTree>
    <p:extLst>
      <p:ext uri="{BB962C8B-B14F-4D97-AF65-F5344CB8AC3E}">
        <p14:creationId xmlns:p14="http://schemas.microsoft.com/office/powerpoint/2010/main" val="405023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6000">
              <a:schemeClr val="tx1">
                <a:lumMod val="99000"/>
              </a:schemeClr>
            </a:gs>
            <a:gs pos="88000">
              <a:schemeClr val="accent1">
                <a:lumMod val="45000"/>
                <a:lumOff val="55000"/>
              </a:schemeClr>
            </a:gs>
            <a:gs pos="83000">
              <a:schemeClr val="accent1">
                <a:lumMod val="45000"/>
                <a:lumOff val="55000"/>
              </a:schemeClr>
            </a:gs>
            <a:gs pos="100000">
              <a:srgbClr val="00B0F0"/>
            </a:gs>
          </a:gsLst>
          <a:lin ang="36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54B19C-3350-4C5A-9E86-0E1768267180}"/>
              </a:ext>
            </a:extLst>
          </p:cNvPr>
          <p:cNvSpPr txBox="1">
            <a:spLocks noGrp="1"/>
          </p:cNvSpPr>
          <p:nvPr>
            <p:ph type="title"/>
          </p:nvPr>
        </p:nvSpPr>
        <p:spPr>
          <a:xfrm>
            <a:off x="0" y="27699"/>
            <a:ext cx="12191999" cy="701731"/>
          </a:xfrm>
          <a:prstGeom prst="rect">
            <a:avLst/>
          </a:prstGeom>
          <a:gradFill flip="none" rotWithShape="1">
            <a:gsLst>
              <a:gs pos="43000">
                <a:schemeClr val="accent5">
                  <a:lumMod val="50000"/>
                </a:schemeClr>
              </a:gs>
              <a:gs pos="18000">
                <a:schemeClr val="tx1">
                  <a:lumMod val="95000"/>
                  <a:lumOff val="5000"/>
                </a:schemeClr>
              </a:gs>
              <a:gs pos="78000">
                <a:schemeClr val="accent1">
                  <a:lumMod val="60000"/>
                  <a:lumOff val="40000"/>
                </a:schemeClr>
              </a:gs>
            </a:gsLst>
            <a:lin ang="2700000" scaled="1"/>
            <a:tileRect/>
          </a:gra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0" i="0" u="none" strike="noStrike" baseline="0" dirty="0">
                <a:latin typeface="ArialMT"/>
              </a:rPr>
              <a:t>(A)  Bar Charts </a:t>
            </a:r>
            <a:r>
              <a:rPr lang="en-US" dirty="0">
                <a:latin typeface="ArialMT"/>
              </a:rPr>
              <a:t>S</a:t>
            </a:r>
            <a:r>
              <a:rPr lang="en-US" b="0" i="0" u="none" strike="noStrike" baseline="0" dirty="0">
                <a:latin typeface="ArialMT"/>
              </a:rPr>
              <a:t>howing </a:t>
            </a:r>
            <a:r>
              <a:rPr lang="en-US" dirty="0">
                <a:latin typeface="ArialMT"/>
              </a:rPr>
              <a:t>E</a:t>
            </a:r>
            <a:r>
              <a:rPr lang="en-US" b="0" i="0" u="none" strike="noStrike" baseline="0" dirty="0">
                <a:latin typeface="ArialMT"/>
              </a:rPr>
              <a:t>mployees By State</a:t>
            </a:r>
            <a:endParaRPr lang="en-US" dirty="0"/>
          </a:p>
        </p:txBody>
      </p:sp>
      <p:pic>
        <p:nvPicPr>
          <p:cNvPr id="8" name="Picture 7">
            <a:extLst>
              <a:ext uri="{FF2B5EF4-FFF2-40B4-BE49-F238E27FC236}">
                <a16:creationId xmlns:a16="http://schemas.microsoft.com/office/drawing/2014/main" id="{D077CFC4-1159-4217-B047-0404E50EFE67}"/>
              </a:ext>
            </a:extLst>
          </p:cNvPr>
          <p:cNvPicPr>
            <a:picLocks noChangeAspect="1"/>
          </p:cNvPicPr>
          <p:nvPr/>
        </p:nvPicPr>
        <p:blipFill>
          <a:blip r:embed="rId2"/>
          <a:stretch>
            <a:fillRect/>
          </a:stretch>
        </p:blipFill>
        <p:spPr>
          <a:xfrm>
            <a:off x="0" y="729430"/>
            <a:ext cx="12192000" cy="6128571"/>
          </a:xfrm>
          <a:prstGeom prst="rect">
            <a:avLst/>
          </a:prstGeom>
        </p:spPr>
      </p:pic>
    </p:spTree>
    <p:extLst>
      <p:ext uri="{BB962C8B-B14F-4D97-AF65-F5344CB8AC3E}">
        <p14:creationId xmlns:p14="http://schemas.microsoft.com/office/powerpoint/2010/main" val="386728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E8DDF-A92F-40B3-8638-59891749DB5B}"/>
              </a:ext>
            </a:extLst>
          </p:cNvPr>
          <p:cNvSpPr>
            <a:spLocks noGrp="1"/>
          </p:cNvSpPr>
          <p:nvPr>
            <p:ph idx="1"/>
          </p:nvPr>
        </p:nvSpPr>
        <p:spPr>
          <a:xfrm>
            <a:off x="930798" y="1099594"/>
            <a:ext cx="10515600" cy="5632953"/>
          </a:xfrm>
        </p:spPr>
        <p:txBody>
          <a:bodyPr/>
          <a:lstStyle/>
          <a:p>
            <a:pPr marL="0" indent="0">
              <a:buNone/>
            </a:pPr>
            <a:r>
              <a:rPr lang="en-US" sz="4800" dirty="0">
                <a:latin typeface="Book Antiqua" panose="02040602050305030304" pitchFamily="18" charset="0"/>
              </a:rPr>
              <a:t>This chart shows how many employees are from which state and from which state the maximum and minimum number of employees are employed in the company.</a:t>
            </a:r>
          </a:p>
          <a:p>
            <a:pPr marL="0" indent="0">
              <a:buNone/>
            </a:pPr>
            <a:endParaRPr lang="en-US" dirty="0"/>
          </a:p>
        </p:txBody>
      </p:sp>
    </p:spTree>
    <p:extLst>
      <p:ext uri="{BB962C8B-B14F-4D97-AF65-F5344CB8AC3E}">
        <p14:creationId xmlns:p14="http://schemas.microsoft.com/office/powerpoint/2010/main" val="350278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9000">
              <a:srgbClr val="7030A0"/>
            </a:gs>
            <a:gs pos="88000">
              <a:schemeClr val="accent1">
                <a:lumMod val="45000"/>
                <a:lumOff val="55000"/>
              </a:schemeClr>
            </a:gs>
            <a:gs pos="83000">
              <a:schemeClr val="accent1">
                <a:lumMod val="45000"/>
                <a:lumOff val="55000"/>
              </a:schemeClr>
            </a:gs>
            <a:gs pos="100000">
              <a:schemeClr val="accent1">
                <a:lumMod val="30000"/>
                <a:lumOff val="70000"/>
              </a:schemeClr>
            </a:gs>
          </a:gsLst>
          <a:lin ang="36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D9D36-29A2-4378-8CBE-EA69FDB6EB29}"/>
              </a:ext>
            </a:extLst>
          </p:cNvPr>
          <p:cNvSpPr txBox="1">
            <a:spLocks noGrp="1"/>
          </p:cNvSpPr>
          <p:nvPr>
            <p:ph type="title"/>
          </p:nvPr>
        </p:nvSpPr>
        <p:spPr>
          <a:xfrm>
            <a:off x="1" y="0"/>
            <a:ext cx="12191999" cy="757130"/>
          </a:xfrm>
          <a:prstGeom prst="rect">
            <a:avLst/>
          </a:prstGeom>
          <a:gradFill flip="none" rotWithShape="1">
            <a:gsLst>
              <a:gs pos="68040">
                <a:srgbClr val="5E367C"/>
              </a:gs>
              <a:gs pos="15000">
                <a:schemeClr val="tx1">
                  <a:lumMod val="75000"/>
                  <a:lumOff val="25000"/>
                </a:schemeClr>
              </a:gs>
              <a:gs pos="45000">
                <a:srgbClr val="BC9CD4"/>
              </a:gs>
              <a:gs pos="22000">
                <a:srgbClr val="421C5E"/>
              </a:gs>
            </a:gsLst>
            <a:lin ang="27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800" b="0" i="0" u="none" strike="noStrike" baseline="0" dirty="0">
                <a:latin typeface="Californian FB" panose="0207040306080B030204" pitchFamily="18" charset="0"/>
              </a:rPr>
              <a:t>(B)  Bar </a:t>
            </a:r>
            <a:r>
              <a:rPr lang="en-US" sz="4800" dirty="0">
                <a:latin typeface="Californian FB" panose="0207040306080B030204" pitchFamily="18" charset="0"/>
              </a:rPr>
              <a:t>C</a:t>
            </a:r>
            <a:r>
              <a:rPr lang="en-US" sz="4800" b="0" i="0" u="none" strike="noStrike" baseline="0" dirty="0">
                <a:latin typeface="Californian FB" panose="0207040306080B030204" pitchFamily="18" charset="0"/>
              </a:rPr>
              <a:t>harts Showing Employees By Race</a:t>
            </a:r>
            <a:endParaRPr lang="en-US" sz="4800" dirty="0">
              <a:latin typeface="Californian FB" panose="0207040306080B030204" pitchFamily="18" charset="0"/>
            </a:endParaRPr>
          </a:p>
        </p:txBody>
      </p:sp>
      <p:pic>
        <p:nvPicPr>
          <p:cNvPr id="6" name="Picture 5">
            <a:extLst>
              <a:ext uri="{FF2B5EF4-FFF2-40B4-BE49-F238E27FC236}">
                <a16:creationId xmlns:a16="http://schemas.microsoft.com/office/drawing/2014/main" id="{A665DFA3-B8CF-4F14-97D3-38085162E2EF}"/>
              </a:ext>
            </a:extLst>
          </p:cNvPr>
          <p:cNvPicPr>
            <a:picLocks noChangeAspect="1"/>
          </p:cNvPicPr>
          <p:nvPr/>
        </p:nvPicPr>
        <p:blipFill>
          <a:blip r:embed="rId2"/>
          <a:stretch>
            <a:fillRect/>
          </a:stretch>
        </p:blipFill>
        <p:spPr>
          <a:xfrm>
            <a:off x="0" y="757130"/>
            <a:ext cx="12191999" cy="6100870"/>
          </a:xfrm>
          <a:prstGeom prst="rect">
            <a:avLst/>
          </a:prstGeom>
        </p:spPr>
      </p:pic>
    </p:spTree>
    <p:extLst>
      <p:ext uri="{BB962C8B-B14F-4D97-AF65-F5344CB8AC3E}">
        <p14:creationId xmlns:p14="http://schemas.microsoft.com/office/powerpoint/2010/main" val="340062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48F0E-18EA-41EC-9C46-917DAC830E53}"/>
              </a:ext>
            </a:extLst>
          </p:cNvPr>
          <p:cNvSpPr>
            <a:spLocks noGrp="1"/>
          </p:cNvSpPr>
          <p:nvPr>
            <p:ph idx="1"/>
          </p:nvPr>
        </p:nvSpPr>
        <p:spPr>
          <a:xfrm>
            <a:off x="838200" y="902825"/>
            <a:ext cx="10515600" cy="5274138"/>
          </a:xfrm>
        </p:spPr>
        <p:txBody>
          <a:bodyPr/>
          <a:lstStyle/>
          <a:p>
            <a:pPr marL="0" indent="0">
              <a:buNone/>
            </a:pPr>
            <a:r>
              <a:rPr lang="en-US" sz="6000" dirty="0"/>
              <a:t>This bar chart shows which race of employees are working in our company.</a:t>
            </a:r>
          </a:p>
          <a:p>
            <a:pPr marL="0" indent="0">
              <a:buNone/>
            </a:pPr>
            <a:endParaRPr lang="en-US" sz="6000" dirty="0"/>
          </a:p>
        </p:txBody>
      </p:sp>
    </p:spTree>
    <p:extLst>
      <p:ext uri="{BB962C8B-B14F-4D97-AF65-F5344CB8AC3E}">
        <p14:creationId xmlns:p14="http://schemas.microsoft.com/office/powerpoint/2010/main" val="371859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FE54D-CDD6-4241-89EA-39DEFD7E34F6}"/>
              </a:ext>
            </a:extLst>
          </p:cNvPr>
          <p:cNvSpPr txBox="1">
            <a:spLocks noGrp="1"/>
          </p:cNvSpPr>
          <p:nvPr>
            <p:ph type="title"/>
          </p:nvPr>
        </p:nvSpPr>
        <p:spPr>
          <a:xfrm>
            <a:off x="0" y="0"/>
            <a:ext cx="12192000" cy="1311128"/>
          </a:xfrm>
          <a:prstGeom prst="rect">
            <a:avLst/>
          </a:prstGeom>
          <a:gradFill flip="none" rotWithShape="1">
            <a:gsLst>
              <a:gs pos="14000">
                <a:schemeClr val="accent6">
                  <a:lumMod val="50000"/>
                </a:schemeClr>
              </a:gs>
              <a:gs pos="76000">
                <a:schemeClr val="accent6">
                  <a:lumMod val="40000"/>
                  <a:lumOff val="60000"/>
                </a:schemeClr>
              </a:gs>
              <a:gs pos="100000">
                <a:schemeClr val="accent6">
                  <a:lumMod val="75000"/>
                </a:schemeClr>
              </a:gs>
            </a:gsLst>
            <a:path path="rect">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i="0" u="none" strike="noStrike" baseline="0" dirty="0">
                <a:latin typeface="ArialMT"/>
              </a:rPr>
              <a:t>(C)  Bar Charts </a:t>
            </a:r>
            <a:r>
              <a:rPr lang="en-US" dirty="0">
                <a:latin typeface="ArialMT"/>
              </a:rPr>
              <a:t>S</a:t>
            </a:r>
            <a:r>
              <a:rPr lang="en-US" b="0" i="0" u="none" strike="noStrike" baseline="0" dirty="0">
                <a:latin typeface="ArialMT"/>
              </a:rPr>
              <a:t>howing </a:t>
            </a:r>
            <a:r>
              <a:rPr lang="en-US" dirty="0">
                <a:latin typeface="ArialMT"/>
              </a:rPr>
              <a:t>E</a:t>
            </a:r>
            <a:r>
              <a:rPr lang="en-US" b="0" i="0" u="none" strike="noStrike" baseline="0" dirty="0">
                <a:latin typeface="ArialMT"/>
              </a:rPr>
              <a:t>mployees By Department </a:t>
            </a:r>
            <a:endParaRPr lang="en-US" dirty="0"/>
          </a:p>
        </p:txBody>
      </p:sp>
      <p:pic>
        <p:nvPicPr>
          <p:cNvPr id="6" name="Picture 5">
            <a:extLst>
              <a:ext uri="{FF2B5EF4-FFF2-40B4-BE49-F238E27FC236}">
                <a16:creationId xmlns:a16="http://schemas.microsoft.com/office/drawing/2014/main" id="{9F70DA00-97F6-4307-8320-0F4A29E25726}"/>
              </a:ext>
            </a:extLst>
          </p:cNvPr>
          <p:cNvPicPr>
            <a:picLocks noChangeAspect="1"/>
          </p:cNvPicPr>
          <p:nvPr/>
        </p:nvPicPr>
        <p:blipFill>
          <a:blip r:embed="rId2"/>
          <a:stretch>
            <a:fillRect/>
          </a:stretch>
        </p:blipFill>
        <p:spPr>
          <a:xfrm>
            <a:off x="0" y="1311129"/>
            <a:ext cx="12192000" cy="5546872"/>
          </a:xfrm>
          <a:prstGeom prst="rect">
            <a:avLst/>
          </a:prstGeom>
        </p:spPr>
      </p:pic>
    </p:spTree>
    <p:extLst>
      <p:ext uri="{BB962C8B-B14F-4D97-AF65-F5344CB8AC3E}">
        <p14:creationId xmlns:p14="http://schemas.microsoft.com/office/powerpoint/2010/main" val="69984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EB536-DD53-4E56-AE19-F88060D9E797}"/>
              </a:ext>
            </a:extLst>
          </p:cNvPr>
          <p:cNvSpPr>
            <a:spLocks noGrp="1"/>
          </p:cNvSpPr>
          <p:nvPr>
            <p:ph idx="1"/>
          </p:nvPr>
        </p:nvSpPr>
        <p:spPr>
          <a:xfrm>
            <a:off x="497711" y="393539"/>
            <a:ext cx="10856089" cy="5783424"/>
          </a:xfrm>
        </p:spPr>
        <p:txBody>
          <a:bodyPr/>
          <a:lstStyle/>
          <a:p>
            <a:pPr marL="0" indent="0">
              <a:buNone/>
            </a:pPr>
            <a:r>
              <a:rPr lang="en-US" sz="5400" dirty="0"/>
              <a:t>This bar chart shows how many employees work in which department of the company and which department has the most and least employees.</a:t>
            </a:r>
          </a:p>
          <a:p>
            <a:pPr marL="0" indent="0">
              <a:buNone/>
            </a:pPr>
            <a:endParaRPr lang="en-US" dirty="0"/>
          </a:p>
        </p:txBody>
      </p:sp>
    </p:spTree>
    <p:extLst>
      <p:ext uri="{BB962C8B-B14F-4D97-AF65-F5344CB8AC3E}">
        <p14:creationId xmlns:p14="http://schemas.microsoft.com/office/powerpoint/2010/main" val="386435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FC241-5B66-4796-91F1-5BA185CF16B5}"/>
              </a:ext>
            </a:extLst>
          </p:cNvPr>
          <p:cNvSpPr txBox="1">
            <a:spLocks noGrp="1"/>
          </p:cNvSpPr>
          <p:nvPr>
            <p:ph type="title"/>
          </p:nvPr>
        </p:nvSpPr>
        <p:spPr>
          <a:xfrm>
            <a:off x="0" y="0"/>
            <a:ext cx="12192000" cy="1006429"/>
          </a:xfrm>
          <a:prstGeom prst="rect">
            <a:avLst/>
          </a:prstGeom>
          <a:gradFill>
            <a:gsLst>
              <a:gs pos="0">
                <a:schemeClr val="tx1">
                  <a:lumMod val="95000"/>
                  <a:lumOff val="5000"/>
                </a:schemeClr>
              </a:gs>
              <a:gs pos="0">
                <a:schemeClr val="accent1">
                  <a:lumMod val="20000"/>
                  <a:lumOff val="80000"/>
                </a:schemeClr>
              </a:gs>
            </a:gsLst>
            <a:path path="rect">
              <a:fillToRect l="100000" t="100000"/>
            </a:path>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6600" dirty="0">
                <a:solidFill>
                  <a:schemeClr val="tx1">
                    <a:lumMod val="95000"/>
                    <a:lumOff val="5000"/>
                  </a:schemeClr>
                </a:solidFill>
                <a:latin typeface="Californian FB" panose="0207040306080B030204" pitchFamily="18" charset="0"/>
              </a:rPr>
              <a:t>Dashboard Filters </a:t>
            </a:r>
          </a:p>
        </p:txBody>
      </p:sp>
      <p:pic>
        <p:nvPicPr>
          <p:cNvPr id="5" name="Picture 4">
            <a:extLst>
              <a:ext uri="{FF2B5EF4-FFF2-40B4-BE49-F238E27FC236}">
                <a16:creationId xmlns:a16="http://schemas.microsoft.com/office/drawing/2014/main" id="{29E11C59-2677-46AA-84AB-0C14BF12E66A}"/>
              </a:ext>
            </a:extLst>
          </p:cNvPr>
          <p:cNvPicPr>
            <a:picLocks noChangeAspect="1"/>
          </p:cNvPicPr>
          <p:nvPr/>
        </p:nvPicPr>
        <p:blipFill>
          <a:blip r:embed="rId2"/>
          <a:stretch>
            <a:fillRect/>
          </a:stretch>
        </p:blipFill>
        <p:spPr>
          <a:xfrm>
            <a:off x="0" y="1006429"/>
            <a:ext cx="12192000" cy="5934670"/>
          </a:xfrm>
          <a:prstGeom prst="rect">
            <a:avLst/>
          </a:prstGeom>
          <a:solidFill>
            <a:schemeClr val="accent6">
              <a:lumMod val="75000"/>
            </a:schemeClr>
          </a:solidFill>
        </p:spPr>
      </p:pic>
    </p:spTree>
    <p:extLst>
      <p:ext uri="{BB962C8B-B14F-4D97-AF65-F5344CB8AC3E}">
        <p14:creationId xmlns:p14="http://schemas.microsoft.com/office/powerpoint/2010/main" val="374841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9C130-5561-4E41-B69F-B5482B39AA30}"/>
              </a:ext>
            </a:extLst>
          </p:cNvPr>
          <p:cNvSpPr>
            <a:spLocks noGrp="1"/>
          </p:cNvSpPr>
          <p:nvPr>
            <p:ph idx="1"/>
          </p:nvPr>
        </p:nvSpPr>
        <p:spPr>
          <a:xfrm>
            <a:off x="393539" y="219919"/>
            <a:ext cx="10960261" cy="5957044"/>
          </a:xfrm>
        </p:spPr>
        <p:txBody>
          <a:bodyPr>
            <a:noAutofit/>
          </a:bodyPr>
          <a:lstStyle/>
          <a:p>
            <a:r>
              <a:rPr lang="en-US" sz="3600" dirty="0">
                <a:solidFill>
                  <a:srgbClr val="7030A0"/>
                </a:solidFill>
              </a:rPr>
              <a:t>In this Dashboard I am using 3 Filters like</a:t>
            </a:r>
          </a:p>
          <a:p>
            <a:endParaRPr lang="en-US" sz="3600" dirty="0">
              <a:solidFill>
                <a:srgbClr val="7030A0"/>
              </a:solidFill>
            </a:endParaRPr>
          </a:p>
          <a:p>
            <a:r>
              <a:rPr lang="en-US" sz="3600" dirty="0">
                <a:solidFill>
                  <a:srgbClr val="7030A0"/>
                </a:solidFill>
              </a:rPr>
              <a:t>Filter By Department</a:t>
            </a:r>
          </a:p>
          <a:p>
            <a:endParaRPr lang="en-US" sz="3600" dirty="0">
              <a:solidFill>
                <a:srgbClr val="7030A0"/>
              </a:solidFill>
            </a:endParaRPr>
          </a:p>
          <a:p>
            <a:r>
              <a:rPr lang="en-US" sz="3600" dirty="0">
                <a:solidFill>
                  <a:srgbClr val="7030A0"/>
                </a:solidFill>
              </a:rPr>
              <a:t>Filter By Race</a:t>
            </a:r>
          </a:p>
          <a:p>
            <a:endParaRPr lang="en-US" sz="3600" dirty="0">
              <a:solidFill>
                <a:srgbClr val="7030A0"/>
              </a:solidFill>
            </a:endParaRPr>
          </a:p>
          <a:p>
            <a:r>
              <a:rPr lang="en-US" sz="3600" dirty="0">
                <a:solidFill>
                  <a:srgbClr val="7030A0"/>
                </a:solidFill>
              </a:rPr>
              <a:t>Filter By Locations</a:t>
            </a:r>
          </a:p>
          <a:p>
            <a:endParaRPr lang="en-US" sz="3600" dirty="0">
              <a:solidFill>
                <a:srgbClr val="7030A0"/>
              </a:solidFill>
            </a:endParaRPr>
          </a:p>
          <a:p>
            <a:r>
              <a:rPr lang="en-US" sz="3600" dirty="0">
                <a:solidFill>
                  <a:srgbClr val="7030A0"/>
                </a:solidFill>
              </a:rPr>
              <a:t>This Filter will help to Deep analysis and </a:t>
            </a:r>
            <a:r>
              <a:rPr lang="en-US" sz="3600" i="0" dirty="0">
                <a:solidFill>
                  <a:srgbClr val="7030A0"/>
                </a:solidFill>
                <a:effectLst/>
                <a:latin typeface="Google Sans"/>
              </a:rPr>
              <a:t>decision making</a:t>
            </a:r>
            <a:endParaRPr lang="en-US" sz="3600" dirty="0">
              <a:solidFill>
                <a:srgbClr val="7030A0"/>
              </a:solidFill>
            </a:endParaRPr>
          </a:p>
          <a:p>
            <a:pPr marL="0" indent="0">
              <a:buNone/>
            </a:pPr>
            <a:endParaRPr lang="en-US" sz="3600" dirty="0"/>
          </a:p>
        </p:txBody>
      </p:sp>
    </p:spTree>
    <p:extLst>
      <p:ext uri="{BB962C8B-B14F-4D97-AF65-F5344CB8AC3E}">
        <p14:creationId xmlns:p14="http://schemas.microsoft.com/office/powerpoint/2010/main" val="37163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1F2847-7272-42C9-ACA1-94F16E22EC11}"/>
              </a:ext>
            </a:extLst>
          </p:cNvPr>
          <p:cNvSpPr txBox="1"/>
          <p:nvPr/>
        </p:nvSpPr>
        <p:spPr>
          <a:xfrm>
            <a:off x="1670610" y="639501"/>
            <a:ext cx="9159434" cy="4524315"/>
          </a:xfrm>
          <a:prstGeom prst="rect">
            <a:avLst/>
          </a:prstGeom>
          <a:noFill/>
        </p:spPr>
        <p:txBody>
          <a:bodyPr wrap="square" rtlCol="0">
            <a:spAutoFit/>
          </a:bodyPr>
          <a:lstStyle/>
          <a:p>
            <a:pPr marL="571500" indent="-571500">
              <a:buFont typeface="Wingdings" panose="05000000000000000000" pitchFamily="2" charset="2"/>
              <a:buChar char="q"/>
            </a:pPr>
            <a:r>
              <a:rPr lang="en-US" sz="3200" dirty="0">
                <a:latin typeface="Book Antiqua" panose="02040602050305030304" pitchFamily="18" charset="0"/>
              </a:rPr>
              <a:t>NAME</a:t>
            </a:r>
            <a:r>
              <a:rPr lang="en-US" sz="3600" dirty="0">
                <a:latin typeface="Book Antiqua" panose="02040602050305030304" pitchFamily="18" charset="0"/>
              </a:rPr>
              <a:t> – </a:t>
            </a:r>
            <a:r>
              <a:rPr lang="en-US" sz="3600" b="1" dirty="0">
                <a:latin typeface="Book Antiqua" panose="02040602050305030304" pitchFamily="18" charset="0"/>
              </a:rPr>
              <a:t>TANUSHRI</a:t>
            </a:r>
          </a:p>
          <a:p>
            <a:pPr marL="571500" indent="-571500">
              <a:buFont typeface="Wingdings" panose="05000000000000000000" pitchFamily="2" charset="2"/>
              <a:buChar char="q"/>
            </a:pPr>
            <a:r>
              <a:rPr lang="en-US" sz="3200" dirty="0">
                <a:latin typeface="Book Antiqua" panose="02040602050305030304" pitchFamily="18" charset="0"/>
              </a:rPr>
              <a:t>EMAIL ID </a:t>
            </a:r>
            <a:r>
              <a:rPr lang="en-US" sz="3600" b="1" dirty="0">
                <a:latin typeface="Book Antiqua" panose="02040602050305030304" pitchFamily="18" charset="0"/>
              </a:rPr>
              <a:t>– tanushri2106@gmail.com</a:t>
            </a:r>
          </a:p>
          <a:p>
            <a:pPr marL="571500" indent="-571500">
              <a:buFont typeface="Wingdings" panose="05000000000000000000" pitchFamily="2" charset="2"/>
              <a:buChar char="q"/>
            </a:pPr>
            <a:r>
              <a:rPr lang="en-US" sz="3200" dirty="0">
                <a:latin typeface="Book Antiqua" panose="02040602050305030304" pitchFamily="18" charset="0"/>
              </a:rPr>
              <a:t>BATCH CODE </a:t>
            </a:r>
            <a:r>
              <a:rPr lang="en-US" sz="3600" dirty="0">
                <a:latin typeface="Book Antiqua" panose="02040602050305030304" pitchFamily="18" charset="0"/>
              </a:rPr>
              <a:t>– </a:t>
            </a:r>
            <a:r>
              <a:rPr lang="en-US" sz="3600" b="1" u="sng" dirty="0">
                <a:latin typeface="Book Antiqua" panose="02040602050305030304" pitchFamily="18" charset="0"/>
              </a:rPr>
              <a:t>17-Jul-23-CDA-BUN-040            -WDM11-BAN</a:t>
            </a:r>
          </a:p>
          <a:p>
            <a:pPr marL="571500" indent="-571500">
              <a:buFont typeface="Wingdings" panose="05000000000000000000" pitchFamily="2" charset="2"/>
              <a:buChar char="q"/>
            </a:pPr>
            <a:r>
              <a:rPr lang="en-US" sz="3200" dirty="0">
                <a:latin typeface="Book Antiqua" panose="02040602050305030304" pitchFamily="18" charset="0"/>
              </a:rPr>
              <a:t>PROJECT ID </a:t>
            </a:r>
            <a:r>
              <a:rPr lang="en-US" sz="3600" b="1" dirty="0">
                <a:latin typeface="Book Antiqua" panose="02040602050305030304" pitchFamily="18" charset="0"/>
              </a:rPr>
              <a:t>– </a:t>
            </a:r>
            <a:r>
              <a:rPr lang="en-US" sz="3600" b="1" u="sng" dirty="0">
                <a:latin typeface="Book Antiqua" panose="02040602050305030304" pitchFamily="18" charset="0"/>
              </a:rPr>
              <a:t>PTID-CDA-OCT-23-055</a:t>
            </a:r>
          </a:p>
          <a:p>
            <a:pPr marL="571500" indent="-571500">
              <a:buFont typeface="Wingdings" panose="05000000000000000000" pitchFamily="2" charset="2"/>
              <a:buChar char="q"/>
            </a:pPr>
            <a:r>
              <a:rPr lang="en-US" sz="3200" dirty="0">
                <a:latin typeface="Book Antiqua" panose="02040602050305030304" pitchFamily="18" charset="0"/>
              </a:rPr>
              <a:t>PROJECT CODE </a:t>
            </a:r>
            <a:r>
              <a:rPr lang="en-US" sz="3600" dirty="0">
                <a:latin typeface="Book Antiqua" panose="02040602050305030304" pitchFamily="18" charset="0"/>
              </a:rPr>
              <a:t>– </a:t>
            </a:r>
            <a:r>
              <a:rPr lang="en-US" sz="3600" b="1" u="sng" dirty="0">
                <a:latin typeface="Book Antiqua" panose="02040602050305030304" pitchFamily="18" charset="0"/>
              </a:rPr>
              <a:t>PRDA-03</a:t>
            </a:r>
          </a:p>
          <a:p>
            <a:pPr marL="571500" indent="-571500">
              <a:buFont typeface="Wingdings" panose="05000000000000000000" pitchFamily="2" charset="2"/>
              <a:buChar char="q"/>
            </a:pPr>
            <a:r>
              <a:rPr lang="en-US" sz="3200" dirty="0">
                <a:latin typeface="Book Antiqua" panose="02040602050305030304" pitchFamily="18" charset="0"/>
              </a:rPr>
              <a:t>PROJECT NAME</a:t>
            </a:r>
            <a:r>
              <a:rPr lang="en-US" sz="3600" dirty="0">
                <a:latin typeface="Book Antiqua" panose="02040602050305030304" pitchFamily="18" charset="0"/>
              </a:rPr>
              <a:t> – </a:t>
            </a:r>
            <a:r>
              <a:rPr lang="en-US" sz="3600" b="1" u="sng" dirty="0">
                <a:latin typeface="Book Antiqua" panose="02040602050305030304" pitchFamily="18" charset="0"/>
              </a:rPr>
              <a:t>HR Analysis</a:t>
            </a:r>
          </a:p>
          <a:p>
            <a:pPr marL="571500" indent="-571500">
              <a:buFont typeface="Wingdings" panose="05000000000000000000" pitchFamily="2" charset="2"/>
              <a:buChar char="q"/>
            </a:pPr>
            <a:r>
              <a:rPr lang="en-US" sz="3200" dirty="0">
                <a:latin typeface="Book Antiqua" panose="02040602050305030304" pitchFamily="18" charset="0"/>
              </a:rPr>
              <a:t>DATE</a:t>
            </a:r>
            <a:r>
              <a:rPr lang="en-US" sz="3600" dirty="0">
                <a:latin typeface="Book Antiqua" panose="02040602050305030304" pitchFamily="18" charset="0"/>
              </a:rPr>
              <a:t> – </a:t>
            </a:r>
            <a:r>
              <a:rPr lang="en-US" sz="3600" b="1" dirty="0">
                <a:latin typeface="Book Antiqua" panose="02040602050305030304" pitchFamily="18" charset="0"/>
              </a:rPr>
              <a:t>19/11/2023</a:t>
            </a:r>
          </a:p>
        </p:txBody>
      </p:sp>
      <p:sp>
        <p:nvSpPr>
          <p:cNvPr id="9" name="Rectangle 8">
            <a:extLst>
              <a:ext uri="{FF2B5EF4-FFF2-40B4-BE49-F238E27FC236}">
                <a16:creationId xmlns:a16="http://schemas.microsoft.com/office/drawing/2014/main" id="{65510CEA-891C-4685-88E0-3292B1959D0F}"/>
              </a:ext>
            </a:extLst>
          </p:cNvPr>
          <p:cNvSpPr/>
          <p:nvPr/>
        </p:nvSpPr>
        <p:spPr>
          <a:xfrm flipV="1">
            <a:off x="10891777" y="0"/>
            <a:ext cx="949124" cy="6858000"/>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D1BAD0-044D-4C48-818E-091AC8E3F81E}"/>
              </a:ext>
            </a:extLst>
          </p:cNvPr>
          <p:cNvSpPr/>
          <p:nvPr/>
        </p:nvSpPr>
        <p:spPr>
          <a:xfrm>
            <a:off x="-42441" y="5537100"/>
            <a:ext cx="12276882" cy="833376"/>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815D6E-44A2-49AA-A008-A297686A645B}"/>
              </a:ext>
            </a:extLst>
          </p:cNvPr>
          <p:cNvSpPr txBox="1"/>
          <p:nvPr/>
        </p:nvSpPr>
        <p:spPr>
          <a:xfrm>
            <a:off x="819391" y="955439"/>
            <a:ext cx="10553217" cy="3785652"/>
          </a:xfrm>
          <a:prstGeom prst="rect">
            <a:avLst/>
          </a:prstGeom>
          <a:noFill/>
        </p:spPr>
        <p:txBody>
          <a:bodyPr wrap="square">
            <a:spAutoFit/>
          </a:bodyPr>
          <a:lstStyle/>
          <a:p>
            <a:pPr marL="0" indent="0" algn="ctr">
              <a:buNone/>
            </a:pPr>
            <a:r>
              <a:rPr lang="en-US" sz="8000" dirty="0">
                <a:latin typeface="Algerian" panose="04020705040A02060702" pitchFamily="82" charset="0"/>
              </a:rPr>
              <a:t>INSIGHTS &amp;  INPUTS/SUGGESTIONS  TO THE COMPANY </a:t>
            </a:r>
          </a:p>
        </p:txBody>
      </p:sp>
    </p:spTree>
    <p:extLst>
      <p:ext uri="{BB962C8B-B14F-4D97-AF65-F5344CB8AC3E}">
        <p14:creationId xmlns:p14="http://schemas.microsoft.com/office/powerpoint/2010/main" val="360789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83187-E126-4481-8FD8-B95B4C05B6AD}"/>
              </a:ext>
            </a:extLst>
          </p:cNvPr>
          <p:cNvSpPr>
            <a:spLocks noGrp="1"/>
          </p:cNvSpPr>
          <p:nvPr>
            <p:ph idx="1"/>
          </p:nvPr>
        </p:nvSpPr>
        <p:spPr>
          <a:xfrm>
            <a:off x="838200" y="740780"/>
            <a:ext cx="10515600" cy="5436183"/>
          </a:xfrm>
        </p:spPr>
        <p:txBody>
          <a:bodyPr/>
          <a:lstStyle/>
          <a:p>
            <a:r>
              <a:rPr lang="en-US" sz="4000" dirty="0">
                <a:solidFill>
                  <a:srgbClr val="00B0F0"/>
                </a:solidFill>
                <a:latin typeface="Californian FB" panose="0207040306080B030204" pitchFamily="18" charset="0"/>
              </a:rPr>
              <a:t>Insights</a:t>
            </a:r>
          </a:p>
          <a:p>
            <a:pPr marL="0" indent="0">
              <a:buNone/>
            </a:pPr>
            <a:endParaRPr lang="en-US" sz="3600" dirty="0">
              <a:solidFill>
                <a:srgbClr val="FFFF00"/>
              </a:solidFill>
            </a:endParaRPr>
          </a:p>
          <a:p>
            <a:pPr marL="0" indent="0">
              <a:buNone/>
            </a:pPr>
            <a:r>
              <a:rPr lang="en-US" sz="3600" dirty="0"/>
              <a:t>1) HQ Workers are more than remote workers</a:t>
            </a:r>
          </a:p>
          <a:p>
            <a:pPr marL="0" indent="0">
              <a:buNone/>
            </a:pPr>
            <a:r>
              <a:rPr lang="en-US" sz="3600" dirty="0"/>
              <a:t>2) Engineering department has more employees as compared to other departments</a:t>
            </a:r>
          </a:p>
          <a:p>
            <a:pPr marL="0" indent="0">
              <a:buNone/>
            </a:pPr>
            <a:r>
              <a:rPr lang="en-US" sz="3600" dirty="0"/>
              <a:t>3) 2001 has highest higher rate</a:t>
            </a:r>
          </a:p>
          <a:p>
            <a:pPr marL="0" indent="0">
              <a:buNone/>
            </a:pPr>
            <a:r>
              <a:rPr lang="en-US" sz="3600" dirty="0"/>
              <a:t>4) Male employees are more in number whose age is greater then -50</a:t>
            </a:r>
          </a:p>
          <a:p>
            <a:endParaRPr lang="en-US" dirty="0"/>
          </a:p>
        </p:txBody>
      </p:sp>
    </p:spTree>
    <p:extLst>
      <p:ext uri="{BB962C8B-B14F-4D97-AF65-F5344CB8AC3E}">
        <p14:creationId xmlns:p14="http://schemas.microsoft.com/office/powerpoint/2010/main" val="326806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1E1C3-8AB6-4D43-B9E3-732629534EF5}"/>
              </a:ext>
            </a:extLst>
          </p:cNvPr>
          <p:cNvSpPr>
            <a:spLocks noGrp="1"/>
          </p:cNvSpPr>
          <p:nvPr>
            <p:ph idx="1"/>
          </p:nvPr>
        </p:nvSpPr>
        <p:spPr>
          <a:xfrm>
            <a:off x="601884" y="555585"/>
            <a:ext cx="10751916" cy="5621378"/>
          </a:xfrm>
        </p:spPr>
        <p:txBody>
          <a:bodyPr/>
          <a:lstStyle/>
          <a:p>
            <a:r>
              <a:rPr lang="en-US" sz="4400" dirty="0">
                <a:solidFill>
                  <a:srgbClr val="00B0F0"/>
                </a:solidFill>
                <a:latin typeface="Californian FB" panose="0207040306080B030204" pitchFamily="18" charset="0"/>
              </a:rPr>
              <a:t>Inputs /Suggestions to the Company</a:t>
            </a:r>
          </a:p>
          <a:p>
            <a:pPr marL="0" indent="0">
              <a:buNone/>
            </a:pPr>
            <a:endParaRPr lang="en-US" dirty="0">
              <a:latin typeface="Californian FB" panose="0207040306080B030204" pitchFamily="18" charset="0"/>
            </a:endParaRPr>
          </a:p>
          <a:p>
            <a:pPr marL="0" indent="0">
              <a:buNone/>
            </a:pPr>
            <a:endParaRPr lang="en-US" sz="1050" dirty="0"/>
          </a:p>
          <a:p>
            <a:pPr marL="0" indent="0">
              <a:buNone/>
            </a:pPr>
            <a:r>
              <a:rPr lang="en-US" sz="4400" dirty="0"/>
              <a:t>1) Hire even more other departments to the company</a:t>
            </a:r>
          </a:p>
          <a:p>
            <a:pPr marL="0" indent="0">
              <a:buNone/>
            </a:pPr>
            <a:r>
              <a:rPr lang="en-US" sz="4400" dirty="0"/>
              <a:t>2) Even other states should get opportunity to work in this company</a:t>
            </a:r>
          </a:p>
        </p:txBody>
      </p:sp>
    </p:spTree>
    <p:extLst>
      <p:ext uri="{BB962C8B-B14F-4D97-AF65-F5344CB8AC3E}">
        <p14:creationId xmlns:p14="http://schemas.microsoft.com/office/powerpoint/2010/main" val="258434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5AD468-2CDB-4F1C-99B6-68D2CA41653F}"/>
              </a:ext>
            </a:extLst>
          </p:cNvPr>
          <p:cNvSpPr txBox="1">
            <a:spLocks noGrp="1"/>
          </p:cNvSpPr>
          <p:nvPr>
            <p:ph idx="1"/>
          </p:nvPr>
        </p:nvSpPr>
        <p:spPr>
          <a:xfrm>
            <a:off x="2118167" y="2439084"/>
            <a:ext cx="7788797" cy="1421928"/>
          </a:xfrm>
          <a:prstGeom prst="rect">
            <a:avLst/>
          </a:prstGeom>
          <a:noFill/>
        </p:spPr>
        <p:txBody>
          <a:bodyPr wrap="square" rtlCol="0">
            <a:spAutoFit/>
          </a:bodyPr>
          <a:lstStyle/>
          <a:p>
            <a:pPr marL="0" indent="0" algn="ctr">
              <a:buNone/>
            </a:pPr>
            <a:r>
              <a:rPr lang="en-US" sz="9600" b="1" i="1" dirty="0">
                <a:latin typeface="Baskerville Old Face" panose="02020602080505020303" pitchFamily="18" charset="0"/>
              </a:rPr>
              <a:t>THANK YOU</a:t>
            </a:r>
          </a:p>
        </p:txBody>
      </p:sp>
      <p:pic>
        <p:nvPicPr>
          <p:cNvPr id="5" name="Picture 4">
            <a:extLst>
              <a:ext uri="{FF2B5EF4-FFF2-40B4-BE49-F238E27FC236}">
                <a16:creationId xmlns:a16="http://schemas.microsoft.com/office/drawing/2014/main" id="{6F3E9ABA-F9E4-47B7-BF9F-91A54E061C5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6" name="Rectangle 5">
            <a:extLst>
              <a:ext uri="{FF2B5EF4-FFF2-40B4-BE49-F238E27FC236}">
                <a16:creationId xmlns:a16="http://schemas.microsoft.com/office/drawing/2014/main" id="{3D2FD5D7-D7FE-405C-A118-907A733A974F}"/>
              </a:ext>
            </a:extLst>
          </p:cNvPr>
          <p:cNvSpPr/>
          <p:nvPr/>
        </p:nvSpPr>
        <p:spPr>
          <a:xfrm>
            <a:off x="1963838" y="1920530"/>
            <a:ext cx="8264324" cy="30169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600" dirty="0">
                <a:latin typeface="Algerian" panose="04020705040A02060702" pitchFamily="82" charset="0"/>
              </a:rPr>
              <a:t>Thank you</a:t>
            </a:r>
          </a:p>
        </p:txBody>
      </p:sp>
    </p:spTree>
    <p:extLst>
      <p:ext uri="{BB962C8B-B14F-4D97-AF65-F5344CB8AC3E}">
        <p14:creationId xmlns:p14="http://schemas.microsoft.com/office/powerpoint/2010/main" val="71130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7475-C539-4195-911E-3F40F7060C54}"/>
              </a:ext>
            </a:extLst>
          </p:cNvPr>
          <p:cNvSpPr>
            <a:spLocks noGrp="1"/>
          </p:cNvSpPr>
          <p:nvPr>
            <p:ph type="title"/>
          </p:nvPr>
        </p:nvSpPr>
        <p:spPr>
          <a:xfrm>
            <a:off x="2731624" y="109401"/>
            <a:ext cx="10450975" cy="1325563"/>
          </a:xfrm>
        </p:spPr>
        <p:txBody>
          <a:bodyPr>
            <a:normAutofit/>
          </a:bodyPr>
          <a:lstStyle/>
          <a:p>
            <a:r>
              <a:rPr lang="en-US" sz="6000" u="sng" dirty="0">
                <a:latin typeface="Algerian" panose="04020705040A02060702" pitchFamily="82" charset="0"/>
              </a:rPr>
              <a:t>INTRODUCTION </a:t>
            </a:r>
          </a:p>
        </p:txBody>
      </p:sp>
      <p:sp>
        <p:nvSpPr>
          <p:cNvPr id="4" name="Rectangle 1">
            <a:extLst>
              <a:ext uri="{FF2B5EF4-FFF2-40B4-BE49-F238E27FC236}">
                <a16:creationId xmlns:a16="http://schemas.microsoft.com/office/drawing/2014/main" id="{DAE38FC6-5EB7-4711-8369-3E04D86A7A02}"/>
              </a:ext>
            </a:extLst>
          </p:cNvPr>
          <p:cNvSpPr>
            <a:spLocks noGrp="1" noChangeArrowheads="1"/>
          </p:cNvSpPr>
          <p:nvPr>
            <p:ph idx="1"/>
          </p:nvPr>
        </p:nvSpPr>
        <p:spPr bwMode="auto">
          <a:xfrm>
            <a:off x="289367" y="1267963"/>
            <a:ext cx="11064432" cy="4910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16181A"/>
                </a:solidFill>
                <a:effectLst/>
                <a:latin typeface="Bahnschrift Light" panose="020B0502040204020203" pitchFamily="34" charset="0"/>
              </a:rPr>
              <a:t>What is HR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6181A"/>
              </a:solidFill>
              <a:effectLst/>
              <a:latin typeface="museosans-70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16181A"/>
                </a:solidFill>
                <a:effectLst/>
                <a:latin typeface="museosans-700"/>
              </a:rPr>
              <a:t>HR analytics</a:t>
            </a:r>
            <a:r>
              <a:rPr kumimoji="0" lang="en-US" altLang="en-US" b="0" i="0" u="none" strike="noStrike" cap="none" normalizeH="0" baseline="0" dirty="0">
                <a:ln>
                  <a:noFill/>
                </a:ln>
                <a:solidFill>
                  <a:srgbClr val="16181A"/>
                </a:solidFill>
                <a:effectLst/>
                <a:latin typeface="museosans-300"/>
              </a:rPr>
              <a:t> is the process of collecting and analyzing Human Resource (HR) data in order to improve an organization’s workforce performance. The process can also be referred to as talent analytics, people analytics, or even workforce analytics.</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6181A"/>
                </a:solidFill>
                <a:effectLst/>
                <a:latin typeface="museosans-300"/>
              </a:rPr>
              <a:t>This method of data analysis takes data that is routinely collected by HR and correlates it to HR and organizational objectives. Doing so provides measured evidence of how HR initiatives are contributing to the organization’s goals and strategies.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46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4D39B8-520D-441C-92F3-4CBBFD202A7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47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80BAA-833E-4574-8C80-C331C5A31010}"/>
              </a:ext>
            </a:extLst>
          </p:cNvPr>
          <p:cNvSpPr>
            <a:spLocks noGrp="1"/>
          </p:cNvSpPr>
          <p:nvPr>
            <p:ph idx="1"/>
          </p:nvPr>
        </p:nvSpPr>
        <p:spPr>
          <a:xfrm>
            <a:off x="381965" y="393539"/>
            <a:ext cx="10971835" cy="5783424"/>
          </a:xfrm>
        </p:spPr>
        <p:txBody>
          <a:bodyPr/>
          <a:lstStyle/>
          <a:p>
            <a:pPr marL="0" indent="0">
              <a:buNone/>
            </a:pPr>
            <a:r>
              <a:rPr lang="en-US" sz="4000" i="0" u="none" strike="noStrike" baseline="0" dirty="0"/>
              <a:t>In this HR Analytics dashboard can provide valuable insights and benefits to organizations in many different areas, from talent acquisition and retention to workforce planning and diversity and inclusion. In this project I have measure every-thing as per HR analysis, in this project. </a:t>
            </a:r>
          </a:p>
          <a:p>
            <a:pPr marL="0" indent="0">
              <a:buNone/>
            </a:pPr>
            <a:r>
              <a:rPr lang="en-US" sz="4000" i="0" u="none" strike="noStrike" baseline="0" dirty="0"/>
              <a:t>In this HR Analysis Dashboard we are using multiple types of graphs and filters for better analysis.</a:t>
            </a:r>
          </a:p>
          <a:p>
            <a:pPr marL="0" indent="0">
              <a:buNone/>
            </a:pPr>
            <a:endParaRPr lang="en-US" dirty="0"/>
          </a:p>
        </p:txBody>
      </p:sp>
    </p:spTree>
    <p:extLst>
      <p:ext uri="{BB962C8B-B14F-4D97-AF65-F5344CB8AC3E}">
        <p14:creationId xmlns:p14="http://schemas.microsoft.com/office/powerpoint/2010/main" val="181175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38541-0221-4679-ABD3-C6A3E4DA9CBA}"/>
              </a:ext>
            </a:extLst>
          </p:cNvPr>
          <p:cNvSpPr txBox="1">
            <a:spLocks noGrp="1"/>
          </p:cNvSpPr>
          <p:nvPr>
            <p:ph type="title"/>
          </p:nvPr>
        </p:nvSpPr>
        <p:spPr>
          <a:xfrm>
            <a:off x="514109" y="575871"/>
            <a:ext cx="10515600" cy="84023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5400" dirty="0">
                <a:latin typeface="Candara" panose="020E0502030303020204" pitchFamily="34" charset="0"/>
              </a:rPr>
              <a:t>Key Indicator Point (KPIs)</a:t>
            </a:r>
          </a:p>
        </p:txBody>
      </p:sp>
      <p:pic>
        <p:nvPicPr>
          <p:cNvPr id="10" name="Picture 9">
            <a:extLst>
              <a:ext uri="{FF2B5EF4-FFF2-40B4-BE49-F238E27FC236}">
                <a16:creationId xmlns:a16="http://schemas.microsoft.com/office/drawing/2014/main" id="{E8B7DFB5-BF0C-4A01-91B6-DD4B19BB4F9B}"/>
              </a:ext>
            </a:extLst>
          </p:cNvPr>
          <p:cNvPicPr>
            <a:picLocks noChangeAspect="1"/>
          </p:cNvPicPr>
          <p:nvPr/>
        </p:nvPicPr>
        <p:blipFill>
          <a:blip r:embed="rId2"/>
          <a:stretch>
            <a:fillRect/>
          </a:stretch>
        </p:blipFill>
        <p:spPr>
          <a:xfrm>
            <a:off x="1084162" y="1618658"/>
            <a:ext cx="9745883" cy="5030998"/>
          </a:xfrm>
          <a:prstGeom prst="rect">
            <a:avLst/>
          </a:prstGeom>
        </p:spPr>
      </p:pic>
    </p:spTree>
    <p:extLst>
      <p:ext uri="{BB962C8B-B14F-4D97-AF65-F5344CB8AC3E}">
        <p14:creationId xmlns:p14="http://schemas.microsoft.com/office/powerpoint/2010/main" val="214055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374F1-C6CE-4DAA-9847-FCDB90FE655D}"/>
              </a:ext>
            </a:extLst>
          </p:cNvPr>
          <p:cNvSpPr>
            <a:spLocks noGrp="1"/>
          </p:cNvSpPr>
          <p:nvPr>
            <p:ph idx="1"/>
          </p:nvPr>
        </p:nvSpPr>
        <p:spPr>
          <a:xfrm>
            <a:off x="838200" y="1041723"/>
            <a:ext cx="10515600" cy="4109012"/>
          </a:xfrm>
        </p:spPr>
        <p:txBody>
          <a:bodyPr/>
          <a:lstStyle/>
          <a:p>
            <a:pPr marL="0" indent="0">
              <a:buNone/>
            </a:pPr>
            <a:r>
              <a:rPr lang="en-US" sz="4000" dirty="0"/>
              <a:t>KPIs show how many total employees there are in the company, what is the average age of the employees, how many employees in the company work from home and how many employees work from the office.</a:t>
            </a:r>
          </a:p>
          <a:p>
            <a:endParaRPr lang="en-US" dirty="0"/>
          </a:p>
        </p:txBody>
      </p:sp>
    </p:spTree>
    <p:extLst>
      <p:ext uri="{BB962C8B-B14F-4D97-AF65-F5344CB8AC3E}">
        <p14:creationId xmlns:p14="http://schemas.microsoft.com/office/powerpoint/2010/main" val="258556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FA17478-89F0-4587-99B5-6DB442DCB579}"/>
              </a:ext>
            </a:extLst>
          </p:cNvPr>
          <p:cNvPicPr>
            <a:picLocks noGrp="1" noChangeAspect="1"/>
          </p:cNvPicPr>
          <p:nvPr>
            <p:ph idx="1"/>
          </p:nvPr>
        </p:nvPicPr>
        <p:blipFill>
          <a:blip r:embed="rId2"/>
          <a:stretch>
            <a:fillRect/>
          </a:stretch>
        </p:blipFill>
        <p:spPr>
          <a:xfrm>
            <a:off x="879675" y="1192193"/>
            <a:ext cx="10486663" cy="5428526"/>
          </a:xfrm>
        </p:spPr>
      </p:pic>
      <p:sp>
        <p:nvSpPr>
          <p:cNvPr id="4" name="TextBox 3">
            <a:extLst>
              <a:ext uri="{FF2B5EF4-FFF2-40B4-BE49-F238E27FC236}">
                <a16:creationId xmlns:a16="http://schemas.microsoft.com/office/drawing/2014/main" id="{E59FC8C7-E786-4B01-AC0C-16123C4A26A4}"/>
              </a:ext>
            </a:extLst>
          </p:cNvPr>
          <p:cNvSpPr txBox="1"/>
          <p:nvPr/>
        </p:nvSpPr>
        <p:spPr>
          <a:xfrm>
            <a:off x="0" y="327094"/>
            <a:ext cx="12191999" cy="769441"/>
          </a:xfrm>
          <a:prstGeom prst="rect">
            <a:avLst/>
          </a:prstGeom>
          <a:solidFill>
            <a:schemeClr val="tx1"/>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400" b="0" i="0" u="none" strike="noStrike" baseline="0" dirty="0">
                <a:solidFill>
                  <a:schemeClr val="bg1"/>
                </a:solidFill>
                <a:latin typeface="Baskerville Old Face" panose="02020602080505020303" pitchFamily="18" charset="0"/>
              </a:rPr>
              <a:t>Line </a:t>
            </a:r>
            <a:r>
              <a:rPr lang="en-US" sz="4400" dirty="0">
                <a:solidFill>
                  <a:schemeClr val="bg1"/>
                </a:solidFill>
                <a:latin typeface="Baskerville Old Face" panose="02020602080505020303" pitchFamily="18" charset="0"/>
              </a:rPr>
              <a:t>C</a:t>
            </a:r>
            <a:r>
              <a:rPr lang="en-US" sz="4400" b="0" i="0" u="none" strike="noStrike" baseline="0" dirty="0">
                <a:solidFill>
                  <a:schemeClr val="bg1"/>
                </a:solidFill>
                <a:latin typeface="Baskerville Old Face" panose="02020602080505020303" pitchFamily="18" charset="0"/>
              </a:rPr>
              <a:t>hart Showing </a:t>
            </a:r>
            <a:r>
              <a:rPr lang="en-US" sz="4400" dirty="0">
                <a:solidFill>
                  <a:schemeClr val="bg1"/>
                </a:solidFill>
                <a:latin typeface="Baskerville Old Face" panose="02020602080505020303" pitchFamily="18" charset="0"/>
              </a:rPr>
              <a:t>T</a:t>
            </a:r>
            <a:r>
              <a:rPr lang="en-US" sz="4400" b="0" i="0" u="none" strike="noStrike" baseline="0" dirty="0">
                <a:solidFill>
                  <a:schemeClr val="bg1"/>
                </a:solidFill>
                <a:latin typeface="Baskerville Old Face" panose="02020602080505020303" pitchFamily="18" charset="0"/>
              </a:rPr>
              <a:t>he Hiring </a:t>
            </a:r>
            <a:r>
              <a:rPr lang="en-US" sz="4400" dirty="0">
                <a:solidFill>
                  <a:schemeClr val="bg1"/>
                </a:solidFill>
                <a:latin typeface="Baskerville Old Face" panose="02020602080505020303" pitchFamily="18" charset="0"/>
              </a:rPr>
              <a:t>R</a:t>
            </a:r>
            <a:r>
              <a:rPr lang="en-US" sz="4400" b="0" i="0" u="none" strike="noStrike" baseline="0" dirty="0">
                <a:solidFill>
                  <a:schemeClr val="bg1"/>
                </a:solidFill>
                <a:latin typeface="Baskerville Old Face" panose="02020602080505020303" pitchFamily="18" charset="0"/>
              </a:rPr>
              <a:t>ate By Years</a:t>
            </a:r>
            <a:endParaRPr lang="en-US" sz="44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9936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76ABC-AA44-48DE-A405-83D5BB485E00}"/>
              </a:ext>
            </a:extLst>
          </p:cNvPr>
          <p:cNvSpPr txBox="1"/>
          <p:nvPr/>
        </p:nvSpPr>
        <p:spPr>
          <a:xfrm>
            <a:off x="1377387" y="681038"/>
            <a:ext cx="9132426" cy="4154984"/>
          </a:xfrm>
          <a:prstGeom prst="rect">
            <a:avLst/>
          </a:prstGeom>
          <a:noFill/>
        </p:spPr>
        <p:txBody>
          <a:bodyPr wrap="square">
            <a:spAutoFit/>
          </a:bodyPr>
          <a:lstStyle/>
          <a:p>
            <a:pPr marL="0" indent="0">
              <a:buNone/>
            </a:pPr>
            <a:r>
              <a:rPr lang="en-US" sz="6600" dirty="0"/>
              <a:t>The line chart shows how many employees are hired by the company each year.</a:t>
            </a:r>
          </a:p>
        </p:txBody>
      </p:sp>
    </p:spTree>
    <p:extLst>
      <p:ext uri="{BB962C8B-B14F-4D97-AF65-F5344CB8AC3E}">
        <p14:creationId xmlns:p14="http://schemas.microsoft.com/office/powerpoint/2010/main" val="516801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www.w3.org/XML/1998/namespace"/>
    <ds:schemaRef ds:uri="http://schemas.openxmlformats.org/package/2006/metadata/core-properties"/>
    <ds:schemaRef ds:uri="http://purl.org/dc/terms/"/>
    <ds:schemaRef ds:uri="71af3243-3dd4-4a8d-8c0d-dd76da1f02a5"/>
    <ds:schemaRef ds:uri="http://schemas.microsoft.com/office/2006/documentManagement/types"/>
    <ds:schemaRef ds:uri="http://schemas.microsoft.com/office/infopath/2007/PartnerControls"/>
    <ds:schemaRef ds:uri="http://purl.org/dc/elements/1.1/"/>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1779</TotalTime>
  <Words>487</Words>
  <Application>Microsoft Office PowerPoint</Application>
  <PresentationFormat>Widescreen</PresentationFormat>
  <Paragraphs>52</Paragraphs>
  <Slides>23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Algerian</vt:lpstr>
      <vt:lpstr>Arial</vt:lpstr>
      <vt:lpstr>ArialMT</vt:lpstr>
      <vt:lpstr>Bahnschrift Light</vt:lpstr>
      <vt:lpstr>Baskerville Old Face</vt:lpstr>
      <vt:lpstr>Book Antiqua</vt:lpstr>
      <vt:lpstr>Calibri</vt:lpstr>
      <vt:lpstr>Calibri Light</vt:lpstr>
      <vt:lpstr>Californian FB</vt:lpstr>
      <vt:lpstr>Cambria Math</vt:lpstr>
      <vt:lpstr>Candara</vt:lpstr>
      <vt:lpstr>Google Sans</vt:lpstr>
      <vt:lpstr>museosans-300</vt:lpstr>
      <vt:lpstr>museosans-700</vt:lpstr>
      <vt:lpstr>Wingdings</vt:lpstr>
      <vt:lpstr>Office Theme</vt:lpstr>
      <vt:lpstr>PowerPoint Presentation</vt:lpstr>
      <vt:lpstr>PowerPoint Presentation</vt:lpstr>
      <vt:lpstr>INTRODUCTION </vt:lpstr>
      <vt:lpstr>PowerPoint Presentation</vt:lpstr>
      <vt:lpstr>PowerPoint Presentation</vt:lpstr>
      <vt:lpstr>Key Indicator Point (KPIs)</vt:lpstr>
      <vt:lpstr>PowerPoint Presentation</vt:lpstr>
      <vt:lpstr>PowerPoint Presentation</vt:lpstr>
      <vt:lpstr>PowerPoint Presentation</vt:lpstr>
      <vt:lpstr>Donut Chart Representing The Gender of Employees</vt:lpstr>
      <vt:lpstr>PowerPoint Presentation</vt:lpstr>
      <vt:lpstr>(A)  Bar Charts Showing Employees By State</vt:lpstr>
      <vt:lpstr>PowerPoint Presentation</vt:lpstr>
      <vt:lpstr>(B)  Bar Charts Showing Employees By Race</vt:lpstr>
      <vt:lpstr>PowerPoint Presentation</vt:lpstr>
      <vt:lpstr>(C)  Bar Charts Showing Employees By Department </vt:lpstr>
      <vt:lpstr>PowerPoint Presentation</vt:lpstr>
      <vt:lpstr>Dashboard Filters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Report</dc:title>
  <dc:creator>917974764991</dc:creator>
  <cp:lastModifiedBy>917974764991</cp:lastModifiedBy>
  <cp:revision>34</cp:revision>
  <dcterms:created xsi:type="dcterms:W3CDTF">2023-11-17T08:09:45Z</dcterms:created>
  <dcterms:modified xsi:type="dcterms:W3CDTF">2023-11-18T13:49:21Z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