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38" name="" descr=""/>
          <p:cNvPicPr/>
          <p:nvPr/>
        </p:nvPicPr>
        <p:blipFill>
          <a:blip r:embed="rId2"/>
          <a:stretch/>
        </p:blipFill>
        <p:spPr>
          <a:xfrm>
            <a:off x="2430720" y="1152000"/>
            <a:ext cx="4281480" cy="3416040"/>
          </a:xfrm>
          <a:prstGeom prst="rect">
            <a:avLst/>
          </a:prstGeom>
          <a:ln>
            <a:noFill/>
          </a:ln>
        </p:spPr>
      </p:pic>
      <p:pic>
        <p:nvPicPr>
          <p:cNvPr id="39" name="" descr=""/>
          <p:cNvPicPr/>
          <p:nvPr/>
        </p:nvPicPr>
        <p:blipFill>
          <a:blip r:embed="rId3"/>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3"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4"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5"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311760" y="115236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0"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1" name="PlaceHolder 5"/>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pic>
        <p:nvPicPr>
          <p:cNvPr id="75" name="" descr=""/>
          <p:cNvPicPr/>
          <p:nvPr/>
        </p:nvPicPr>
        <p:blipFill>
          <a:blip r:embed="rId2"/>
          <a:stretch/>
        </p:blipFill>
        <p:spPr>
          <a:xfrm>
            <a:off x="2430720" y="1152000"/>
            <a:ext cx="4281480" cy="3416040"/>
          </a:xfrm>
          <a:prstGeom prst="rect">
            <a:avLst/>
          </a:prstGeom>
          <a:ln>
            <a:noFill/>
          </a:ln>
        </p:spPr>
      </p:pic>
      <p:pic>
        <p:nvPicPr>
          <p:cNvPr id="76" name="" descr=""/>
          <p:cNvPicPr/>
          <p:nvPr/>
        </p:nvPicPr>
        <p:blipFill>
          <a:blip r:embed="rId3"/>
          <a:stretch/>
        </p:blipFill>
        <p:spPr>
          <a:xfrm>
            <a:off x="2430720" y="1152000"/>
            <a:ext cx="4281480" cy="3416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311760" y="1152360"/>
            <a:ext cx="852012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31176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784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311760" y="1152360"/>
            <a:ext cx="4157640" cy="341604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677840" y="293688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44960"/>
            <a:ext cx="8520120" cy="572400"/>
          </a:xfrm>
          <a:prstGeom prst="rect">
            <a:avLst/>
          </a:prstGeom>
        </p:spPr>
        <p:txBody>
          <a:bodyPr lIns="0" rIns="0" tIns="0" bIns="0" anchor="ctr"/>
          <a:p>
            <a:endParaRPr b="0" lang="en-US" sz="1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31176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677840" y="1152360"/>
            <a:ext cx="415764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
        <p:nvSpPr>
          <p:cNvPr id="26" name="PlaceHolder 4"/>
          <p:cNvSpPr>
            <a:spLocks noGrp="1"/>
          </p:cNvSpPr>
          <p:nvPr>
            <p:ph type="body"/>
          </p:nvPr>
        </p:nvSpPr>
        <p:spPr>
          <a:xfrm>
            <a:off x="311760" y="2936880"/>
            <a:ext cx="8520120" cy="1629360"/>
          </a:xfrm>
          <a:prstGeom prst="rect">
            <a:avLst/>
          </a:prstGeom>
        </p:spPr>
        <p:txBody>
          <a:bodyPr lIns="0" rIns="0" tIns="0" bIns="0"/>
          <a:p>
            <a:endParaRPr b="0" lang="en-US"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0" name="CustomShape 1"/>
          <p:cNvSpPr/>
          <p:nvPr/>
        </p:nvSpPr>
        <p:spPr>
          <a:xfrm>
            <a:off x="4519080" y="2855520"/>
            <a:ext cx="105120" cy="105120"/>
          </a:xfrm>
          <a:prstGeom prst="ellipse">
            <a:avLst/>
          </a:prstGeom>
          <a:solidFill>
            <a:schemeClr val="dk1"/>
          </a:solidFill>
          <a:ln>
            <a:noFill/>
          </a:ln>
        </p:spPr>
        <p:style>
          <a:lnRef idx="0"/>
          <a:fillRef idx="0"/>
          <a:effectRef idx="0"/>
          <a:fontRef idx="minor"/>
        </p:style>
      </p:sp>
      <p:sp>
        <p:nvSpPr>
          <p:cNvPr id="1" name="CustomShape 2"/>
          <p:cNvSpPr/>
          <p:nvPr/>
        </p:nvSpPr>
        <p:spPr>
          <a:xfrm>
            <a:off x="4688280" y="2855520"/>
            <a:ext cx="105120" cy="105120"/>
          </a:xfrm>
          <a:prstGeom prst="ellipse">
            <a:avLst/>
          </a:prstGeom>
          <a:solidFill>
            <a:schemeClr val="dk1"/>
          </a:solidFill>
          <a:ln>
            <a:noFill/>
          </a:ln>
        </p:spPr>
        <p:style>
          <a:lnRef idx="0"/>
          <a:fillRef idx="0"/>
          <a:effectRef idx="0"/>
          <a:fontRef idx="minor"/>
        </p:style>
      </p:sp>
      <p:sp>
        <p:nvSpPr>
          <p:cNvPr id="2" name="CustomShape 3"/>
          <p:cNvSpPr/>
          <p:nvPr/>
        </p:nvSpPr>
        <p:spPr>
          <a:xfrm>
            <a:off x="4350240" y="2855520"/>
            <a:ext cx="105120" cy="105120"/>
          </a:xfrm>
          <a:prstGeom prst="ellipse">
            <a:avLst/>
          </a:prstGeom>
          <a:solidFill>
            <a:schemeClr val="dk1"/>
          </a:solidFill>
          <a:ln>
            <a:noFill/>
          </a:ln>
        </p:spPr>
        <p:style>
          <a:lnRef idx="0"/>
          <a:fillRef idx="0"/>
          <a:effectRef idx="0"/>
          <a:fontRef idx="minor"/>
        </p:style>
      </p:sp>
      <p:sp>
        <p:nvSpPr>
          <p:cNvPr id="3" name="PlaceHolder 4"/>
          <p:cNvSpPr>
            <a:spLocks noGrp="1"/>
          </p:cNvSpPr>
          <p:nvPr>
            <p:ph type="title"/>
          </p:nvPr>
        </p:nvSpPr>
        <p:spPr>
          <a:xfrm>
            <a:off x="671400" y="990720"/>
            <a:ext cx="7801200" cy="1729800"/>
          </a:xfrm>
          <a:prstGeom prst="rect">
            <a:avLst/>
          </a:prstGeom>
        </p:spPr>
        <p:txBody>
          <a:bodyPr tIns="91440" bIns="91440" anchor="b"/>
          <a:p>
            <a:endParaRPr b="0" lang="en-US" sz="1400" spc="-1" strike="noStrike">
              <a:solidFill>
                <a:srgbClr val="000000"/>
              </a:solidFill>
              <a:uFill>
                <a:solidFill>
                  <a:srgbClr val="ffffff"/>
                </a:solidFill>
              </a:uFill>
              <a:latin typeface="Arial"/>
            </a:endParaRPr>
          </a:p>
        </p:txBody>
      </p:sp>
      <p:sp>
        <p:nvSpPr>
          <p:cNvPr id="4" name="PlaceHolder 5"/>
          <p:cNvSpPr>
            <a:spLocks noGrp="1"/>
          </p:cNvSpPr>
          <p:nvPr>
            <p:ph type="sldNum"/>
          </p:nvPr>
        </p:nvSpPr>
        <p:spPr>
          <a:xfrm>
            <a:off x="8490240" y="4681080"/>
            <a:ext cx="548280" cy="393120"/>
          </a:xfrm>
          <a:prstGeom prst="rect">
            <a:avLst/>
          </a:prstGeom>
        </p:spPr>
        <p:txBody>
          <a:bodyPr tIns="91440" bIns="91440" anchor="ctr"/>
          <a:p>
            <a:pPr>
              <a:lnSpc>
                <a:spcPct val="100000"/>
              </a:lnSpc>
            </a:pPr>
            <a:fld id="{F7C4FE06-4831-4073-B5F9-89BA3DC86086}"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400" spc="-1" strike="noStrike">
                <a:solidFill>
                  <a:srgbClr val="000000"/>
                </a:solidFill>
                <a:uFill>
                  <a:solidFill>
                    <a:srgbClr val="ffffff"/>
                  </a:solidFill>
                </a:uFill>
                <a:latin typeface="Arial"/>
              </a:rPr>
              <a:t>Click to edit the outline text format</a:t>
            </a:r>
            <a:endParaRPr b="0" lang="en-US" sz="1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Arial"/>
              </a:rPr>
              <a:t>Second Outline Level</a:t>
            </a:r>
            <a:endParaRPr b="0" lang="en-US" sz="1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400" spc="-1" strike="noStrike">
                <a:solidFill>
                  <a:srgbClr val="000000"/>
                </a:solidFill>
                <a:uFill>
                  <a:solidFill>
                    <a:srgbClr val="ffffff"/>
                  </a:solidFill>
                </a:uFill>
                <a:latin typeface="Arial"/>
              </a:rPr>
              <a:t>Third Outline Level</a:t>
            </a:r>
            <a:endParaRPr b="0" lang="en-US" sz="1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400" spc="-1" strike="noStrike">
                <a:solidFill>
                  <a:srgbClr val="000000"/>
                </a:solidFill>
                <a:uFill>
                  <a:solidFill>
                    <a:srgbClr val="ffffff"/>
                  </a:solidFill>
                </a:uFill>
                <a:latin typeface="Arial"/>
              </a:rPr>
              <a:t>Fourth Outline Level</a:t>
            </a:r>
            <a:endParaRPr b="0" lang="en-US" sz="1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7474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p:spPr>
        <p:txBody>
          <a:bodyPr tIns="91440" bIns="91440"/>
          <a:p>
            <a:endParaRPr b="0" lang="en-US" sz="1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311760" y="1152360"/>
            <a:ext cx="8520120" cy="3416040"/>
          </a:xfrm>
          <a:prstGeom prst="rect">
            <a:avLst/>
          </a:prstGeom>
        </p:spPr>
        <p:txBody>
          <a:bodyPr tIns="91440" bIns="9144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
        <p:nvSpPr>
          <p:cNvPr id="42" name="PlaceHolder 3"/>
          <p:cNvSpPr>
            <a:spLocks noGrp="1"/>
          </p:cNvSpPr>
          <p:nvPr>
            <p:ph type="sldNum"/>
          </p:nvPr>
        </p:nvSpPr>
        <p:spPr>
          <a:xfrm>
            <a:off x="8490240" y="4681080"/>
            <a:ext cx="548280" cy="393120"/>
          </a:xfrm>
          <a:prstGeom prst="rect">
            <a:avLst/>
          </a:prstGeom>
        </p:spPr>
        <p:txBody>
          <a:bodyPr tIns="91440" bIns="91440" anchor="ctr"/>
          <a:p>
            <a:pPr>
              <a:lnSpc>
                <a:spcPct val="100000"/>
              </a:lnSpc>
            </a:pPr>
            <a:fld id="{510319DA-A0FD-4C28-AD2B-48AB2984478D}" type="slidenum">
              <a:rPr b="0" lang="en-US" sz="1400" spc="-1" strike="noStrike">
                <a:solidFill>
                  <a:srgbClr val="000000"/>
                </a:solidFill>
                <a:uFill>
                  <a:solidFill>
                    <a:srgbClr val="ffffff"/>
                  </a:solidFill>
                </a:uFill>
                <a:latin typeface="Arial"/>
                <a:ea typeface="Arial"/>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3f3"/>
        </a:solidFill>
      </p:bgPr>
    </p:bg>
    <p:spTree>
      <p:nvGrpSpPr>
        <p:cNvPr id="1" name=""/>
        <p:cNvGrpSpPr/>
        <p:nvPr/>
      </p:nvGrpSpPr>
      <p:grpSpPr>
        <a:xfrm>
          <a:off x="0" y="0"/>
          <a:ext cx="0" cy="0"/>
          <a:chOff x="0" y="0"/>
          <a:chExt cx="0" cy="0"/>
        </a:xfrm>
      </p:grpSpPr>
      <p:sp>
        <p:nvSpPr>
          <p:cNvPr id="77" name="TextShape 1"/>
          <p:cNvSpPr txBox="1"/>
          <p:nvPr/>
        </p:nvSpPr>
        <p:spPr>
          <a:xfrm>
            <a:off x="671400" y="106560"/>
            <a:ext cx="7801200" cy="792360"/>
          </a:xfrm>
          <a:prstGeom prst="rect">
            <a:avLst/>
          </a:prstGeom>
          <a:noFill/>
          <a:ln>
            <a:noFill/>
          </a:ln>
        </p:spPr>
        <p:txBody>
          <a:bodyPr tIns="91440" bIns="91440" anchor="b"/>
          <a:p>
            <a:pPr algn="ctr">
              <a:lnSpc>
                <a:spcPct val="100000"/>
              </a:lnSpc>
            </a:pPr>
            <a:r>
              <a:rPr b="0" lang="en-US" sz="4000" spc="-1" strike="noStrike">
                <a:solidFill>
                  <a:srgbClr val="000000"/>
                </a:solidFill>
                <a:uFill>
                  <a:solidFill>
                    <a:srgbClr val="ffffff"/>
                  </a:solidFill>
                </a:uFill>
                <a:latin typeface="Oswald"/>
                <a:ea typeface="Oswald"/>
              </a:rPr>
              <a:t>YouTube Video Extraction</a:t>
            </a:r>
            <a:endParaRPr b="0" lang="en-US" sz="1400" spc="-1" strike="noStrike">
              <a:solidFill>
                <a:srgbClr val="000000"/>
              </a:solidFill>
              <a:uFill>
                <a:solidFill>
                  <a:srgbClr val="ffffff"/>
                </a:solidFill>
              </a:uFill>
              <a:latin typeface="Arial"/>
            </a:endParaRPr>
          </a:p>
        </p:txBody>
      </p:sp>
      <p:sp>
        <p:nvSpPr>
          <p:cNvPr id="78" name="TextShape 2"/>
          <p:cNvSpPr txBox="1"/>
          <p:nvPr/>
        </p:nvSpPr>
        <p:spPr>
          <a:xfrm>
            <a:off x="214200" y="3332520"/>
            <a:ext cx="7801200" cy="1804680"/>
          </a:xfrm>
          <a:prstGeom prst="rect">
            <a:avLst/>
          </a:prstGeom>
          <a:noFill/>
          <a:ln>
            <a:noFill/>
          </a:ln>
        </p:spPr>
        <p:txBody>
          <a:bodyPr tIns="91440" bIns="91440"/>
          <a:p>
            <a:pPr algn="r">
              <a:lnSpc>
                <a:spcPct val="100000"/>
              </a:lnSpc>
            </a:pPr>
            <a:endParaRPr b="0" lang="en-US" sz="3200" spc="-1" strike="noStrike">
              <a:solidFill>
                <a:srgbClr val="000000"/>
              </a:solidFill>
              <a:uFill>
                <a:solidFill>
                  <a:srgbClr val="ffffff"/>
                </a:solidFill>
              </a:uFill>
              <a:latin typeface="Arial"/>
            </a:endParaRPr>
          </a:p>
          <a:p>
            <a:pPr algn="r">
              <a:lnSpc>
                <a:spcPct val="100000"/>
              </a:lnSpc>
            </a:pPr>
            <a:r>
              <a:rPr b="0" lang="en-US" sz="1600" spc="-1" strike="noStrike">
                <a:solidFill>
                  <a:srgbClr val="000000"/>
                </a:solidFill>
                <a:uFill>
                  <a:solidFill>
                    <a:srgbClr val="ffffff"/>
                  </a:solidFill>
                </a:uFill>
                <a:latin typeface="Oswald"/>
                <a:ea typeface="Oswald"/>
              </a:rPr>
              <a:t> </a:t>
            </a: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a:p>
            <a:pPr algn="r">
              <a:lnSpc>
                <a:spcPct val="100000"/>
              </a:lnSpc>
            </a:pPr>
            <a:endParaRPr b="0" lang="en-US" sz="3200" spc="-1" strike="noStrike">
              <a:solidFill>
                <a:srgbClr val="000000"/>
              </a:solidFill>
              <a:uFill>
                <a:solidFill>
                  <a:srgbClr val="ffffff"/>
                </a:solidFill>
              </a:uFill>
              <a:latin typeface="Arial"/>
            </a:endParaRPr>
          </a:p>
          <a:p>
            <a:pPr algn="r">
              <a:lnSpc>
                <a:spcPct val="100000"/>
              </a:lnSpc>
            </a:pPr>
            <a:r>
              <a:rPr b="0" lang="en-US" sz="1600" spc="-1" strike="noStrike">
                <a:solidFill>
                  <a:srgbClr val="000000"/>
                </a:solidFill>
                <a:uFill>
                  <a:solidFill>
                    <a:srgbClr val="ffffff"/>
                  </a:solidFill>
                </a:uFill>
                <a:latin typeface="Oswald"/>
                <a:ea typeface="Oswald"/>
              </a:rPr>
              <a:t>Tanushri Sharma</a:t>
            </a:r>
            <a:endParaRPr b="0" lang="en-US" sz="3200" spc="-1" strike="noStrike">
              <a:solidFill>
                <a:srgbClr val="000000"/>
              </a:solidFill>
              <a:uFill>
                <a:solidFill>
                  <a:srgbClr val="ffffff"/>
                </a:solidFill>
              </a:uFill>
              <a:latin typeface="Arial"/>
            </a:endParaRPr>
          </a:p>
        </p:txBody>
      </p:sp>
      <p:pic>
        <p:nvPicPr>
          <p:cNvPr id="79" name="Shape 61" descr=""/>
          <p:cNvPicPr/>
          <p:nvPr/>
        </p:nvPicPr>
        <p:blipFill>
          <a:blip r:embed="rId1"/>
          <a:stretch/>
        </p:blipFill>
        <p:spPr>
          <a:xfrm>
            <a:off x="809640" y="970200"/>
            <a:ext cx="7233840" cy="2763360"/>
          </a:xfrm>
          <a:prstGeom prst="rect">
            <a:avLst/>
          </a:prstGeom>
          <a:ln>
            <a:noFill/>
          </a:ln>
        </p:spPr>
      </p:pic>
      <p:pic>
        <p:nvPicPr>
          <p:cNvPr id="80" name="Shape 62" descr=""/>
          <p:cNvPicPr/>
          <p:nvPr/>
        </p:nvPicPr>
        <p:blipFill>
          <a:blip r:embed="rId2"/>
          <a:stretch/>
        </p:blipFill>
        <p:spPr>
          <a:xfrm>
            <a:off x="862920" y="3886200"/>
            <a:ext cx="1630080" cy="16300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Introduction </a:t>
            </a:r>
            <a:endParaRPr b="0" lang="en-US" sz="1400" spc="-1" strike="noStrike">
              <a:solidFill>
                <a:srgbClr val="000000"/>
              </a:solidFill>
              <a:uFill>
                <a:solidFill>
                  <a:srgbClr val="ffffff"/>
                </a:solidFill>
              </a:uFill>
              <a:latin typeface="Arial"/>
            </a:endParaRPr>
          </a:p>
        </p:txBody>
      </p:sp>
      <p:sp>
        <p:nvSpPr>
          <p:cNvPr id="82" name="TextShape 2"/>
          <p:cNvSpPr txBox="1"/>
          <p:nvPr/>
        </p:nvSpPr>
        <p:spPr>
          <a:xfrm>
            <a:off x="311760" y="1152360"/>
            <a:ext cx="8520120" cy="3416040"/>
          </a:xfrm>
          <a:prstGeom prst="rect">
            <a:avLst/>
          </a:prstGeom>
          <a:noFill/>
          <a:ln>
            <a:noFill/>
          </a:ln>
        </p:spPr>
        <p:txBody>
          <a:bodyPr tIns="91440" bIns="91440"/>
          <a:p>
            <a:pPr marL="457200" indent="-317160">
              <a:lnSpc>
                <a:spcPct val="180000"/>
              </a:lnSpc>
            </a:pPr>
            <a:r>
              <a:rPr b="0" lang="en-US" sz="1400" spc="-1" strike="noStrike">
                <a:solidFill>
                  <a:srgbClr val="cacaca"/>
                </a:solidFill>
                <a:uFill>
                  <a:solidFill>
                    <a:srgbClr val="ffffff"/>
                  </a:solidFill>
                </a:uFill>
                <a:latin typeface="Average"/>
                <a:ea typeface="Average"/>
              </a:rPr>
              <a:t>Many news channels today publish videos everyday covering the important events of the day. Videos are an interesting mode of presenting information that might otherwise seem dull in a text article and make it highly engaging for news readers and viewers.</a:t>
            </a:r>
            <a:endParaRPr b="0" lang="en-US" sz="1400" spc="-1" strike="noStrike">
              <a:solidFill>
                <a:srgbClr val="000000"/>
              </a:solidFill>
              <a:uFill>
                <a:solidFill>
                  <a:srgbClr val="ffffff"/>
                </a:solidFill>
              </a:uFill>
              <a:latin typeface="Arial"/>
            </a:endParaRPr>
          </a:p>
          <a:p>
            <a:pPr marL="457200" indent="-317160">
              <a:lnSpc>
                <a:spcPct val="180000"/>
              </a:lnSpc>
            </a:pPr>
            <a:r>
              <a:rPr b="0" lang="en-US" sz="1400" spc="-1" strike="noStrike">
                <a:solidFill>
                  <a:srgbClr val="cacaca"/>
                </a:solidFill>
                <a:uFill>
                  <a:solidFill>
                    <a:srgbClr val="ffffff"/>
                  </a:solidFill>
                </a:uFill>
                <a:latin typeface="Average"/>
                <a:ea typeface="Average"/>
              </a:rPr>
              <a:t>The aim of this project is to create a system that extracts videos related to a news article from YouTube. This project also integrates a web server and online interface for the backend system, and renders the top 10 ranked videos for an article in the browser itself.</a:t>
            </a:r>
            <a:endParaRPr b="0" lang="en-US" sz="1400" spc="-1" strike="noStrike">
              <a:solidFill>
                <a:srgbClr val="000000"/>
              </a:solidFill>
              <a:uFill>
                <a:solidFill>
                  <a:srgbClr val="ffffff"/>
                </a:solidFill>
              </a:uFill>
              <a:latin typeface="Arial"/>
            </a:endParaRPr>
          </a:p>
          <a:p>
            <a:pPr marL="457200" indent="-317160">
              <a:lnSpc>
                <a:spcPct val="180000"/>
              </a:lnSpc>
            </a:pPr>
            <a:r>
              <a:rPr b="0" lang="en-US" sz="1400" spc="-1" strike="noStrike">
                <a:solidFill>
                  <a:srgbClr val="cacaca"/>
                </a:solidFill>
                <a:uFill>
                  <a:solidFill>
                    <a:srgbClr val="ffffff"/>
                  </a:solidFill>
                </a:uFill>
                <a:latin typeface="Average"/>
                <a:ea typeface="Average"/>
              </a:rPr>
              <a:t>The videos might be uploaded by a news publisher or a user just sharing a video about the event. This is a bilingual system, supporting both English and Hindi.</a:t>
            </a:r>
            <a:endParaRPr b="0" lang="en-US" sz="1400" spc="-1" strike="noStrike">
              <a:solidFill>
                <a:srgbClr val="000000"/>
              </a:solidFill>
              <a:uFill>
                <a:solidFill>
                  <a:srgbClr val="ffffff"/>
                </a:solidFill>
              </a:uFill>
              <a:latin typeface="Arial"/>
            </a:endParaRPr>
          </a:p>
          <a:p>
            <a:pPr marL="457200" indent="-317160">
              <a:lnSpc>
                <a:spcPct val="100000"/>
              </a:lnSpc>
            </a:pPr>
            <a:endParaRPr b="0" lang="en-US"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Experimental Setup</a:t>
            </a:r>
            <a:r>
              <a:rPr b="0" lang="en-US" sz="3000" spc="-1" strike="noStrike">
                <a:solidFill>
                  <a:srgbClr val="ffffff"/>
                </a:solidFill>
                <a:uFill>
                  <a:solidFill>
                    <a:srgbClr val="ffffff"/>
                  </a:solidFill>
                </a:uFill>
                <a:latin typeface="Oswald"/>
                <a:ea typeface="Oswald"/>
              </a:rPr>
              <a:t>
</a:t>
            </a:r>
            <a:endParaRPr b="0" lang="en-US" sz="1400" spc="-1" strike="noStrike">
              <a:solidFill>
                <a:srgbClr val="000000"/>
              </a:solidFill>
              <a:uFill>
                <a:solidFill>
                  <a:srgbClr val="ffffff"/>
                </a:solidFill>
              </a:uFill>
              <a:latin typeface="Arial"/>
            </a:endParaRPr>
          </a:p>
        </p:txBody>
      </p:sp>
      <p:sp>
        <p:nvSpPr>
          <p:cNvPr id="84" name="TextShape 2"/>
          <p:cNvSpPr txBox="1"/>
          <p:nvPr/>
        </p:nvSpPr>
        <p:spPr>
          <a:xfrm>
            <a:off x="311760" y="1152360"/>
            <a:ext cx="8520120" cy="3416040"/>
          </a:xfrm>
          <a:prstGeom prst="rect">
            <a:avLst/>
          </a:prstGeom>
          <a:noFill/>
          <a:ln>
            <a:noFill/>
          </a:ln>
        </p:spPr>
        <p:txBody>
          <a:bodyPr tIns="91440" bIns="91440"/>
          <a:p>
            <a:pPr marL="457200" indent="-228240">
              <a:lnSpc>
                <a:spcPct val="100000"/>
              </a:lnSpc>
            </a:pPr>
            <a:r>
              <a:rPr b="0" lang="en-US" sz="1800" spc="-1" strike="noStrike">
                <a:solidFill>
                  <a:srgbClr val="cacaca"/>
                </a:solidFill>
                <a:uFill>
                  <a:solidFill>
                    <a:srgbClr val="ffffff"/>
                  </a:solidFill>
                </a:uFill>
                <a:latin typeface="Average"/>
                <a:ea typeface="Average"/>
              </a:rPr>
              <a:t>We were provided dataset containing 30,000 news articles in the given dataset, all of them in Hindi, provided in JSON format for easy and efficient parsing.</a:t>
            </a:r>
            <a:endParaRPr b="0" lang="en-US" sz="1400" spc="-1" strike="noStrike">
              <a:solidFill>
                <a:srgbClr val="000000"/>
              </a:solidFill>
              <a:uFill>
                <a:solidFill>
                  <a:srgbClr val="ffffff"/>
                </a:solidFill>
              </a:uFill>
              <a:latin typeface="Arial"/>
            </a:endParaRPr>
          </a:p>
          <a:p>
            <a:pPr marL="457200" indent="-228240">
              <a:lnSpc>
                <a:spcPct val="100000"/>
              </a:lnSpc>
            </a:pPr>
            <a:endParaRPr b="0" lang="en-US" sz="1400" spc="-1" strike="noStrike">
              <a:solidFill>
                <a:srgbClr val="000000"/>
              </a:solidFill>
              <a:uFill>
                <a:solidFill>
                  <a:srgbClr val="ffffff"/>
                </a:solidFill>
              </a:uFill>
              <a:latin typeface="Arial"/>
            </a:endParaRPr>
          </a:p>
          <a:p>
            <a:pPr marL="457200" indent="-228240">
              <a:lnSpc>
                <a:spcPct val="100000"/>
              </a:lnSpc>
            </a:pPr>
            <a:r>
              <a:rPr b="0" lang="en-US" sz="1800" spc="-1" strike="noStrike">
                <a:solidFill>
                  <a:srgbClr val="cacaca"/>
                </a:solidFill>
                <a:uFill>
                  <a:solidFill>
                    <a:srgbClr val="ffffff"/>
                  </a:solidFill>
                </a:uFill>
                <a:latin typeface="Average"/>
                <a:ea typeface="Average"/>
              </a:rPr>
              <a:t>Initially, we used the keywords that were already provided in JSON format in the dataset. A query was formulated using them for YouTube’s search interface.</a:t>
            </a:r>
            <a:endParaRPr b="0" lang="en-US" sz="1400" spc="-1" strike="noStrike">
              <a:solidFill>
                <a:srgbClr val="000000"/>
              </a:solidFill>
              <a:uFill>
                <a:solidFill>
                  <a:srgbClr val="ffffff"/>
                </a:solidFill>
              </a:uFill>
              <a:latin typeface="Arial"/>
            </a:endParaRPr>
          </a:p>
          <a:p>
            <a:pPr marL="457200" indent="-228240">
              <a:lnSpc>
                <a:spcPct val="100000"/>
              </a:lnSpc>
            </a:pPr>
            <a:endParaRPr b="0" lang="en-US" sz="1400" spc="-1" strike="noStrike">
              <a:solidFill>
                <a:srgbClr val="000000"/>
              </a:solidFill>
              <a:uFill>
                <a:solidFill>
                  <a:srgbClr val="ffffff"/>
                </a:solidFill>
              </a:uFill>
              <a:latin typeface="Arial"/>
            </a:endParaRPr>
          </a:p>
          <a:p>
            <a:pPr marL="457200" indent="-228240">
              <a:lnSpc>
                <a:spcPct val="100000"/>
              </a:lnSpc>
            </a:pPr>
            <a:r>
              <a:rPr b="0" lang="en-US" sz="1800" spc="-1" strike="noStrike">
                <a:solidFill>
                  <a:srgbClr val="cacaca"/>
                </a:solidFill>
                <a:uFill>
                  <a:solidFill>
                    <a:srgbClr val="ffffff"/>
                  </a:solidFill>
                </a:uFill>
                <a:latin typeface="Average"/>
                <a:ea typeface="Average"/>
              </a:rPr>
              <a:t>We also used the keywords from the url of the article given in the dataset itself.</a:t>
            </a:r>
            <a:endParaRPr b="0" lang="en-US" sz="1400" spc="-1" strike="noStrike">
              <a:solidFill>
                <a:srgbClr val="000000"/>
              </a:solidFill>
              <a:uFill>
                <a:solidFill>
                  <a:srgbClr val="ffffff"/>
                </a:solidFill>
              </a:uFill>
              <a:latin typeface="Arial"/>
            </a:endParaRPr>
          </a:p>
          <a:p>
            <a:pPr marL="457200" indent="-228240">
              <a:lnSpc>
                <a:spcPct val="100000"/>
              </a:lnSpc>
            </a:pPr>
            <a:endParaRPr b="0" lang="en-US" sz="1400" spc="-1" strike="noStrike">
              <a:solidFill>
                <a:srgbClr val="000000"/>
              </a:solidFill>
              <a:uFill>
                <a:solidFill>
                  <a:srgbClr val="ffffff"/>
                </a:solidFill>
              </a:uFill>
              <a:latin typeface="Arial"/>
            </a:endParaRPr>
          </a:p>
          <a:p>
            <a:pPr marL="457200" indent="-228240">
              <a:lnSpc>
                <a:spcPct val="100000"/>
              </a:lnSpc>
            </a:pPr>
            <a:endParaRPr b="0" lang="en-US"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Experimental Setup</a:t>
            </a:r>
            <a:r>
              <a:rPr b="0" lang="en-US" sz="3000" spc="-1" strike="noStrike">
                <a:solidFill>
                  <a:srgbClr val="ffffff"/>
                </a:solidFill>
                <a:uFill>
                  <a:solidFill>
                    <a:srgbClr val="ffffff"/>
                  </a:solidFill>
                </a:uFill>
                <a:latin typeface="Oswald"/>
                <a:ea typeface="Oswald"/>
              </a:rPr>
              <a:t>
</a:t>
            </a:r>
            <a:r>
              <a:rPr b="0" lang="en-US" sz="3000" spc="-1" strike="noStrike">
                <a:solidFill>
                  <a:srgbClr val="ffffff"/>
                </a:solidFill>
                <a:uFill>
                  <a:solidFill>
                    <a:srgbClr val="ffffff"/>
                  </a:solidFill>
                </a:uFill>
                <a:latin typeface="Oswald"/>
                <a:ea typeface="Oswald"/>
              </a:rPr>
              <a:t>
</a:t>
            </a:r>
            <a:endParaRPr b="0" lang="en-US" sz="1400" spc="-1" strike="noStrike">
              <a:solidFill>
                <a:srgbClr val="000000"/>
              </a:solidFill>
              <a:uFill>
                <a:solidFill>
                  <a:srgbClr val="ffffff"/>
                </a:solidFill>
              </a:uFill>
              <a:latin typeface="Arial"/>
            </a:endParaRPr>
          </a:p>
        </p:txBody>
      </p:sp>
      <p:sp>
        <p:nvSpPr>
          <p:cNvPr id="86" name="TextShape 2"/>
          <p:cNvSpPr txBox="1"/>
          <p:nvPr/>
        </p:nvSpPr>
        <p:spPr>
          <a:xfrm>
            <a:off x="311760" y="1152360"/>
            <a:ext cx="8520120" cy="3416040"/>
          </a:xfrm>
          <a:prstGeom prst="rect">
            <a:avLst/>
          </a:prstGeom>
          <a:noFill/>
          <a:ln>
            <a:noFill/>
          </a:ln>
        </p:spPr>
        <p:txBody>
          <a:bodyPr tIns="91440" bIns="91440"/>
          <a:p>
            <a:pPr marL="457200" indent="-228240">
              <a:lnSpc>
                <a:spcPct val="100000"/>
              </a:lnSpc>
            </a:pPr>
            <a:r>
              <a:rPr b="0" lang="en-US" sz="1800" spc="-1" strike="noStrike">
                <a:solidFill>
                  <a:srgbClr val="cacaca"/>
                </a:solidFill>
                <a:uFill>
                  <a:solidFill>
                    <a:srgbClr val="ffffff"/>
                  </a:solidFill>
                </a:uFill>
                <a:latin typeface="Average"/>
                <a:ea typeface="Average"/>
              </a:rPr>
              <a:t>Next, we converted the title of the article from Hindi to English using transliteration. Using this as query text, we were able to extract more videos. </a:t>
            </a:r>
            <a:endParaRPr b="0" lang="en-US" sz="1400" spc="-1" strike="noStrike">
              <a:solidFill>
                <a:srgbClr val="000000"/>
              </a:solidFill>
              <a:uFill>
                <a:solidFill>
                  <a:srgbClr val="ffffff"/>
                </a:solidFill>
              </a:uFill>
              <a:latin typeface="Arial"/>
            </a:endParaRPr>
          </a:p>
          <a:p>
            <a:pPr marL="457200" indent="-228240">
              <a:lnSpc>
                <a:spcPct val="100000"/>
              </a:lnSpc>
            </a:pPr>
            <a:endParaRPr b="0" lang="en-US" sz="1400" spc="-1" strike="noStrike">
              <a:solidFill>
                <a:srgbClr val="000000"/>
              </a:solidFill>
              <a:uFill>
                <a:solidFill>
                  <a:srgbClr val="ffffff"/>
                </a:solidFill>
              </a:uFill>
              <a:latin typeface="Arial"/>
            </a:endParaRPr>
          </a:p>
          <a:p>
            <a:pPr marL="457200" indent="-228240">
              <a:lnSpc>
                <a:spcPct val="100000"/>
              </a:lnSpc>
            </a:pPr>
            <a:r>
              <a:rPr b="0" lang="en-US" sz="1800" spc="-1" strike="noStrike">
                <a:solidFill>
                  <a:srgbClr val="cacaca"/>
                </a:solidFill>
                <a:uFill>
                  <a:solidFill>
                    <a:srgbClr val="ffffff"/>
                  </a:solidFill>
                </a:uFill>
                <a:latin typeface="Average"/>
                <a:ea typeface="Average"/>
              </a:rPr>
              <a:t>For ranking the retrieved videos, we extracted keywords from the article text, performing stopword removal on them, and  compared them with the tags and description of the videos.</a:t>
            </a:r>
            <a:endParaRPr b="0" lang="en-US"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1152360"/>
            <a:ext cx="8520120" cy="3416040"/>
          </a:xfrm>
          <a:prstGeom prst="rect">
            <a:avLst/>
          </a:prstGeom>
          <a:noFill/>
          <a:ln>
            <a:noFill/>
          </a:ln>
        </p:spPr>
        <p:txBody>
          <a:bodyPr tIns="91440" bIns="91440"/>
          <a:p>
            <a:pPr marL="457200" indent="-228240">
              <a:lnSpc>
                <a:spcPct val="180000"/>
              </a:lnSpc>
            </a:pPr>
            <a:r>
              <a:rPr b="0" lang="en-US" sz="1800" spc="-1" strike="noStrike">
                <a:solidFill>
                  <a:srgbClr val="cacaca"/>
                </a:solidFill>
                <a:uFill>
                  <a:solidFill>
                    <a:srgbClr val="ffffff"/>
                  </a:solidFill>
                </a:uFill>
                <a:latin typeface="Average"/>
                <a:ea typeface="Average"/>
              </a:rPr>
              <a:t>How to get videos around the</a:t>
            </a:r>
            <a:r>
              <a:rPr b="0" lang="en-US" sz="1800" spc="-1" strike="noStrike" u="sng">
                <a:solidFill>
                  <a:srgbClr val="cacaca"/>
                </a:solidFill>
                <a:uFill>
                  <a:solidFill>
                    <a:srgbClr val="ffffff"/>
                  </a:solidFill>
                </a:uFill>
                <a:latin typeface="Average"/>
                <a:ea typeface="Average"/>
              </a:rPr>
              <a:t> article published time</a:t>
            </a:r>
            <a:r>
              <a:rPr b="0" lang="en-US" sz="1800" spc="-1" strike="noStrike">
                <a:solidFill>
                  <a:srgbClr val="cacaca"/>
                </a:solidFill>
                <a:uFill>
                  <a:solidFill>
                    <a:srgbClr val="ffffff"/>
                  </a:solidFill>
                </a:uFill>
                <a:latin typeface="Average"/>
                <a:ea typeface="Average"/>
              </a:rPr>
              <a:t> and rank them in terms of relevancy.</a:t>
            </a:r>
            <a:endParaRPr b="0" lang="en-US" sz="1400" spc="-1" strike="noStrike">
              <a:solidFill>
                <a:srgbClr val="000000"/>
              </a:solidFill>
              <a:uFill>
                <a:solidFill>
                  <a:srgbClr val="ffffff"/>
                </a:solidFill>
              </a:uFill>
              <a:latin typeface="Arial"/>
            </a:endParaRPr>
          </a:p>
          <a:p>
            <a:pPr marL="457200" indent="-228240">
              <a:lnSpc>
                <a:spcPct val="180000"/>
              </a:lnSpc>
            </a:pPr>
            <a:r>
              <a:rPr b="0" lang="en-US" sz="1800" spc="-1" strike="noStrike">
                <a:solidFill>
                  <a:srgbClr val="cacaca"/>
                </a:solidFill>
                <a:uFill>
                  <a:solidFill>
                    <a:srgbClr val="ffffff"/>
                  </a:solidFill>
                </a:uFill>
                <a:latin typeface="Average"/>
                <a:ea typeface="Average"/>
              </a:rPr>
              <a:t>How to </a:t>
            </a:r>
            <a:r>
              <a:rPr b="0" lang="en-US" sz="1800" spc="-1" strike="noStrike" u="sng">
                <a:solidFill>
                  <a:srgbClr val="cacaca"/>
                </a:solidFill>
                <a:uFill>
                  <a:solidFill>
                    <a:srgbClr val="ffffff"/>
                  </a:solidFill>
                </a:uFill>
                <a:latin typeface="Average"/>
                <a:ea typeface="Average"/>
              </a:rPr>
              <a:t>fit it in Indian Language case</a:t>
            </a:r>
            <a:r>
              <a:rPr b="0" lang="en-US" sz="1800" spc="-1" strike="noStrike">
                <a:solidFill>
                  <a:srgbClr val="cacaca"/>
                </a:solidFill>
                <a:uFill>
                  <a:solidFill>
                    <a:srgbClr val="ffffff"/>
                  </a:solidFill>
                </a:uFill>
                <a:latin typeface="Average"/>
                <a:ea typeface="Average"/>
              </a:rPr>
              <a:t>, the common case is that the article will be in Indian language while the video might be in English.</a:t>
            </a:r>
            <a:r>
              <a:rPr b="0" lang="en-US" sz="1800" spc="-1" strike="noStrike">
                <a:solidFill>
                  <a:srgbClr val="cacaca"/>
                </a:solidFill>
                <a:uFill>
                  <a:solidFill>
                    <a:srgbClr val="ffffff"/>
                  </a:solidFill>
                </a:uFill>
                <a:latin typeface="Average"/>
                <a:ea typeface="Average"/>
              </a:rPr>
              <a:t>	</a:t>
            </a:r>
            <a:endParaRPr b="0" lang="en-US" sz="1400" spc="-1" strike="noStrike">
              <a:solidFill>
                <a:srgbClr val="000000"/>
              </a:solidFill>
              <a:uFill>
                <a:solidFill>
                  <a:srgbClr val="ffffff"/>
                </a:solidFill>
              </a:uFill>
              <a:latin typeface="Arial"/>
            </a:endParaRPr>
          </a:p>
          <a:p>
            <a:pPr marL="457200" indent="-228240">
              <a:lnSpc>
                <a:spcPct val="100000"/>
              </a:lnSpc>
            </a:pPr>
            <a:endParaRPr b="0" lang="en-US" sz="1400" spc="-1" strike="noStrike">
              <a:solidFill>
                <a:srgbClr val="000000"/>
              </a:solidFill>
              <a:uFill>
                <a:solidFill>
                  <a:srgbClr val="ffffff"/>
                </a:solidFill>
              </a:uFill>
              <a:latin typeface="Arial"/>
            </a:endParaRPr>
          </a:p>
        </p:txBody>
      </p:sp>
      <p:sp>
        <p:nvSpPr>
          <p:cNvPr id="88" name="TextShape 2"/>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Key Challenges </a:t>
            </a:r>
            <a:endParaRPr b="0" lang="en-US"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Approach used to overcome the challenges</a:t>
            </a:r>
            <a:endParaRPr b="0" lang="en-US" sz="1400" spc="-1" strike="noStrike">
              <a:solidFill>
                <a:srgbClr val="000000"/>
              </a:solidFill>
              <a:uFill>
                <a:solidFill>
                  <a:srgbClr val="ffffff"/>
                </a:solidFill>
              </a:uFill>
              <a:latin typeface="Arial"/>
            </a:endParaRPr>
          </a:p>
        </p:txBody>
      </p:sp>
      <p:sp>
        <p:nvSpPr>
          <p:cNvPr id="90" name="TextShape 2"/>
          <p:cNvSpPr txBox="1"/>
          <p:nvPr/>
        </p:nvSpPr>
        <p:spPr>
          <a:xfrm>
            <a:off x="311760" y="1152360"/>
            <a:ext cx="8520120" cy="3416040"/>
          </a:xfrm>
          <a:prstGeom prst="rect">
            <a:avLst/>
          </a:prstGeom>
          <a:noFill/>
          <a:ln>
            <a:noFill/>
          </a:ln>
        </p:spPr>
        <p:txBody>
          <a:bodyPr tIns="91440" bIns="91440"/>
          <a:p>
            <a:pPr marL="457200" indent="-228240">
              <a:lnSpc>
                <a:spcPct val="100000"/>
              </a:lnSpc>
            </a:pPr>
            <a:r>
              <a:rPr b="1" lang="en-US" sz="1800" spc="-1" strike="noStrike" u="sng">
                <a:solidFill>
                  <a:srgbClr val="cacaca"/>
                </a:solidFill>
                <a:uFill>
                  <a:solidFill>
                    <a:srgbClr val="ffffff"/>
                  </a:solidFill>
                </a:uFill>
                <a:latin typeface="Average"/>
                <a:ea typeface="Average"/>
              </a:rPr>
              <a:t>How to get videos around the article published time and rank them in terms of relevancy?</a:t>
            </a:r>
            <a:endParaRPr b="0" lang="en-US" sz="1400" spc="-1" strike="noStrike">
              <a:solidFill>
                <a:srgbClr val="000000"/>
              </a:solidFill>
              <a:uFill>
                <a:solidFill>
                  <a:srgbClr val="ffffff"/>
                </a:solidFill>
              </a:uFill>
              <a:latin typeface="Arial"/>
            </a:endParaRPr>
          </a:p>
          <a:p>
            <a:pPr marL="457200" indent="-228240">
              <a:lnSpc>
                <a:spcPct val="100000"/>
              </a:lnSpc>
            </a:pPr>
            <a:endParaRPr b="0" lang="en-US" sz="1400" spc="-1" strike="noStrike">
              <a:solidFill>
                <a:srgbClr val="000000"/>
              </a:solidFill>
              <a:uFill>
                <a:solidFill>
                  <a:srgbClr val="ffffff"/>
                </a:solidFill>
              </a:uFill>
              <a:latin typeface="Arial"/>
            </a:endParaRPr>
          </a:p>
          <a:p>
            <a:pPr marL="457200" indent="-228240">
              <a:lnSpc>
                <a:spcPct val="100000"/>
              </a:lnSpc>
            </a:pPr>
            <a:r>
              <a:rPr b="0" lang="en-US" sz="1800" spc="-1" strike="noStrike">
                <a:solidFill>
                  <a:srgbClr val="cacaca"/>
                </a:solidFill>
                <a:uFill>
                  <a:solidFill>
                    <a:srgbClr val="ffffff"/>
                  </a:solidFill>
                </a:uFill>
                <a:latin typeface="Average"/>
                <a:ea typeface="Average"/>
              </a:rPr>
              <a:t>Since the articles from the dataset did not include the date or time of publishing,     there was no way of retrieving only those videos which were published around the same time. So, our algorithm extracts the most recent videos relevant to the content of the article. </a:t>
            </a:r>
            <a:endParaRPr b="0" lang="en-US" sz="1400" spc="-1" strike="noStrike">
              <a:solidFill>
                <a:srgbClr val="000000"/>
              </a:solidFill>
              <a:uFill>
                <a:solidFill>
                  <a:srgbClr val="ffffff"/>
                </a:solidFill>
              </a:uFill>
              <a:latin typeface="Arial"/>
            </a:endParaRPr>
          </a:p>
          <a:p>
            <a:pPr marL="914400" indent="457200" algn="just">
              <a:lnSpc>
                <a:spcPct val="100000"/>
              </a:lnSpc>
            </a:pPr>
            <a:endParaRPr b="0" lang="en-US"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a:noFill/>
          </a:ln>
        </p:spPr>
        <p:txBody>
          <a:bodyPr tIns="91440" bIns="91440"/>
          <a:p>
            <a:pPr>
              <a:lnSpc>
                <a:spcPct val="100000"/>
              </a:lnSpc>
            </a:pPr>
            <a:r>
              <a:rPr b="0" lang="en-US" sz="3000" spc="-1" strike="noStrike">
                <a:solidFill>
                  <a:srgbClr val="ffffff"/>
                </a:solidFill>
                <a:uFill>
                  <a:solidFill>
                    <a:srgbClr val="ffffff"/>
                  </a:solidFill>
                </a:uFill>
                <a:latin typeface="Oswald"/>
                <a:ea typeface="Oswald"/>
              </a:rPr>
              <a:t>Approach used to overcome the challenges</a:t>
            </a:r>
            <a:r>
              <a:rPr b="0" lang="en-US" sz="3000" spc="-1" strike="noStrike">
                <a:solidFill>
                  <a:srgbClr val="ffffff"/>
                </a:solidFill>
                <a:uFill>
                  <a:solidFill>
                    <a:srgbClr val="ffffff"/>
                  </a:solidFill>
                </a:uFill>
                <a:latin typeface="Oswald"/>
                <a:ea typeface="Oswald"/>
              </a:rPr>
              <a:t>
</a:t>
            </a:r>
            <a:endParaRPr b="0" lang="en-US" sz="1400" spc="-1" strike="noStrike">
              <a:solidFill>
                <a:srgbClr val="000000"/>
              </a:solidFill>
              <a:uFill>
                <a:solidFill>
                  <a:srgbClr val="ffffff"/>
                </a:solidFill>
              </a:uFill>
              <a:latin typeface="Arial"/>
            </a:endParaRPr>
          </a:p>
        </p:txBody>
      </p:sp>
      <p:sp>
        <p:nvSpPr>
          <p:cNvPr id="92" name="TextShape 2"/>
          <p:cNvSpPr txBox="1"/>
          <p:nvPr/>
        </p:nvSpPr>
        <p:spPr>
          <a:xfrm>
            <a:off x="311760" y="1152360"/>
            <a:ext cx="8520120" cy="3416040"/>
          </a:xfrm>
          <a:prstGeom prst="rect">
            <a:avLst/>
          </a:prstGeom>
          <a:noFill/>
          <a:ln>
            <a:noFill/>
          </a:ln>
        </p:spPr>
        <p:txBody>
          <a:bodyPr tIns="91440" bIns="91440"/>
          <a:p>
            <a:pPr marL="457200" indent="-228240">
              <a:lnSpc>
                <a:spcPct val="180000"/>
              </a:lnSpc>
            </a:pPr>
            <a:r>
              <a:rPr b="1" lang="en-US" sz="1800" spc="-1" strike="noStrike" u="sng">
                <a:solidFill>
                  <a:srgbClr val="cacaca"/>
                </a:solidFill>
                <a:uFill>
                  <a:solidFill>
                    <a:srgbClr val="ffffff"/>
                  </a:solidFill>
                </a:uFill>
                <a:latin typeface="Average"/>
                <a:ea typeface="Average"/>
              </a:rPr>
              <a:t>How to fit it in Indian Language case, the common case is that the article will be in Indian language while the video might be in English?</a:t>
            </a:r>
            <a:endParaRPr b="0" lang="en-US" sz="1400" spc="-1" strike="noStrike">
              <a:solidFill>
                <a:srgbClr val="000000"/>
              </a:solidFill>
              <a:uFill>
                <a:solidFill>
                  <a:srgbClr val="ffffff"/>
                </a:solidFill>
              </a:uFill>
              <a:latin typeface="Arial"/>
            </a:endParaRPr>
          </a:p>
          <a:p>
            <a:pPr marL="457200" indent="-228240">
              <a:lnSpc>
                <a:spcPct val="180000"/>
              </a:lnSpc>
            </a:pPr>
            <a:r>
              <a:rPr b="0" lang="en-US" sz="1400" spc="-1" strike="noStrike">
                <a:solidFill>
                  <a:srgbClr val="cacaca"/>
                </a:solidFill>
                <a:uFill>
                  <a:solidFill>
                    <a:srgbClr val="ffffff"/>
                  </a:solidFill>
                </a:uFill>
                <a:latin typeface="Average"/>
                <a:ea typeface="Average"/>
              </a:rPr>
              <a:t>In order to extract videos for articles whose text might be in a different language, like Hindi, we used transliteration to generate the English counterpart of the search query, and extracted videos based on those terms.  We used a Named Entity Recognition module to extract the proper nouns in the article title. This allowed us to improve the quality of our search query, and thereby the overall list of videos retrieved from YouTube.</a:t>
            </a:r>
            <a:endParaRPr b="0" lang="en-US" sz="1400" spc="-1" strike="noStrike">
              <a:solidFill>
                <a:srgbClr val="000000"/>
              </a:solidFill>
              <a:uFill>
                <a:solidFill>
                  <a:srgbClr val="ffffff"/>
                </a:solidFill>
              </a:uFill>
              <a:latin typeface="Arial"/>
            </a:endParaRPr>
          </a:p>
          <a:p>
            <a:pPr marL="457200" indent="-228240">
              <a:lnSpc>
                <a:spcPct val="180000"/>
              </a:lnSpc>
            </a:pPr>
            <a:endParaRPr b="0" lang="en-US" sz="1400" spc="-1" strike="noStrike">
              <a:solidFill>
                <a:srgbClr val="000000"/>
              </a:solidFill>
              <a:uFill>
                <a:solidFill>
                  <a:srgbClr val="ffffff"/>
                </a:solidFill>
              </a:uFill>
              <a:latin typeface="Arial"/>
            </a:endParaRPr>
          </a:p>
          <a:p>
            <a:pPr marL="457200" indent="-228240">
              <a:lnSpc>
                <a:spcPct val="180000"/>
              </a:lnSpc>
            </a:pPr>
            <a:endParaRPr b="0" lang="en-US" sz="14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11760" y="2283120"/>
            <a:ext cx="8520120" cy="576720"/>
          </a:xfrm>
          <a:prstGeom prst="rect">
            <a:avLst/>
          </a:prstGeom>
          <a:noFill/>
          <a:ln>
            <a:noFill/>
          </a:ln>
        </p:spPr>
        <p:txBody>
          <a:bodyPr tIns="91440" bIns="91440"/>
          <a:p>
            <a:pPr algn="ctr">
              <a:lnSpc>
                <a:spcPct val="100000"/>
              </a:lnSpc>
            </a:pPr>
            <a:r>
              <a:rPr b="0" lang="en-US" sz="6000" spc="-1" strike="noStrike">
                <a:solidFill>
                  <a:srgbClr val="ffffff"/>
                </a:solidFill>
                <a:uFill>
                  <a:solidFill>
                    <a:srgbClr val="ffffff"/>
                  </a:solidFill>
                </a:uFill>
                <a:latin typeface="Oswald"/>
                <a:ea typeface="Oswald"/>
              </a:rPr>
              <a:t>Thank You</a:t>
            </a:r>
            <a:endParaRPr b="0" lang="en-US" sz="14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2016-10-20T01:35:29Z</dcterms:modified>
  <cp:revision>1</cp:revision>
  <dc:subject/>
  <dc:title/>
</cp:coreProperties>
</file>