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5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</p:sldIdLst>
  <p:sldSz cx="9144000" cy="5143500" type="screen16x9"/>
  <p:notesSz cx="6858000" cy="9144000"/>
  <p:embeddedFontLst>
    <p:embeddedFont>
      <p:font typeface="Cambay" panose="020B0604020202020204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134"/>
    <a:srgbClr val="FF8808"/>
    <a:srgbClr val="E6C23E"/>
    <a:srgbClr val="274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E9DC34-9F5D-4384-A1ED-314114D58875}">
  <a:tblStyle styleId="{E5E9DC34-9F5D-4384-A1ED-314114D588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3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>
          <a:extLst>
            <a:ext uri="{FF2B5EF4-FFF2-40B4-BE49-F238E27FC236}">
              <a16:creationId xmlns:a16="http://schemas.microsoft.com/office/drawing/2014/main" id="{B4B9E47D-BAC3-3E6D-5007-BFF596CEB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99f2f57a71_0_217:notes">
            <a:extLst>
              <a:ext uri="{FF2B5EF4-FFF2-40B4-BE49-F238E27FC236}">
                <a16:creationId xmlns:a16="http://schemas.microsoft.com/office/drawing/2014/main" id="{DED97FBF-A362-B42B-E108-88960D3A33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99f2f57a71_0_217:notes">
            <a:extLst>
              <a:ext uri="{FF2B5EF4-FFF2-40B4-BE49-F238E27FC236}">
                <a16:creationId xmlns:a16="http://schemas.microsoft.com/office/drawing/2014/main" id="{3BE7C78F-E147-AB7D-94EA-F6B3462790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953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96771" y="430596"/>
            <a:ext cx="668263" cy="217597"/>
            <a:chOff x="-668239" y="4338844"/>
            <a:chExt cx="298478" cy="97194"/>
          </a:xfrm>
        </p:grpSpPr>
        <p:sp>
          <p:nvSpPr>
            <p:cNvPr id="10" name="Google Shape;10;p2"/>
            <p:cNvSpPr/>
            <p:nvPr/>
          </p:nvSpPr>
          <p:spPr>
            <a:xfrm>
              <a:off x="-668239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602177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536094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70035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668239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02177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36094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0035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403960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403960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5130925" y="291500"/>
            <a:ext cx="356700" cy="35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572000" y="1112150"/>
            <a:ext cx="4029300" cy="24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4572000" y="3555550"/>
            <a:ext cx="4029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6700" y="134700"/>
            <a:ext cx="404700" cy="404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04898" y="4536250"/>
            <a:ext cx="211800" cy="21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2"/>
          <p:cNvGrpSpPr/>
          <p:nvPr/>
        </p:nvGrpSpPr>
        <p:grpSpPr>
          <a:xfrm>
            <a:off x="4930121" y="4536259"/>
            <a:ext cx="668263" cy="356672"/>
            <a:chOff x="6613421" y="4558496"/>
            <a:chExt cx="668263" cy="356672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6613421" y="4697571"/>
              <a:ext cx="668263" cy="217597"/>
              <a:chOff x="-668239" y="4338844"/>
              <a:chExt cx="298478" cy="97194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6613421" y="4558496"/>
              <a:ext cx="668263" cy="217597"/>
              <a:chOff x="-668239" y="4338844"/>
              <a:chExt cx="298478" cy="97194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48;p2"/>
          <p:cNvSpPr/>
          <p:nvPr/>
        </p:nvSpPr>
        <p:spPr>
          <a:xfrm>
            <a:off x="8305650" y="4478838"/>
            <a:ext cx="250500" cy="250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4485300" y="2239875"/>
            <a:ext cx="3945600" cy="13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title" idx="2" hasCustomPrompt="1"/>
          </p:nvPr>
        </p:nvSpPr>
        <p:spPr>
          <a:xfrm>
            <a:off x="5947950" y="1008150"/>
            <a:ext cx="102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4485300" y="3709225"/>
            <a:ext cx="3945600" cy="5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 rot="5400000">
            <a:off x="8300336" y="85825"/>
            <a:ext cx="261114" cy="907153"/>
            <a:chOff x="337386" y="4188663"/>
            <a:chExt cx="261114" cy="907153"/>
          </a:xfrm>
        </p:grpSpPr>
        <p:sp>
          <p:nvSpPr>
            <p:cNvPr id="54" name="Google Shape;54;p3"/>
            <p:cNvSpPr/>
            <p:nvPr/>
          </p:nvSpPr>
          <p:spPr>
            <a:xfrm rot="5400000">
              <a:off x="529199" y="4188663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5400000">
              <a:off x="529199" y="4467931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5400000">
              <a:off x="529199" y="4747244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5400000">
              <a:off x="337386" y="4467957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5400000">
              <a:off x="337386" y="4747220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5400000">
              <a:off x="337386" y="5026516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4391550" y="408850"/>
            <a:ext cx="360900" cy="36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8624375" y="4474050"/>
            <a:ext cx="260100" cy="260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378971" y="4425759"/>
            <a:ext cx="668263" cy="356672"/>
            <a:chOff x="6613421" y="4558496"/>
            <a:chExt cx="668263" cy="356672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6613421" y="4697571"/>
              <a:ext cx="668263" cy="217597"/>
              <a:chOff x="-668239" y="4338844"/>
              <a:chExt cx="298478" cy="97194"/>
            </a:xfrm>
          </p:grpSpPr>
          <p:sp>
            <p:nvSpPr>
              <p:cNvPr id="64" name="Google Shape;64;p3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>
              <a:off x="6613421" y="4558496"/>
              <a:ext cx="668263" cy="217597"/>
              <a:chOff x="-668239" y="4338844"/>
              <a:chExt cx="298478" cy="97194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" name="Google Shape;85;p3"/>
          <p:cNvSpPr/>
          <p:nvPr/>
        </p:nvSpPr>
        <p:spPr>
          <a:xfrm>
            <a:off x="3871548" y="4734150"/>
            <a:ext cx="211800" cy="21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>
            <a:spLocks noGrp="1"/>
          </p:cNvSpPr>
          <p:nvPr>
            <p:ph type="title"/>
          </p:nvPr>
        </p:nvSpPr>
        <p:spPr>
          <a:xfrm>
            <a:off x="713100" y="1567950"/>
            <a:ext cx="365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subTitle" idx="1"/>
          </p:nvPr>
        </p:nvSpPr>
        <p:spPr>
          <a:xfrm>
            <a:off x="713100" y="2409750"/>
            <a:ext cx="3659700" cy="11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4369650" y="4522725"/>
            <a:ext cx="283800" cy="2838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" name="Google Shape;231;p9"/>
          <p:cNvGrpSpPr/>
          <p:nvPr/>
        </p:nvGrpSpPr>
        <p:grpSpPr>
          <a:xfrm rot="-5400000">
            <a:off x="378971" y="4495296"/>
            <a:ext cx="668263" cy="217597"/>
            <a:chOff x="-668239" y="4338844"/>
            <a:chExt cx="298478" cy="97194"/>
          </a:xfrm>
        </p:grpSpPr>
        <p:sp>
          <p:nvSpPr>
            <p:cNvPr id="232" name="Google Shape;232;p9"/>
            <p:cNvSpPr/>
            <p:nvPr/>
          </p:nvSpPr>
          <p:spPr>
            <a:xfrm>
              <a:off x="-668239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602177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536094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470035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668239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602177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36094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470035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403960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403960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9"/>
          <p:cNvGrpSpPr/>
          <p:nvPr/>
        </p:nvGrpSpPr>
        <p:grpSpPr>
          <a:xfrm>
            <a:off x="3903746" y="361071"/>
            <a:ext cx="668263" cy="356672"/>
            <a:chOff x="6613421" y="4558496"/>
            <a:chExt cx="668263" cy="356672"/>
          </a:xfrm>
        </p:grpSpPr>
        <p:grpSp>
          <p:nvGrpSpPr>
            <p:cNvPr id="243" name="Google Shape;243;p9"/>
            <p:cNvGrpSpPr/>
            <p:nvPr/>
          </p:nvGrpSpPr>
          <p:grpSpPr>
            <a:xfrm>
              <a:off x="6613421" y="4697571"/>
              <a:ext cx="668263" cy="217597"/>
              <a:chOff x="-668239" y="4338844"/>
              <a:chExt cx="298478" cy="97194"/>
            </a:xfrm>
          </p:grpSpPr>
          <p:sp>
            <p:nvSpPr>
              <p:cNvPr id="244" name="Google Shape;244;p9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9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>
              <a:off x="6613421" y="4558496"/>
              <a:ext cx="668263" cy="217597"/>
              <a:chOff x="-668239" y="4338844"/>
              <a:chExt cx="298478" cy="97194"/>
            </a:xfrm>
          </p:grpSpPr>
          <p:sp>
            <p:nvSpPr>
              <p:cNvPr id="255" name="Google Shape;255;p9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5" name="Google Shape;265;p9"/>
          <p:cNvSpPr/>
          <p:nvPr/>
        </p:nvSpPr>
        <p:spPr>
          <a:xfrm>
            <a:off x="356400" y="650325"/>
            <a:ext cx="356700" cy="35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8505075" y="321800"/>
            <a:ext cx="217500" cy="217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601075" y="3742225"/>
            <a:ext cx="356700" cy="35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1978376" y="1505025"/>
            <a:ext cx="2381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911000" y="1809425"/>
            <a:ext cx="8940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1"/>
          </p:nvPr>
        </p:nvSpPr>
        <p:spPr>
          <a:xfrm>
            <a:off x="1978376" y="2193825"/>
            <a:ext cx="2381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3"/>
          </p:nvPr>
        </p:nvSpPr>
        <p:spPr>
          <a:xfrm>
            <a:off x="5851613" y="1505025"/>
            <a:ext cx="2381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4" hasCustomPrompt="1"/>
          </p:nvPr>
        </p:nvSpPr>
        <p:spPr>
          <a:xfrm>
            <a:off x="4784250" y="1809425"/>
            <a:ext cx="8940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5"/>
          </p:nvPr>
        </p:nvSpPr>
        <p:spPr>
          <a:xfrm>
            <a:off x="5851613" y="2193825"/>
            <a:ext cx="2381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6"/>
          </p:nvPr>
        </p:nvSpPr>
        <p:spPr>
          <a:xfrm>
            <a:off x="1978376" y="3224725"/>
            <a:ext cx="2381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7" hasCustomPrompt="1"/>
          </p:nvPr>
        </p:nvSpPr>
        <p:spPr>
          <a:xfrm>
            <a:off x="911000" y="3529201"/>
            <a:ext cx="8940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1978376" y="3913425"/>
            <a:ext cx="2381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title" idx="9"/>
          </p:nvPr>
        </p:nvSpPr>
        <p:spPr>
          <a:xfrm>
            <a:off x="5851613" y="3224725"/>
            <a:ext cx="238140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4250" y="3529150"/>
            <a:ext cx="894000" cy="6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5851613" y="3913425"/>
            <a:ext cx="2381400" cy="5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8616579" y="205263"/>
            <a:ext cx="357522" cy="965513"/>
            <a:chOff x="8694779" y="205263"/>
            <a:chExt cx="357522" cy="965513"/>
          </a:xfrm>
        </p:grpSpPr>
        <p:grpSp>
          <p:nvGrpSpPr>
            <p:cNvPr id="334" name="Google Shape;334;p13"/>
            <p:cNvGrpSpPr/>
            <p:nvPr/>
          </p:nvGrpSpPr>
          <p:grpSpPr>
            <a:xfrm rot="-5400000">
              <a:off x="8609371" y="430596"/>
              <a:ext cx="668263" cy="217597"/>
              <a:chOff x="-668239" y="4338844"/>
              <a:chExt cx="298478" cy="97194"/>
            </a:xfrm>
          </p:grpSpPr>
          <p:sp>
            <p:nvSpPr>
              <p:cNvPr id="335" name="Google Shape;335;p13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3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3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3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3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3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3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345;p13"/>
            <p:cNvGrpSpPr/>
            <p:nvPr/>
          </p:nvGrpSpPr>
          <p:grpSpPr>
            <a:xfrm rot="-5400000">
              <a:off x="8469446" y="727846"/>
              <a:ext cx="668263" cy="217597"/>
              <a:chOff x="-668239" y="4338844"/>
              <a:chExt cx="298478" cy="97194"/>
            </a:xfrm>
          </p:grpSpPr>
          <p:sp>
            <p:nvSpPr>
              <p:cNvPr id="346" name="Google Shape;346;p13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" name="Google Shape;356;p13"/>
          <p:cNvSpPr/>
          <p:nvPr/>
        </p:nvSpPr>
        <p:spPr>
          <a:xfrm>
            <a:off x="259300" y="309000"/>
            <a:ext cx="460800" cy="46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430900" y="4474050"/>
            <a:ext cx="260100" cy="260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13"/>
          <p:cNvGrpSpPr/>
          <p:nvPr/>
        </p:nvGrpSpPr>
        <p:grpSpPr>
          <a:xfrm>
            <a:off x="259311" y="4150513"/>
            <a:ext cx="261114" cy="907153"/>
            <a:chOff x="337386" y="4188663"/>
            <a:chExt cx="261114" cy="907153"/>
          </a:xfrm>
        </p:grpSpPr>
        <p:sp>
          <p:nvSpPr>
            <p:cNvPr id="359" name="Google Shape;359;p13"/>
            <p:cNvSpPr/>
            <p:nvPr/>
          </p:nvSpPr>
          <p:spPr>
            <a:xfrm rot="5400000">
              <a:off x="529199" y="4188663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 rot="5400000">
              <a:off x="529199" y="4467931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 rot="5400000">
              <a:off x="529199" y="4747244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337386" y="4467957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 rot="5400000">
              <a:off x="337386" y="4747220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 rot="5400000">
              <a:off x="337386" y="5026516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8"/>
          <p:cNvSpPr txBox="1">
            <a:spLocks noGrp="1"/>
          </p:cNvSpPr>
          <p:nvPr>
            <p:ph type="title" idx="2"/>
          </p:nvPr>
        </p:nvSpPr>
        <p:spPr>
          <a:xfrm>
            <a:off x="720000" y="2736713"/>
            <a:ext cx="21558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4" name="Google Shape;494;p18"/>
          <p:cNvSpPr txBox="1">
            <a:spLocks noGrp="1"/>
          </p:cNvSpPr>
          <p:nvPr>
            <p:ph type="subTitle" idx="1"/>
          </p:nvPr>
        </p:nvSpPr>
        <p:spPr>
          <a:xfrm>
            <a:off x="720000" y="3147838"/>
            <a:ext cx="2155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8"/>
          <p:cNvSpPr txBox="1">
            <a:spLocks noGrp="1"/>
          </p:cNvSpPr>
          <p:nvPr>
            <p:ph type="title" idx="3"/>
          </p:nvPr>
        </p:nvSpPr>
        <p:spPr>
          <a:xfrm>
            <a:off x="3494100" y="2736838"/>
            <a:ext cx="21558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6" name="Google Shape;496;p18"/>
          <p:cNvSpPr txBox="1">
            <a:spLocks noGrp="1"/>
          </p:cNvSpPr>
          <p:nvPr>
            <p:ph type="subTitle" idx="4"/>
          </p:nvPr>
        </p:nvSpPr>
        <p:spPr>
          <a:xfrm>
            <a:off x="3494101" y="3147838"/>
            <a:ext cx="2155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8"/>
          <p:cNvSpPr txBox="1">
            <a:spLocks noGrp="1"/>
          </p:cNvSpPr>
          <p:nvPr>
            <p:ph type="title" idx="5"/>
          </p:nvPr>
        </p:nvSpPr>
        <p:spPr>
          <a:xfrm>
            <a:off x="6275098" y="2736838"/>
            <a:ext cx="21558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8" name="Google Shape;498;p18"/>
          <p:cNvSpPr txBox="1">
            <a:spLocks noGrp="1"/>
          </p:cNvSpPr>
          <p:nvPr>
            <p:ph type="subTitle" idx="6"/>
          </p:nvPr>
        </p:nvSpPr>
        <p:spPr>
          <a:xfrm>
            <a:off x="6275100" y="3147838"/>
            <a:ext cx="2155800" cy="6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9" name="Google Shape;499;p18"/>
          <p:cNvGrpSpPr/>
          <p:nvPr/>
        </p:nvGrpSpPr>
        <p:grpSpPr>
          <a:xfrm rot="-5400000">
            <a:off x="4441461" y="4150525"/>
            <a:ext cx="261114" cy="907153"/>
            <a:chOff x="337386" y="4188663"/>
            <a:chExt cx="261114" cy="907153"/>
          </a:xfrm>
        </p:grpSpPr>
        <p:sp>
          <p:nvSpPr>
            <p:cNvPr id="500" name="Google Shape;500;p18"/>
            <p:cNvSpPr/>
            <p:nvPr/>
          </p:nvSpPr>
          <p:spPr>
            <a:xfrm rot="5400000">
              <a:off x="529199" y="4188663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 rot="5400000">
              <a:off x="529199" y="4467931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 rot="5400000">
              <a:off x="529199" y="4747244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 rot="5400000">
              <a:off x="337386" y="4467957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 rot="5400000">
              <a:off x="337386" y="4747220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 rot="5400000">
              <a:off x="337386" y="5026516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18"/>
          <p:cNvGrpSpPr/>
          <p:nvPr/>
        </p:nvGrpSpPr>
        <p:grpSpPr>
          <a:xfrm rot="-5400000">
            <a:off x="33971" y="430596"/>
            <a:ext cx="668263" cy="217597"/>
            <a:chOff x="-668239" y="4338844"/>
            <a:chExt cx="298478" cy="97194"/>
          </a:xfrm>
        </p:grpSpPr>
        <p:sp>
          <p:nvSpPr>
            <p:cNvPr id="507" name="Google Shape;507;p18"/>
            <p:cNvSpPr/>
            <p:nvPr/>
          </p:nvSpPr>
          <p:spPr>
            <a:xfrm>
              <a:off x="-668239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-602177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-536094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-470035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-668239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-602177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-536094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-470035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-403960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-403960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7" name="Google Shape;517;p18"/>
          <p:cNvSpPr/>
          <p:nvPr/>
        </p:nvSpPr>
        <p:spPr>
          <a:xfrm>
            <a:off x="165750" y="4230575"/>
            <a:ext cx="404700" cy="4047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18"/>
          <p:cNvSpPr/>
          <p:nvPr/>
        </p:nvSpPr>
        <p:spPr>
          <a:xfrm>
            <a:off x="778498" y="4765825"/>
            <a:ext cx="211800" cy="21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8"/>
          <p:cNvSpPr/>
          <p:nvPr/>
        </p:nvSpPr>
        <p:spPr>
          <a:xfrm>
            <a:off x="8632050" y="361050"/>
            <a:ext cx="356700" cy="35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18"/>
          <p:cNvSpPr/>
          <p:nvPr/>
        </p:nvSpPr>
        <p:spPr>
          <a:xfrm>
            <a:off x="8430898" y="1104350"/>
            <a:ext cx="211800" cy="2118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18"/>
          <p:cNvGrpSpPr/>
          <p:nvPr/>
        </p:nvGrpSpPr>
        <p:grpSpPr>
          <a:xfrm rot="-5400000">
            <a:off x="8461221" y="4495296"/>
            <a:ext cx="668263" cy="217597"/>
            <a:chOff x="-668239" y="4338844"/>
            <a:chExt cx="298478" cy="97194"/>
          </a:xfrm>
        </p:grpSpPr>
        <p:sp>
          <p:nvSpPr>
            <p:cNvPr id="522" name="Google Shape;522;p18"/>
            <p:cNvSpPr/>
            <p:nvPr/>
          </p:nvSpPr>
          <p:spPr>
            <a:xfrm>
              <a:off x="-668239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-602177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-536094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-470035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-668239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-602177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-536094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-470035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-403960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-403960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5"/>
          <p:cNvGrpSpPr/>
          <p:nvPr/>
        </p:nvGrpSpPr>
        <p:grpSpPr>
          <a:xfrm rot="10800000" flipH="1">
            <a:off x="332345" y="66827"/>
            <a:ext cx="8479311" cy="4795729"/>
            <a:chOff x="545450" y="1062300"/>
            <a:chExt cx="6621875" cy="3745200"/>
          </a:xfrm>
        </p:grpSpPr>
        <p:sp>
          <p:nvSpPr>
            <p:cNvPr id="753" name="Google Shape;753;p25"/>
            <p:cNvSpPr/>
            <p:nvPr/>
          </p:nvSpPr>
          <p:spPr>
            <a:xfrm>
              <a:off x="649375" y="1062300"/>
              <a:ext cx="6418925" cy="3367375"/>
            </a:xfrm>
            <a:custGeom>
              <a:avLst/>
              <a:gdLst/>
              <a:ahLst/>
              <a:cxnLst/>
              <a:rect l="l" t="t" r="r" b="b"/>
              <a:pathLst>
                <a:path w="256757" h="134695" fill="none" extrusionOk="0">
                  <a:moveTo>
                    <a:pt x="1321" y="91248"/>
                  </a:moveTo>
                  <a:cubicBezTo>
                    <a:pt x="1" y="80970"/>
                    <a:pt x="340" y="64769"/>
                    <a:pt x="35651" y="37345"/>
                  </a:cubicBezTo>
                  <a:cubicBezTo>
                    <a:pt x="70979" y="9903"/>
                    <a:pt x="99741" y="750"/>
                    <a:pt x="130484" y="375"/>
                  </a:cubicBezTo>
                  <a:cubicBezTo>
                    <a:pt x="161227" y="0"/>
                    <a:pt x="200499" y="24373"/>
                    <a:pt x="225336" y="55241"/>
                  </a:cubicBezTo>
                  <a:cubicBezTo>
                    <a:pt x="250208" y="86109"/>
                    <a:pt x="256757" y="99063"/>
                    <a:pt x="242358" y="110874"/>
                  </a:cubicBezTo>
                  <a:cubicBezTo>
                    <a:pt x="227959" y="122686"/>
                    <a:pt x="185457" y="134123"/>
                    <a:pt x="101062" y="132589"/>
                  </a:cubicBezTo>
                  <a:cubicBezTo>
                    <a:pt x="45785" y="134694"/>
                    <a:pt x="5104" y="108912"/>
                    <a:pt x="1321" y="91248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E6C23E"/>
              </a:solidFill>
              <a:prstDash val="dash"/>
              <a:miter lim="178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5095775" y="1242500"/>
              <a:ext cx="2071550" cy="1682600"/>
            </a:xfrm>
            <a:custGeom>
              <a:avLst/>
              <a:gdLst/>
              <a:ahLst/>
              <a:cxnLst/>
              <a:rect l="l" t="t" r="r" b="b"/>
              <a:pathLst>
                <a:path w="82862" h="67304" extrusionOk="0">
                  <a:moveTo>
                    <a:pt x="0" y="1"/>
                  </a:moveTo>
                  <a:cubicBezTo>
                    <a:pt x="21019" y="10938"/>
                    <a:pt x="41538" y="27835"/>
                    <a:pt x="56990" y="47016"/>
                  </a:cubicBezTo>
                  <a:cubicBezTo>
                    <a:pt x="63199" y="54724"/>
                    <a:pt x="68373" y="61415"/>
                    <a:pt x="72459" y="67303"/>
                  </a:cubicBezTo>
                  <a:cubicBezTo>
                    <a:pt x="82862" y="44964"/>
                    <a:pt x="77955" y="28317"/>
                    <a:pt x="65929" y="18450"/>
                  </a:cubicBezTo>
                  <a:cubicBezTo>
                    <a:pt x="55794" y="10135"/>
                    <a:pt x="36881" y="3337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646425" y="4418500"/>
              <a:ext cx="2837000" cy="389000"/>
            </a:xfrm>
            <a:custGeom>
              <a:avLst/>
              <a:gdLst/>
              <a:ahLst/>
              <a:cxnLst/>
              <a:rect l="l" t="t" r="r" b="b"/>
              <a:pathLst>
                <a:path w="113480" h="15560" extrusionOk="0">
                  <a:moveTo>
                    <a:pt x="113480" y="0"/>
                  </a:moveTo>
                  <a:lnTo>
                    <a:pt x="113480" y="0"/>
                  </a:lnTo>
                  <a:cubicBezTo>
                    <a:pt x="92961" y="2926"/>
                    <a:pt x="67142" y="4729"/>
                    <a:pt x="35240" y="4729"/>
                  </a:cubicBezTo>
                  <a:cubicBezTo>
                    <a:pt x="29994" y="4729"/>
                    <a:pt x="24588" y="4675"/>
                    <a:pt x="19003" y="4568"/>
                  </a:cubicBezTo>
                  <a:cubicBezTo>
                    <a:pt x="16683" y="4657"/>
                    <a:pt x="14382" y="4711"/>
                    <a:pt x="12098" y="4711"/>
                  </a:cubicBezTo>
                  <a:cubicBezTo>
                    <a:pt x="7976" y="4711"/>
                    <a:pt x="3944" y="4568"/>
                    <a:pt x="0" y="4300"/>
                  </a:cubicBezTo>
                  <a:lnTo>
                    <a:pt x="0" y="4300"/>
                  </a:lnTo>
                  <a:cubicBezTo>
                    <a:pt x="16951" y="12187"/>
                    <a:pt x="32849" y="15523"/>
                    <a:pt x="51209" y="15559"/>
                  </a:cubicBezTo>
                  <a:lnTo>
                    <a:pt x="51459" y="15559"/>
                  </a:lnTo>
                  <a:cubicBezTo>
                    <a:pt x="75154" y="15559"/>
                    <a:pt x="95530" y="10135"/>
                    <a:pt x="11348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545450" y="1230025"/>
              <a:ext cx="1922575" cy="1418500"/>
            </a:xfrm>
            <a:custGeom>
              <a:avLst/>
              <a:gdLst/>
              <a:ahLst/>
              <a:cxnLst/>
              <a:rect l="l" t="t" r="r" b="b"/>
              <a:pathLst>
                <a:path w="76903" h="56740" extrusionOk="0">
                  <a:moveTo>
                    <a:pt x="76902" y="0"/>
                  </a:moveTo>
                  <a:lnTo>
                    <a:pt x="76902" y="0"/>
                  </a:lnTo>
                  <a:cubicBezTo>
                    <a:pt x="33170" y="1160"/>
                    <a:pt x="22839" y="8386"/>
                    <a:pt x="22839" y="8386"/>
                  </a:cubicBezTo>
                  <a:cubicBezTo>
                    <a:pt x="18289" y="10474"/>
                    <a:pt x="14703" y="13204"/>
                    <a:pt x="11902" y="16076"/>
                  </a:cubicBezTo>
                  <a:cubicBezTo>
                    <a:pt x="11795" y="16166"/>
                    <a:pt x="11670" y="16255"/>
                    <a:pt x="11563" y="16344"/>
                  </a:cubicBezTo>
                  <a:cubicBezTo>
                    <a:pt x="8779" y="19181"/>
                    <a:pt x="6602" y="22500"/>
                    <a:pt x="4925" y="26033"/>
                  </a:cubicBezTo>
                  <a:cubicBezTo>
                    <a:pt x="3194" y="29601"/>
                    <a:pt x="2606" y="32153"/>
                    <a:pt x="2606" y="32153"/>
                  </a:cubicBezTo>
                  <a:lnTo>
                    <a:pt x="2623" y="32153"/>
                  </a:lnTo>
                  <a:cubicBezTo>
                    <a:pt x="1" y="41038"/>
                    <a:pt x="179" y="50370"/>
                    <a:pt x="2284" y="56740"/>
                  </a:cubicBezTo>
                  <a:cubicBezTo>
                    <a:pt x="7941" y="48639"/>
                    <a:pt x="17040" y="39147"/>
                    <a:pt x="31475" y="27924"/>
                  </a:cubicBezTo>
                  <a:cubicBezTo>
                    <a:pt x="47658" y="15363"/>
                    <a:pt x="62557" y="6316"/>
                    <a:pt x="7690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5"/>
          <p:cNvGrpSpPr/>
          <p:nvPr/>
        </p:nvGrpSpPr>
        <p:grpSpPr>
          <a:xfrm rot="5400000">
            <a:off x="582536" y="4386475"/>
            <a:ext cx="261114" cy="907153"/>
            <a:chOff x="337386" y="4188663"/>
            <a:chExt cx="261114" cy="907153"/>
          </a:xfrm>
        </p:grpSpPr>
        <p:sp>
          <p:nvSpPr>
            <p:cNvPr id="758" name="Google Shape;758;p25"/>
            <p:cNvSpPr/>
            <p:nvPr/>
          </p:nvSpPr>
          <p:spPr>
            <a:xfrm rot="5400000">
              <a:off x="529199" y="4188663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 rot="5400000">
              <a:off x="529199" y="4467931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 rot="5400000">
              <a:off x="529199" y="4747244"/>
              <a:ext cx="69300" cy="69300"/>
            </a:xfrm>
            <a:prstGeom prst="ellipse">
              <a:avLst/>
            </a:prstGeom>
            <a:solidFill>
              <a:schemeClr val="dk2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 rot="5400000">
              <a:off x="337386" y="4467957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 rot="5400000">
              <a:off x="337386" y="4747220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 rot="5400000">
              <a:off x="337386" y="5026516"/>
              <a:ext cx="69300" cy="69300"/>
            </a:xfrm>
            <a:prstGeom prst="ellipse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4" name="Google Shape;764;p25"/>
          <p:cNvSpPr/>
          <p:nvPr/>
        </p:nvSpPr>
        <p:spPr>
          <a:xfrm>
            <a:off x="493800" y="358950"/>
            <a:ext cx="360900" cy="360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5"/>
          <p:cNvSpPr/>
          <p:nvPr/>
        </p:nvSpPr>
        <p:spPr>
          <a:xfrm>
            <a:off x="8624375" y="4474050"/>
            <a:ext cx="260100" cy="2601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6" name="Google Shape;766;p25"/>
          <p:cNvGrpSpPr/>
          <p:nvPr/>
        </p:nvGrpSpPr>
        <p:grpSpPr>
          <a:xfrm rot="-5400000">
            <a:off x="8461221" y="430596"/>
            <a:ext cx="668263" cy="217597"/>
            <a:chOff x="-668239" y="4338844"/>
            <a:chExt cx="298478" cy="97194"/>
          </a:xfrm>
        </p:grpSpPr>
        <p:sp>
          <p:nvSpPr>
            <p:cNvPr id="767" name="Google Shape;767;p25"/>
            <p:cNvSpPr/>
            <p:nvPr/>
          </p:nvSpPr>
          <p:spPr>
            <a:xfrm>
              <a:off x="-668239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-602177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-536094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-470035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-668239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-602177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-536094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-470035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-403960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-403960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6"/>
          <p:cNvSpPr/>
          <p:nvPr/>
        </p:nvSpPr>
        <p:spPr>
          <a:xfrm>
            <a:off x="508198" y="4498200"/>
            <a:ext cx="211800" cy="21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9" name="Google Shape;779;p26"/>
          <p:cNvGrpSpPr/>
          <p:nvPr/>
        </p:nvGrpSpPr>
        <p:grpSpPr>
          <a:xfrm>
            <a:off x="378971" y="361071"/>
            <a:ext cx="668263" cy="356672"/>
            <a:chOff x="6613421" y="4558496"/>
            <a:chExt cx="668263" cy="356672"/>
          </a:xfrm>
        </p:grpSpPr>
        <p:grpSp>
          <p:nvGrpSpPr>
            <p:cNvPr id="780" name="Google Shape;780;p26"/>
            <p:cNvGrpSpPr/>
            <p:nvPr/>
          </p:nvGrpSpPr>
          <p:grpSpPr>
            <a:xfrm>
              <a:off x="6613421" y="4697571"/>
              <a:ext cx="668263" cy="217597"/>
              <a:chOff x="-668239" y="4338844"/>
              <a:chExt cx="298478" cy="97194"/>
            </a:xfrm>
          </p:grpSpPr>
          <p:sp>
            <p:nvSpPr>
              <p:cNvPr id="781" name="Google Shape;781;p26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6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6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6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6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6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6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6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6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26"/>
            <p:cNvGrpSpPr/>
            <p:nvPr/>
          </p:nvGrpSpPr>
          <p:grpSpPr>
            <a:xfrm>
              <a:off x="6613421" y="4558496"/>
              <a:ext cx="668263" cy="217597"/>
              <a:chOff x="-668239" y="4338844"/>
              <a:chExt cx="298478" cy="97194"/>
            </a:xfrm>
          </p:grpSpPr>
          <p:sp>
            <p:nvSpPr>
              <p:cNvPr id="792" name="Google Shape;792;p26"/>
              <p:cNvSpPr/>
              <p:nvPr/>
            </p:nvSpPr>
            <p:spPr>
              <a:xfrm>
                <a:off x="-668239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6"/>
              <p:cNvSpPr/>
              <p:nvPr/>
            </p:nvSpPr>
            <p:spPr>
              <a:xfrm>
                <a:off x="-602177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6"/>
              <p:cNvSpPr/>
              <p:nvPr/>
            </p:nvSpPr>
            <p:spPr>
              <a:xfrm>
                <a:off x="-536094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6"/>
              <p:cNvSpPr/>
              <p:nvPr/>
            </p:nvSpPr>
            <p:spPr>
              <a:xfrm>
                <a:off x="-470035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6"/>
              <p:cNvSpPr/>
              <p:nvPr/>
            </p:nvSpPr>
            <p:spPr>
              <a:xfrm>
                <a:off x="-668239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6"/>
              <p:cNvSpPr/>
              <p:nvPr/>
            </p:nvSpPr>
            <p:spPr>
              <a:xfrm>
                <a:off x="-602177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6"/>
              <p:cNvSpPr/>
              <p:nvPr/>
            </p:nvSpPr>
            <p:spPr>
              <a:xfrm>
                <a:off x="-536094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6"/>
              <p:cNvSpPr/>
              <p:nvPr/>
            </p:nvSpPr>
            <p:spPr>
              <a:xfrm>
                <a:off x="-470035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-403960" y="4338844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-403960" y="4401838"/>
                <a:ext cx="34200" cy="34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2" name="Google Shape;802;p26"/>
          <p:cNvSpPr/>
          <p:nvPr/>
        </p:nvSpPr>
        <p:spPr>
          <a:xfrm>
            <a:off x="8424000" y="361050"/>
            <a:ext cx="356700" cy="35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>
            <a:off x="8780698" y="1104350"/>
            <a:ext cx="211800" cy="2118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8461221" y="4495296"/>
            <a:ext cx="668263" cy="217597"/>
            <a:chOff x="-668239" y="4338844"/>
            <a:chExt cx="298478" cy="97194"/>
          </a:xfrm>
        </p:grpSpPr>
        <p:sp>
          <p:nvSpPr>
            <p:cNvPr id="805" name="Google Shape;805;p26"/>
            <p:cNvSpPr/>
            <p:nvPr/>
          </p:nvSpPr>
          <p:spPr>
            <a:xfrm>
              <a:off x="-668239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-602177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-536094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-470035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-668239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-602177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-536094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-470035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-403960" y="4338844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-403960" y="4401838"/>
              <a:ext cx="34200" cy="34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2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ay"/>
              <a:buChar char="●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ay"/>
              <a:buChar char="○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ay"/>
              <a:buChar char="■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ay"/>
              <a:buChar char="●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ay"/>
              <a:buChar char="○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ay"/>
              <a:buChar char="■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ay"/>
              <a:buChar char="●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mbay"/>
              <a:buChar char="○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mbay"/>
              <a:buChar char="■"/>
              <a:defRPr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0"/>
          <p:cNvSpPr txBox="1">
            <a:spLocks noGrp="1"/>
          </p:cNvSpPr>
          <p:nvPr>
            <p:ph type="ctrTitle"/>
          </p:nvPr>
        </p:nvSpPr>
        <p:spPr>
          <a:xfrm>
            <a:off x="3381935" y="342900"/>
            <a:ext cx="5475935" cy="20635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5400" dirty="0">
                <a:solidFill>
                  <a:schemeClr val="bg1"/>
                </a:solidFill>
              </a:rPr>
              <a:t>Crisis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		Connect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836" name="Google Shape;836;p30"/>
          <p:cNvSpPr txBox="1">
            <a:spLocks noGrp="1"/>
          </p:cNvSpPr>
          <p:nvPr>
            <p:ph type="subTitle" idx="1"/>
          </p:nvPr>
        </p:nvSpPr>
        <p:spPr>
          <a:xfrm>
            <a:off x="4683014" y="2181937"/>
            <a:ext cx="4029300" cy="2184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</a:rPr>
              <a:t>Team Members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" dirty="0">
                <a:solidFill>
                  <a:schemeClr val="bg1"/>
                </a:solidFill>
              </a:rPr>
              <a:t>Md. Tasnim Islam Tanveer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</a:rPr>
              <a:t>      ID: </a:t>
            </a: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0112310328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" dirty="0">
                <a:solidFill>
                  <a:schemeClr val="bg1"/>
                </a:solidFill>
              </a:rPr>
              <a:t>Gazi Rafat Al Kafi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</a:rPr>
              <a:t>      ID: </a:t>
            </a: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0112230876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en" dirty="0">
                <a:solidFill>
                  <a:schemeClr val="bg1"/>
                </a:solidFill>
              </a:rPr>
              <a:t>Mohammed Afnan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solidFill>
                  <a:schemeClr val="bg1"/>
                </a:solidFill>
              </a:rPr>
              <a:t>      ID: </a:t>
            </a:r>
            <a:r>
              <a:rPr lang="en" dirty="0">
                <a:solidFill>
                  <a:schemeClr val="tx1">
                    <a:lumMod val="95000"/>
                  </a:schemeClr>
                </a:solidFill>
              </a:rPr>
              <a:t>0112310310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>
              <a:solidFill>
                <a:schemeClr val="bg1"/>
              </a:solidFill>
            </a:endParaRPr>
          </a:p>
        </p:txBody>
      </p:sp>
      <p:pic>
        <p:nvPicPr>
          <p:cNvPr id="1028" name="Picture 4" descr="Watch Live Rescue Full Episodes, Video &amp; More | A&amp;E">
            <a:extLst>
              <a:ext uri="{FF2B5EF4-FFF2-40B4-BE49-F238E27FC236}">
                <a16:creationId xmlns:a16="http://schemas.microsoft.com/office/drawing/2014/main" id="{16E30788-8FE7-C1E2-2315-B2B07C03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86" y="1889313"/>
            <a:ext cx="3883744" cy="21846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20E9D-8BDC-C643-9D98-E317AF8DD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3462D431-8096-5C57-33C2-D1094216A1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781175"/>
            <a:ext cx="9144000" cy="12112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286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2"/>
          <p:cNvSpPr/>
          <p:nvPr/>
        </p:nvSpPr>
        <p:spPr>
          <a:xfrm>
            <a:off x="841339" y="2102955"/>
            <a:ext cx="672545" cy="66129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51" name="Google Shape;851;p32"/>
          <p:cNvSpPr txBox="1">
            <a:spLocks noGrp="1"/>
          </p:cNvSpPr>
          <p:nvPr>
            <p:ph type="title"/>
          </p:nvPr>
        </p:nvSpPr>
        <p:spPr>
          <a:xfrm>
            <a:off x="1609200" y="2100786"/>
            <a:ext cx="2097547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Save Lives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2" name="Google Shape;852;p32"/>
          <p:cNvSpPr txBox="1">
            <a:spLocks noGrp="1"/>
          </p:cNvSpPr>
          <p:nvPr>
            <p:ph type="title" idx="6"/>
          </p:nvPr>
        </p:nvSpPr>
        <p:spPr>
          <a:xfrm>
            <a:off x="1609200" y="3675761"/>
            <a:ext cx="4771920" cy="6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Improve recovery planning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2"/>
          </p:nvPr>
        </p:nvSpPr>
        <p:spPr>
          <a:xfrm>
            <a:off x="942191" y="2243009"/>
            <a:ext cx="470840" cy="4460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8" name="Google Shape;858;p32"/>
          <p:cNvSpPr txBox="1">
            <a:spLocks noGrp="1"/>
          </p:cNvSpPr>
          <p:nvPr>
            <p:ph type="title" idx="3"/>
          </p:nvPr>
        </p:nvSpPr>
        <p:spPr>
          <a:xfrm>
            <a:off x="1609200" y="2987520"/>
            <a:ext cx="4126314" cy="5019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Ensure Faster response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63" name="Google Shape;863;p32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Introduction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E935D-ACE9-9A62-5EA0-99646381A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750" y="1340928"/>
            <a:ext cx="63755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4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6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6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6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6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6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6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6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mbay"/>
              <a:buNone/>
              <a:defRPr sz="1600" b="0" i="0" u="none" strike="noStrike" cap="none">
                <a:solidFill>
                  <a:schemeClr val="lt2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Disasters cause massive human and economic loss.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A proper data-driven disaster management system can:</a:t>
            </a:r>
          </a:p>
        </p:txBody>
      </p:sp>
      <p:sp>
        <p:nvSpPr>
          <p:cNvPr id="13" name="Google Shape;847;p32">
            <a:extLst>
              <a:ext uri="{FF2B5EF4-FFF2-40B4-BE49-F238E27FC236}">
                <a16:creationId xmlns:a16="http://schemas.microsoft.com/office/drawing/2014/main" id="{23C9BF1F-C7A2-62E0-51A3-953534A86BFB}"/>
              </a:ext>
            </a:extLst>
          </p:cNvPr>
          <p:cNvSpPr/>
          <p:nvPr/>
        </p:nvSpPr>
        <p:spPr>
          <a:xfrm>
            <a:off x="841339" y="3703271"/>
            <a:ext cx="672545" cy="66129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6" name="Google Shape;856;p32">
            <a:extLst>
              <a:ext uri="{FF2B5EF4-FFF2-40B4-BE49-F238E27FC236}">
                <a16:creationId xmlns:a16="http://schemas.microsoft.com/office/drawing/2014/main" id="{B7A62862-661D-25C3-A104-E0F24AC57C99}"/>
              </a:ext>
            </a:extLst>
          </p:cNvPr>
          <p:cNvSpPr txBox="1">
            <a:spLocks/>
          </p:cNvSpPr>
          <p:nvPr/>
        </p:nvSpPr>
        <p:spPr>
          <a:xfrm>
            <a:off x="942191" y="3843325"/>
            <a:ext cx="470840" cy="44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Google Shape;847;p32">
            <a:extLst>
              <a:ext uri="{FF2B5EF4-FFF2-40B4-BE49-F238E27FC236}">
                <a16:creationId xmlns:a16="http://schemas.microsoft.com/office/drawing/2014/main" id="{704E5B8A-488F-AA82-8A79-0FC758D5D407}"/>
              </a:ext>
            </a:extLst>
          </p:cNvPr>
          <p:cNvSpPr/>
          <p:nvPr/>
        </p:nvSpPr>
        <p:spPr>
          <a:xfrm>
            <a:off x="841339" y="2903113"/>
            <a:ext cx="672545" cy="661290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8" name="Google Shape;856;p32">
            <a:extLst>
              <a:ext uri="{FF2B5EF4-FFF2-40B4-BE49-F238E27FC236}">
                <a16:creationId xmlns:a16="http://schemas.microsoft.com/office/drawing/2014/main" id="{EC98ECCF-55E7-9C3B-9536-C6767D53056D}"/>
              </a:ext>
            </a:extLst>
          </p:cNvPr>
          <p:cNvSpPr txBox="1">
            <a:spLocks/>
          </p:cNvSpPr>
          <p:nvPr/>
        </p:nvSpPr>
        <p:spPr>
          <a:xfrm>
            <a:off x="942191" y="3043167"/>
            <a:ext cx="470840" cy="44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>
          <a:extLst>
            <a:ext uri="{FF2B5EF4-FFF2-40B4-BE49-F238E27FC236}">
              <a16:creationId xmlns:a16="http://schemas.microsoft.com/office/drawing/2014/main" id="{CBE4B19F-B3D5-C375-23D7-487402A4D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2">
            <a:extLst>
              <a:ext uri="{FF2B5EF4-FFF2-40B4-BE49-F238E27FC236}">
                <a16:creationId xmlns:a16="http://schemas.microsoft.com/office/drawing/2014/main" id="{9529EC33-B368-B599-EFAC-5FFF0660E646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Objectives</a:t>
            </a:r>
            <a:endParaRPr dirty="0"/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5839D5A3-55DF-28E5-15E9-BADBBAE3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101541"/>
            <a:ext cx="7704000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Build a centralized database system for disaster management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Provide real-time updates and early warning.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Track past, present, and future disaster-related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Support NGOs, government, Volunteers and public.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E6C23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0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3">
            <a:extLst>
              <a:ext uri="{FF2B5EF4-FFF2-40B4-BE49-F238E27FC236}">
                <a16:creationId xmlns:a16="http://schemas.microsoft.com/office/drawing/2014/main" id="{957543D4-AD53-F64C-92B0-B84E6AB203D5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35777EA-9F5A-6FED-3EA9-B01C205B06A1}"/>
              </a:ext>
            </a:extLst>
          </p:cNvPr>
          <p:cNvSpPr>
            <a:spLocks noGrp="1" noChangeArrowheads="1"/>
          </p:cNvSpPr>
          <p:nvPr>
            <p:ph type="subTitle" idx="14"/>
          </p:nvPr>
        </p:nvSpPr>
        <p:spPr bwMode="auto">
          <a:xfrm>
            <a:off x="955323" y="1295840"/>
            <a:ext cx="772198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Real-Time Weather &amp; Disaster Updates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Notification 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(SMS, email, app alerts)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Past Disaster Records by Location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NGO 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(active NGOs, projects, contacts)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Donation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(money &amp; materials separately)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Shelter Info &amp; Capacity Tracking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Emergency Services Directory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(blood donors, doctors, firefighters, transport)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Volunteer Information System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4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3">
            <a:extLst>
              <a:ext uri="{FF2B5EF4-FFF2-40B4-BE49-F238E27FC236}">
                <a16:creationId xmlns:a16="http://schemas.microsoft.com/office/drawing/2014/main" id="{34D5BF3D-F6E0-C87D-2988-958D74064BA4}"/>
              </a:ext>
            </a:extLst>
          </p:cNvPr>
          <p:cNvSpPr txBox="1">
            <a:spLocks/>
          </p:cNvSpPr>
          <p:nvPr/>
        </p:nvSpPr>
        <p:spPr>
          <a:xfrm>
            <a:off x="837661" y="453547"/>
            <a:ext cx="74686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/>
              <a:t>Database Design</a:t>
            </a:r>
            <a:endParaRPr lang="en-US" b="1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7FF0F4A6-CDDF-A211-9525-C32F491ED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11" y="1423695"/>
            <a:ext cx="6522940" cy="250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u="sng" dirty="0"/>
              <a:t>Entities &amp; Tables: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Users (citizens, NGOs, volunteers)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Disasters (type, location, date, severity)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Donations (money/materials, donor info, usage tracking)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Shelters (location, capacity, availability)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Emergency Services (firefighters, doctors, transport, blood donors)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Notifications (type, recipient, time)</a:t>
            </a:r>
          </a:p>
        </p:txBody>
      </p:sp>
    </p:spTree>
    <p:extLst>
      <p:ext uri="{BB962C8B-B14F-4D97-AF65-F5344CB8AC3E}">
        <p14:creationId xmlns:p14="http://schemas.microsoft.com/office/powerpoint/2010/main" val="28856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3">
            <a:extLst>
              <a:ext uri="{FF2B5EF4-FFF2-40B4-BE49-F238E27FC236}">
                <a16:creationId xmlns:a16="http://schemas.microsoft.com/office/drawing/2014/main" id="{83362A5F-1B8C-D747-BD4D-6CF944CEA260}"/>
              </a:ext>
            </a:extLst>
          </p:cNvPr>
          <p:cNvSpPr txBox="1">
            <a:spLocks/>
          </p:cNvSpPr>
          <p:nvPr/>
        </p:nvSpPr>
        <p:spPr>
          <a:xfrm>
            <a:off x="801265" y="604030"/>
            <a:ext cx="7468677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/>
              <a:t>System Architecture</a:t>
            </a:r>
            <a:endParaRPr lang="en-US" b="1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5146B77-BD1F-189F-F0EC-3DB7378E7F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01265" y="1176730"/>
            <a:ext cx="8067070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Sources:</a:t>
            </a:r>
          </a:p>
          <a:p>
            <a:pPr marL="285750" marR="0" lvl="0" indent="-285750" algn="l" defTabSz="914400" rtl="0" eaLnBrk="0" fontAlgn="base" latinLnBrk="0" hangingPunct="0"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Weather APIs</a:t>
            </a:r>
          </a:p>
          <a:p>
            <a:pPr marL="285750" marR="0" lvl="0" indent="-285750" algn="l" defTabSz="914400" rtl="0" eaLnBrk="0" fontAlgn="base" latinLnBrk="0" hangingPunct="0"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User/NGO input</a:t>
            </a:r>
          </a:p>
          <a:p>
            <a:pPr marL="285750" marR="0" lvl="0" indent="-285750" algn="l" defTabSz="914400" rtl="0" eaLnBrk="0" fontAlgn="base" latinLnBrk="0" hangingPunct="0"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 Layer: Centralized DBMS </a:t>
            </a:r>
          </a:p>
          <a:p>
            <a:pPr marL="285750" marR="0" lvl="0" indent="-285750" algn="l" defTabSz="914400" rtl="0" eaLnBrk="0" fontAlgn="base" latinLnBrk="0" hangingPunct="0"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Application Layer: Web interface for users, NGOs, admin</a:t>
            </a:r>
          </a:p>
          <a:p>
            <a:pPr marL="285750" marR="0" lvl="0" indent="-285750" algn="l" defTabSz="914400" rtl="0" eaLnBrk="0" fontAlgn="base" latinLnBrk="0" hangingPunct="0"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Notification Layer: Real-time alert system</a:t>
            </a:r>
          </a:p>
          <a:p>
            <a:pPr marL="0" marR="0" lvl="0" indent="0" algn="l" defTabSz="914400" rtl="0" eaLnBrk="0" fontAlgn="base" latinLnBrk="0" hangingPunct="0"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System:</a:t>
            </a:r>
          </a:p>
          <a:p>
            <a:pPr marL="285750" marR="0" lvl="0" indent="-285750" algn="l" defTabSz="914400" rtl="0" eaLnBrk="0" fontAlgn="base" latinLnBrk="0" hangingPunct="0"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Frontend (UI): Web (HTML, CSS, JS)</a:t>
            </a:r>
          </a:p>
          <a:p>
            <a:pPr marL="285750" marR="0" lvl="0" indent="-285750" algn="l" defTabSz="914400" rtl="0" eaLnBrk="0" fontAlgn="base" latinLnBrk="0" hangingPunct="0"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Backend Application server handling logic (JS/Python)</a:t>
            </a:r>
          </a:p>
          <a:p>
            <a:pPr marL="285750" marR="0" lvl="0" indent="-285750" algn="l" defTabSz="914400" rtl="0" eaLnBrk="0" fontAlgn="base" latinLnBrk="0" hangingPunct="0"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Database: Centralized DBMS storing all data (SQL)</a:t>
            </a:r>
            <a:endParaRPr kumimoji="0" lang="en-US" altLang="en-US" sz="180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5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EBCC2CF6-C692-E179-32D4-7699CCC8D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633880"/>
            <a:ext cx="5056000" cy="8413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/>
              <a:t>Benefits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6C7CA7-7B99-7122-F976-E858971367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3100" y="1591051"/>
            <a:ext cx="68691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Faster and more coordinated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response &amp; recovery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Transparent tracking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donations &amp; shelters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Historical data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future planning &amp;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Citizens, NGOs, and government work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one unified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210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257B2-5FDE-338E-A959-F2B0CE371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D0A3C049-AD3D-5AAE-9098-0AE5A6D0B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041" y="896098"/>
            <a:ext cx="5056000" cy="8413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/>
              <a:t>Challenges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A9E5A6-1C0A-8769-AE06-5A7CDCD7E1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82041" y="1683004"/>
            <a:ext cx="611257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Ensuring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real-time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scalable database schema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security &amp; privacy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(donor info, volunteer contacts).</a:t>
            </a:r>
          </a:p>
        </p:txBody>
      </p:sp>
    </p:spTree>
    <p:extLst>
      <p:ext uri="{BB962C8B-B14F-4D97-AF65-F5344CB8AC3E}">
        <p14:creationId xmlns:p14="http://schemas.microsoft.com/office/powerpoint/2010/main" val="83177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4897-A59A-5256-421D-758C72D9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3">
            <a:extLst>
              <a:ext uri="{FF2B5EF4-FFF2-40B4-BE49-F238E27FC236}">
                <a16:creationId xmlns:a16="http://schemas.microsoft.com/office/drawing/2014/main" id="{8BA680F8-E6B5-ED1E-36AE-74F9978226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9276" y="634138"/>
            <a:ext cx="5351524" cy="8413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/>
              <a:t>Future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A85F3-B875-658A-40F5-41C52EA74E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10410" y="1529301"/>
            <a:ext cx="511229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AI-based disaster prediction using ML models.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Integration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GIS mapping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Blockchain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transparent donation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Multilingual support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613330212"/>
      </p:ext>
    </p:extLst>
  </p:cSld>
  <p:clrMapOvr>
    <a:masterClrMapping/>
  </p:clrMapOvr>
</p:sld>
</file>

<file path=ppt/theme/theme1.xml><?xml version="1.0" encoding="utf-8"?>
<a:theme xmlns:a="http://schemas.openxmlformats.org/drawingml/2006/main" name="Grocery Store Company Profile by Slidesgo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369</Words>
  <Application>Microsoft Office PowerPoint</Application>
  <PresentationFormat>On-screen Show (16:9)</PresentationFormat>
  <Paragraphs>65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Poppins</vt:lpstr>
      <vt:lpstr>Arial</vt:lpstr>
      <vt:lpstr>Cambay</vt:lpstr>
      <vt:lpstr>Grocery Store Company Profile by Slidesgo</vt:lpstr>
      <vt:lpstr>Crisis   Connect</vt:lpstr>
      <vt:lpstr>Save Lives</vt:lpstr>
      <vt:lpstr>Objectives</vt:lpstr>
      <vt:lpstr>Key Features</vt:lpstr>
      <vt:lpstr>PowerPoint Presentation</vt:lpstr>
      <vt:lpstr>PowerPoint Presentation</vt:lpstr>
      <vt:lpstr>Benefits</vt:lpstr>
      <vt:lpstr>Challenges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Md. Tasnim Islam Tanveer</cp:lastModifiedBy>
  <cp:revision>14</cp:revision>
  <dcterms:modified xsi:type="dcterms:W3CDTF">2025-08-23T02:54:46Z</dcterms:modified>
</cp:coreProperties>
</file>