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4" r:id="rId4"/>
    <p:sldId id="258" r:id="rId5"/>
    <p:sldId id="259" r:id="rId6"/>
    <p:sldId id="260" r:id="rId7"/>
    <p:sldId id="266" r:id="rId8"/>
    <p:sldId id="265" r:id="rId9"/>
    <p:sldId id="261" r:id="rId10"/>
    <p:sldId id="267"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Tanveer Aalam – Data Analyst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Brand VS products purchased</a:t>
            </a:r>
            <a:endParaRPr dirty="0"/>
          </a:p>
        </p:txBody>
      </p:sp>
      <p:sp>
        <p:nvSpPr>
          <p:cNvPr id="150" name="Shape 99"/>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Customers tend to like Solex brand products but revenue is generated better by Giant Bicycles brand</a:t>
            </a:r>
            <a:endParaRPr dirty="0"/>
          </a:p>
        </p:txBody>
      </p:sp>
      <p:sp>
        <p:nvSpPr>
          <p:cNvPr id="151" name="Shape 100"/>
          <p:cNvSpPr/>
          <p:nvPr/>
        </p:nvSpPr>
        <p:spPr>
          <a:xfrm>
            <a:off x="205025" y="2164724"/>
            <a:ext cx="4134600" cy="20261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People should be targeted with brands like Solex, Giant Bicycles as they seem to be the better performers among the lot.</a:t>
            </a:r>
          </a:p>
          <a:p>
            <a:r>
              <a:rPr lang="en-IN" dirty="0"/>
              <a:t>Narco Bicycles and Trek Bicycles seems to be purchased fewer times when compared to the others but have been a good revenue generator than OHM and WeareA2B brands.</a:t>
            </a:r>
            <a:endParaRPr dirty="0"/>
          </a:p>
        </p:txBody>
      </p:sp>
      <p:sp>
        <p:nvSpPr>
          <p:cNvPr id="152"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3" name="Picture 2">
            <a:extLst>
              <a:ext uri="{FF2B5EF4-FFF2-40B4-BE49-F238E27FC236}">
                <a16:creationId xmlns:a16="http://schemas.microsoft.com/office/drawing/2014/main" id="{75C95179-E6AE-C29B-ACA2-804C65BF7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00652" cy="2649304"/>
          </a:xfrm>
          <a:prstGeom prst="rect">
            <a:avLst/>
          </a:prstGeom>
        </p:spPr>
      </p:pic>
    </p:spTree>
    <p:extLst>
      <p:ext uri="{BB962C8B-B14F-4D97-AF65-F5344CB8AC3E}">
        <p14:creationId xmlns:p14="http://schemas.microsoft.com/office/powerpoint/2010/main" val="23085545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953ED7-A815-028A-1927-32D102AA4B4E}"/>
              </a:ext>
            </a:extLst>
          </p:cNvPr>
          <p:cNvSpPr>
            <a:spLocks noGrp="1"/>
          </p:cNvSpPr>
          <p:nvPr>
            <p:ph type="body" idx="1"/>
          </p:nvPr>
        </p:nvSpPr>
        <p:spPr/>
        <p:txBody>
          <a:bodyPr/>
          <a:lstStyle/>
          <a:p>
            <a:pPr marL="114300" indent="0">
              <a:buNone/>
            </a:pPr>
            <a:r>
              <a:rPr lang="en-IN" dirty="0"/>
              <a:t>There are quite a few metrics from the dataset that will help marketing team boost their business by targeting the new customers:</a:t>
            </a:r>
          </a:p>
          <a:p>
            <a:r>
              <a:rPr lang="en-IN" dirty="0"/>
              <a:t>Age group</a:t>
            </a:r>
          </a:p>
          <a:p>
            <a:r>
              <a:rPr lang="en-IN" dirty="0"/>
              <a:t>Job industry</a:t>
            </a:r>
          </a:p>
          <a:p>
            <a:r>
              <a:rPr lang="en-IN" dirty="0"/>
              <a:t>Tenure period</a:t>
            </a:r>
          </a:p>
          <a:p>
            <a:r>
              <a:rPr lang="en-IN" dirty="0"/>
              <a:t>State of customer</a:t>
            </a:r>
          </a:p>
          <a:p>
            <a:r>
              <a:rPr lang="en-IN" dirty="0"/>
              <a:t>Discount rate over period</a:t>
            </a:r>
          </a:p>
          <a:p>
            <a:r>
              <a:rPr lang="en-IN" dirty="0"/>
              <a:t>Month of purchases</a:t>
            </a:r>
          </a:p>
          <a:p>
            <a:r>
              <a:rPr lang="en-IN" dirty="0"/>
              <a:t>Brand of product</a:t>
            </a:r>
          </a:p>
        </p:txBody>
      </p:sp>
    </p:spTree>
    <p:extLst>
      <p:ext uri="{BB962C8B-B14F-4D97-AF65-F5344CB8AC3E}">
        <p14:creationId xmlns:p14="http://schemas.microsoft.com/office/powerpoint/2010/main" val="11845148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Age groups VS products purchased</a:t>
            </a:r>
            <a:endParaRPr dirty="0"/>
          </a:p>
        </p:txBody>
      </p:sp>
      <p:sp>
        <p:nvSpPr>
          <p:cNvPr id="123" name="Shape 72"/>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The customers from age-group 41-60 can be targeted for better sales</a:t>
            </a:r>
            <a:endParaRPr dirty="0"/>
          </a:p>
        </p:txBody>
      </p:sp>
      <p:sp>
        <p:nvSpPr>
          <p:cNvPr id="124" name="Shape 73"/>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Customers from age-group 41-60 accumulate around 50% of the purchases done while people of age &gt;60 has least contribution with respect to purchases.</a:t>
            </a:r>
          </a:p>
          <a:p>
            <a:r>
              <a:rPr lang="en-IN" dirty="0"/>
              <a:t>According the table, it is better to target customers from 21-60 age group people.</a:t>
            </a:r>
            <a:endParaRPr dirty="0"/>
          </a:p>
        </p:txBody>
      </p:sp>
      <p:sp>
        <p:nvSpPr>
          <p:cNvPr id="125"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3" name="Picture 2">
            <a:extLst>
              <a:ext uri="{FF2B5EF4-FFF2-40B4-BE49-F238E27FC236}">
                <a16:creationId xmlns:a16="http://schemas.microsoft.com/office/drawing/2014/main" id="{8D8995F7-B91F-BB98-8C59-3A4E1461C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913" y="2164723"/>
            <a:ext cx="3785712" cy="2649304"/>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Industry VS products purchased</a:t>
            </a:r>
            <a:endParaRPr dirty="0"/>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Customers from manufacturing, finance, health industry contribute a lot with respect to purchases</a:t>
            </a:r>
            <a:endParaRPr dirty="0"/>
          </a:p>
        </p:txBody>
      </p:sp>
      <p:sp>
        <p:nvSpPr>
          <p:cNvPr id="133" name="Shape 82"/>
          <p:cNvSpPr/>
          <p:nvPr/>
        </p:nvSpPr>
        <p:spPr>
          <a:xfrm>
            <a:off x="205025" y="2164724"/>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People from manufacturing, financial services, health are aggressive buyers, while customers from retail, property, IT are moderate buyers and people from entertainment, agriculture and telecommunications are least buyers from the table beside.</a:t>
            </a:r>
            <a:endParaRPr dirty="0"/>
          </a:p>
        </p:txBody>
      </p:sp>
      <p:sp>
        <p:nvSpPr>
          <p:cNvPr id="134"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3" name="Picture 2">
            <a:extLst>
              <a:ext uri="{FF2B5EF4-FFF2-40B4-BE49-F238E27FC236}">
                <a16:creationId xmlns:a16="http://schemas.microsoft.com/office/drawing/2014/main" id="{8C7A952F-3585-D733-9A2C-D7F043A84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2" y="2164723"/>
            <a:ext cx="3799213" cy="264930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Years of tenure VS product purchases</a:t>
            </a:r>
            <a:endParaRPr dirty="0"/>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Customers with experience level from 7-12 should be targeted for better sales pattern</a:t>
            </a:r>
            <a:endParaRPr dirty="0"/>
          </a:p>
        </p:txBody>
      </p:sp>
      <p:sp>
        <p:nvSpPr>
          <p:cNvPr id="142" name="Shape 91"/>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People with tenure level 7 to 12 has highest percentage of purchases with around 35% contribution coming from them itself while those with over 18 years are least buyers</a:t>
            </a:r>
            <a:endParaRPr dirty="0"/>
          </a:p>
        </p:txBody>
      </p:sp>
      <p:sp>
        <p:nvSpPr>
          <p:cNvPr id="143"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3" name="Picture 2">
            <a:extLst>
              <a:ext uri="{FF2B5EF4-FFF2-40B4-BE49-F238E27FC236}">
                <a16:creationId xmlns:a16="http://schemas.microsoft.com/office/drawing/2014/main" id="{48728D19-5BE6-3643-B9C2-0447C5E49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00652" cy="264930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States VS products purchased</a:t>
            </a:r>
            <a:endParaRPr dirty="0"/>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Customers from New South Wales purchase heavy amount of products and are better customers than the other 2 states</a:t>
            </a:r>
            <a:endParaRPr dirty="0"/>
          </a:p>
        </p:txBody>
      </p:sp>
      <p:sp>
        <p:nvSpPr>
          <p:cNvPr id="142" name="Shape 91"/>
          <p:cNvSpPr/>
          <p:nvPr/>
        </p:nvSpPr>
        <p:spPr>
          <a:xfrm>
            <a:off x="205025" y="2164724"/>
            <a:ext cx="4134600" cy="149518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People from NSW could be a better target since the purchases from NSW customers contribute a whooping 55% alone while the other two states – Victoria and Queensland also perform better in terms of sales</a:t>
            </a:r>
            <a:endParaRPr dirty="0"/>
          </a:p>
        </p:txBody>
      </p:sp>
      <p:sp>
        <p:nvSpPr>
          <p:cNvPr id="143" name="Rectangle"/>
          <p:cNvSpPr/>
          <p:nvPr/>
        </p:nvSpPr>
        <p:spPr>
          <a:xfrm>
            <a:off x="4969973" y="2164723"/>
            <a:ext cx="3800704" cy="1537847"/>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3" name="Picture 2">
            <a:extLst>
              <a:ext uri="{FF2B5EF4-FFF2-40B4-BE49-F238E27FC236}">
                <a16:creationId xmlns:a16="http://schemas.microsoft.com/office/drawing/2014/main" id="{5ADE0A8E-EDF1-9AE8-B3EB-6DD1CE3AC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4" y="2164722"/>
            <a:ext cx="3800652" cy="1537848"/>
          </a:xfrm>
          <a:prstGeom prst="rect">
            <a:avLst/>
          </a:prstGeom>
        </p:spPr>
      </p:pic>
    </p:spTree>
    <p:extLst>
      <p:ext uri="{BB962C8B-B14F-4D97-AF65-F5344CB8AC3E}">
        <p14:creationId xmlns:p14="http://schemas.microsoft.com/office/powerpoint/2010/main" val="13006683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Discount effects on purchases</a:t>
            </a:r>
            <a:endParaRPr dirty="0"/>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Customers tend to purchase at larger rate when there is a discount offer from 20-60% on the products</a:t>
            </a:r>
            <a:endParaRPr dirty="0"/>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The organization must often target customers by releasing discount offers, especially around 20-60% range.</a:t>
            </a:r>
            <a:br>
              <a:rPr lang="en-IN" dirty="0"/>
            </a:br>
            <a:r>
              <a:rPr lang="en-IN" dirty="0"/>
              <a:t>Surprisingly the customers doesn’t seem to be attracted to products when they are available in 60-80% discount range</a:t>
            </a:r>
            <a:endParaRPr dirty="0"/>
          </a:p>
        </p:txBody>
      </p:sp>
      <p:sp>
        <p:nvSpPr>
          <p:cNvPr id="143"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5" name="Picture 4">
            <a:extLst>
              <a:ext uri="{FF2B5EF4-FFF2-40B4-BE49-F238E27FC236}">
                <a16:creationId xmlns:a16="http://schemas.microsoft.com/office/drawing/2014/main" id="{F60E606D-B3A4-3619-85BD-32BD31885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00652" cy="2649304"/>
          </a:xfrm>
          <a:prstGeom prst="rect">
            <a:avLst/>
          </a:prstGeom>
        </p:spPr>
      </p:pic>
    </p:spTree>
    <p:extLst>
      <p:ext uri="{BB962C8B-B14F-4D97-AF65-F5344CB8AC3E}">
        <p14:creationId xmlns:p14="http://schemas.microsoft.com/office/powerpoint/2010/main" val="28971234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Month VS products purchased</a:t>
            </a:r>
            <a:endParaRPr dirty="0"/>
          </a:p>
        </p:txBody>
      </p:sp>
      <p:sp>
        <p:nvSpPr>
          <p:cNvPr id="150" name="Shape 99"/>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Production should be increased by a bit during the months of Jul, August, October</a:t>
            </a:r>
            <a:endParaRPr dirty="0"/>
          </a:p>
        </p:txBody>
      </p:sp>
      <p:sp>
        <p:nvSpPr>
          <p:cNvPr id="151" name="Shape 100"/>
          <p:cNvSpPr/>
          <p:nvPr/>
        </p:nvSpPr>
        <p:spPr>
          <a:xfrm>
            <a:off x="205025" y="2164724"/>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Even though the purchase rate seems to be almost equal over the period of months, there is a better performance during months of July, August, October.</a:t>
            </a:r>
          </a:p>
          <a:p>
            <a:r>
              <a:rPr lang="en-IN" dirty="0"/>
              <a:t>Surprisingly, September seems to be weakest month which falls between August and October, which needs to be looked at.</a:t>
            </a:r>
            <a:endParaRPr dirty="0"/>
          </a:p>
        </p:txBody>
      </p:sp>
      <p:sp>
        <p:nvSpPr>
          <p:cNvPr id="152" name="Rectangle"/>
          <p:cNvSpPr/>
          <p:nvPr/>
        </p:nvSpPr>
        <p:spPr>
          <a:xfrm>
            <a:off x="4969973"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pic>
        <p:nvPicPr>
          <p:cNvPr id="3" name="Picture 2">
            <a:extLst>
              <a:ext uri="{FF2B5EF4-FFF2-40B4-BE49-F238E27FC236}">
                <a16:creationId xmlns:a16="http://schemas.microsoft.com/office/drawing/2014/main" id="{9BB57838-2A28-06EF-5A97-403FE0CDF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01005" cy="2649304"/>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276</TotalTime>
  <Words>489</Words>
  <Application>Microsoft Office PowerPoint</Application>
  <PresentationFormat>On-screen Show (16:9)</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Tanveer Aalam</cp:lastModifiedBy>
  <cp:revision>2</cp:revision>
  <dcterms:modified xsi:type="dcterms:W3CDTF">2023-03-15T15:49:21Z</dcterms:modified>
</cp:coreProperties>
</file>