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7E61DD-26F2-48E8-A6AA-96BFD78A385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58525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148401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72084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86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102292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7E61DD-26F2-48E8-A6AA-96BFD78A3852}"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2654616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7E61DD-26F2-48E8-A6AA-96BFD78A3852}"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496397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E61DD-26F2-48E8-A6AA-96BFD78A385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663872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E61DD-26F2-48E8-A6AA-96BFD78A385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1745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E61DD-26F2-48E8-A6AA-96BFD78A385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130446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E61DD-26F2-48E8-A6AA-96BFD78A3852}"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244611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79076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E61DD-26F2-48E8-A6AA-96BFD78A3852}"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88267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E61DD-26F2-48E8-A6AA-96BFD78A3852}"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27709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07E61DD-26F2-48E8-A6AA-96BFD78A3852}"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14002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343547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E61DD-26F2-48E8-A6AA-96BFD78A3852}"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123782-AFA5-4A2D-87EB-F909D759468D}" type="slidenum">
              <a:rPr lang="en-IN" smtClean="0"/>
              <a:t>‹#›</a:t>
            </a:fld>
            <a:endParaRPr lang="en-IN"/>
          </a:p>
        </p:txBody>
      </p:sp>
    </p:spTree>
    <p:extLst>
      <p:ext uri="{BB962C8B-B14F-4D97-AF65-F5344CB8AC3E}">
        <p14:creationId xmlns:p14="http://schemas.microsoft.com/office/powerpoint/2010/main" val="205820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07E61DD-26F2-48E8-A6AA-96BFD78A3852}" type="datetimeFigureOut">
              <a:rPr lang="en-IN" smtClean="0"/>
              <a:t>17-02-2023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D123782-AFA5-4A2D-87EB-F909D759468D}" type="slidenum">
              <a:rPr lang="en-IN" smtClean="0"/>
              <a:t>‹#›</a:t>
            </a:fld>
            <a:endParaRPr lang="en-IN"/>
          </a:p>
        </p:txBody>
      </p:sp>
    </p:spTree>
    <p:extLst>
      <p:ext uri="{BB962C8B-B14F-4D97-AF65-F5344CB8AC3E}">
        <p14:creationId xmlns:p14="http://schemas.microsoft.com/office/powerpoint/2010/main" val="42198323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A5CC-F3CF-78A9-4196-E49FD5BC5B8E}"/>
              </a:ext>
            </a:extLst>
          </p:cNvPr>
          <p:cNvSpPr>
            <a:spLocks noGrp="1"/>
          </p:cNvSpPr>
          <p:nvPr>
            <p:ph type="ctrTitle"/>
          </p:nvPr>
        </p:nvSpPr>
        <p:spPr>
          <a:xfrm>
            <a:off x="186161" y="754903"/>
            <a:ext cx="11154284" cy="1690596"/>
          </a:xfrm>
        </p:spPr>
        <p:txBody>
          <a:bodyPr>
            <a:normAutofit/>
          </a:bodyPr>
          <a:lstStyle/>
          <a:p>
            <a:r>
              <a:rPr lang="en-US" sz="5400" dirty="0"/>
              <a:t>Case study – student data</a:t>
            </a:r>
            <a:endParaRPr lang="en-IN" sz="5400" dirty="0"/>
          </a:p>
        </p:txBody>
      </p:sp>
      <p:sp>
        <p:nvSpPr>
          <p:cNvPr id="3" name="Subtitle 2">
            <a:extLst>
              <a:ext uri="{FF2B5EF4-FFF2-40B4-BE49-F238E27FC236}">
                <a16:creationId xmlns:a16="http://schemas.microsoft.com/office/drawing/2014/main" id="{B439684E-FEE3-802C-E7D5-B66C2BAAD1AB}"/>
              </a:ext>
            </a:extLst>
          </p:cNvPr>
          <p:cNvSpPr>
            <a:spLocks noGrp="1"/>
          </p:cNvSpPr>
          <p:nvPr>
            <p:ph type="subTitle" idx="1"/>
          </p:nvPr>
        </p:nvSpPr>
        <p:spPr>
          <a:xfrm>
            <a:off x="1553049" y="3947474"/>
            <a:ext cx="8689976" cy="1371599"/>
          </a:xfrm>
        </p:spPr>
        <p:txBody>
          <a:bodyPr>
            <a:normAutofit lnSpcReduction="10000"/>
          </a:bodyPr>
          <a:lstStyle/>
          <a:p>
            <a:r>
              <a:rPr lang="en-US" sz="3200" dirty="0"/>
              <a:t>Prepared by:</a:t>
            </a:r>
          </a:p>
          <a:p>
            <a:r>
              <a:rPr lang="en-US" sz="3200" dirty="0"/>
              <a:t>				</a:t>
            </a:r>
            <a:r>
              <a:rPr lang="en-US" sz="3600" dirty="0"/>
              <a:t>Tanveer aalam</a:t>
            </a:r>
            <a:endParaRPr lang="en-IN" sz="3600" dirty="0"/>
          </a:p>
        </p:txBody>
      </p:sp>
    </p:spTree>
    <p:extLst>
      <p:ext uri="{BB962C8B-B14F-4D97-AF65-F5344CB8AC3E}">
        <p14:creationId xmlns:p14="http://schemas.microsoft.com/office/powerpoint/2010/main" val="108229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F457-B269-03B6-9BAE-7A418D3BE346}"/>
              </a:ext>
            </a:extLst>
          </p:cNvPr>
          <p:cNvSpPr>
            <a:spLocks noGrp="1"/>
          </p:cNvSpPr>
          <p:nvPr>
            <p:ph type="title"/>
          </p:nvPr>
        </p:nvSpPr>
        <p:spPr>
          <a:xfrm>
            <a:off x="913774" y="213164"/>
            <a:ext cx="10364451" cy="1200857"/>
          </a:xfrm>
        </p:spPr>
        <p:txBody>
          <a:bodyPr>
            <a:normAutofit/>
          </a:bodyPr>
          <a:lstStyle/>
          <a:p>
            <a:pPr algn="l"/>
            <a:r>
              <a:rPr lang="en-US" sz="1600" dirty="0"/>
              <a:t>The below graph and data shows the consuming duration of the content from each school by each grade students respectively.</a:t>
            </a:r>
            <a:endParaRPr lang="en-IN" sz="1600" dirty="0"/>
          </a:p>
        </p:txBody>
      </p:sp>
      <p:pic>
        <p:nvPicPr>
          <p:cNvPr id="5" name="Picture 4">
            <a:extLst>
              <a:ext uri="{FF2B5EF4-FFF2-40B4-BE49-F238E27FC236}">
                <a16:creationId xmlns:a16="http://schemas.microsoft.com/office/drawing/2014/main" id="{608412B6-C631-4AFE-778D-D32917B8B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4" y="1234911"/>
            <a:ext cx="8663232" cy="5316718"/>
          </a:xfrm>
          <a:prstGeom prst="rect">
            <a:avLst/>
          </a:prstGeom>
        </p:spPr>
      </p:pic>
      <p:pic>
        <p:nvPicPr>
          <p:cNvPr id="7" name="Picture 6">
            <a:extLst>
              <a:ext uri="{FF2B5EF4-FFF2-40B4-BE49-F238E27FC236}">
                <a16:creationId xmlns:a16="http://schemas.microsoft.com/office/drawing/2014/main" id="{120BC73A-0926-C07D-CC64-DF8FE55B7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750" y="1234911"/>
            <a:ext cx="2753109" cy="5316718"/>
          </a:xfrm>
          <a:prstGeom prst="rect">
            <a:avLst/>
          </a:prstGeom>
        </p:spPr>
      </p:pic>
    </p:spTree>
    <p:extLst>
      <p:ext uri="{BB962C8B-B14F-4D97-AF65-F5344CB8AC3E}">
        <p14:creationId xmlns:p14="http://schemas.microsoft.com/office/powerpoint/2010/main" val="266395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C0E4-E597-A8F3-C4BB-FB8FA3E133D8}"/>
              </a:ext>
            </a:extLst>
          </p:cNvPr>
          <p:cNvSpPr>
            <a:spLocks noGrp="1"/>
          </p:cNvSpPr>
          <p:nvPr>
            <p:ph type="title"/>
          </p:nvPr>
        </p:nvSpPr>
        <p:spPr>
          <a:xfrm>
            <a:off x="913774" y="175458"/>
            <a:ext cx="10364451" cy="1097162"/>
          </a:xfrm>
        </p:spPr>
        <p:txBody>
          <a:bodyPr>
            <a:normAutofit/>
          </a:bodyPr>
          <a:lstStyle/>
          <a:p>
            <a:pPr algn="l"/>
            <a:r>
              <a:rPr lang="en-US" sz="1600" dirty="0"/>
              <a:t>Below are some of the loyal consumers of the platforms with regular logins and higher watch-hours. </a:t>
            </a:r>
            <a:br>
              <a:rPr lang="en-US" sz="1600" dirty="0"/>
            </a:br>
            <a:r>
              <a:rPr lang="en-US" sz="1600" dirty="0"/>
              <a:t>the last column shows how many times the students have logged into the platform to watch the content available on platform.</a:t>
            </a:r>
            <a:endParaRPr lang="en-IN" sz="1600" dirty="0"/>
          </a:p>
        </p:txBody>
      </p:sp>
      <p:pic>
        <p:nvPicPr>
          <p:cNvPr id="5" name="Picture 4">
            <a:extLst>
              <a:ext uri="{FF2B5EF4-FFF2-40B4-BE49-F238E27FC236}">
                <a16:creationId xmlns:a16="http://schemas.microsoft.com/office/drawing/2014/main" id="{6022D7BF-5172-EACA-A88F-13732F279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760" y="1348032"/>
            <a:ext cx="6372519" cy="5334510"/>
          </a:xfrm>
          <a:prstGeom prst="rect">
            <a:avLst/>
          </a:prstGeom>
        </p:spPr>
      </p:pic>
    </p:spTree>
    <p:extLst>
      <p:ext uri="{BB962C8B-B14F-4D97-AF65-F5344CB8AC3E}">
        <p14:creationId xmlns:p14="http://schemas.microsoft.com/office/powerpoint/2010/main" val="396227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5004-9116-2A2D-8DDE-2AAF29B96E22}"/>
              </a:ext>
            </a:extLst>
          </p:cNvPr>
          <p:cNvSpPr>
            <a:spLocks noGrp="1"/>
          </p:cNvSpPr>
          <p:nvPr>
            <p:ph type="title"/>
          </p:nvPr>
        </p:nvSpPr>
        <p:spPr>
          <a:xfrm>
            <a:off x="913774" y="539004"/>
            <a:ext cx="10364451" cy="1596177"/>
          </a:xfrm>
        </p:spPr>
        <p:txBody>
          <a:bodyPr>
            <a:normAutofit/>
          </a:bodyPr>
          <a:lstStyle/>
          <a:p>
            <a:pPr algn="l"/>
            <a:r>
              <a:rPr lang="en-US" sz="1600" dirty="0"/>
              <a:t>It has to be noted that there are few records where students with two different names have been registered under single user_id with the student’s first-name being the same but last-name being different.</a:t>
            </a:r>
            <a:br>
              <a:rPr lang="en-US" sz="1600" dirty="0"/>
            </a:br>
            <a:r>
              <a:rPr lang="en-US" sz="1600" dirty="0"/>
              <a:t>There have been 8 such records from the dataset provided.</a:t>
            </a:r>
            <a:endParaRPr lang="en-IN" sz="1600" dirty="0"/>
          </a:p>
        </p:txBody>
      </p:sp>
      <p:pic>
        <p:nvPicPr>
          <p:cNvPr id="5" name="Picture 4">
            <a:extLst>
              <a:ext uri="{FF2B5EF4-FFF2-40B4-BE49-F238E27FC236}">
                <a16:creationId xmlns:a16="http://schemas.microsoft.com/office/drawing/2014/main" id="{11511306-22E7-CCE0-514C-321EC49EE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405" y="2723290"/>
            <a:ext cx="3469740" cy="1411420"/>
          </a:xfrm>
          <a:prstGeom prst="rect">
            <a:avLst/>
          </a:prstGeom>
        </p:spPr>
      </p:pic>
    </p:spTree>
    <p:extLst>
      <p:ext uri="{BB962C8B-B14F-4D97-AF65-F5344CB8AC3E}">
        <p14:creationId xmlns:p14="http://schemas.microsoft.com/office/powerpoint/2010/main" val="129001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3133-0F7D-9977-0BFD-E0FB3590CCFA}"/>
              </a:ext>
            </a:extLst>
          </p:cNvPr>
          <p:cNvSpPr>
            <a:spLocks noGrp="1"/>
          </p:cNvSpPr>
          <p:nvPr>
            <p:ph type="title"/>
          </p:nvPr>
        </p:nvSpPr>
        <p:spPr>
          <a:xfrm>
            <a:off x="913774" y="137751"/>
            <a:ext cx="10364451" cy="1343830"/>
          </a:xfrm>
        </p:spPr>
        <p:txBody>
          <a:bodyPr>
            <a:normAutofit/>
          </a:bodyPr>
          <a:lstStyle/>
          <a:p>
            <a:r>
              <a:rPr lang="en-US" sz="2000" dirty="0"/>
              <a:t>Suggestions for growth in business </a:t>
            </a:r>
            <a:endParaRPr lang="en-IN" sz="2000" dirty="0"/>
          </a:p>
        </p:txBody>
      </p:sp>
      <p:sp>
        <p:nvSpPr>
          <p:cNvPr id="3" name="Content Placeholder 2">
            <a:extLst>
              <a:ext uri="{FF2B5EF4-FFF2-40B4-BE49-F238E27FC236}">
                <a16:creationId xmlns:a16="http://schemas.microsoft.com/office/drawing/2014/main" id="{D2ECEF9B-06A3-824E-B947-A05E36A3AC81}"/>
              </a:ext>
            </a:extLst>
          </p:cNvPr>
          <p:cNvSpPr>
            <a:spLocks noGrp="1"/>
          </p:cNvSpPr>
          <p:nvPr>
            <p:ph sz="quarter" idx="13"/>
          </p:nvPr>
        </p:nvSpPr>
        <p:spPr>
          <a:xfrm>
            <a:off x="914399" y="1216059"/>
            <a:ext cx="10363826" cy="5504190"/>
          </a:xfrm>
        </p:spPr>
        <p:txBody>
          <a:bodyPr>
            <a:normAutofit/>
          </a:bodyPr>
          <a:lstStyle/>
          <a:p>
            <a:r>
              <a:rPr lang="en-US" sz="1600" dirty="0"/>
              <a:t>Weekends like Friday, Saturday and Sunday has been among the lowest content consumed. To improve the situation, we could ask the schools to make the students participate in different themes available in the platform like art, craft, music, yoga, dance etc. so that the students take out their time of regular learnings.</a:t>
            </a:r>
          </a:p>
          <a:p>
            <a:r>
              <a:rPr lang="en-US" sz="1600" dirty="0"/>
              <a:t>To improve the depleting situation over past few months, we could release a survey to the parents to know what’s they like and what they additional things they need for their kids. Also, we could release new offers like discounts or referral code to increase users.</a:t>
            </a:r>
          </a:p>
          <a:p>
            <a:r>
              <a:rPr lang="en-IN" sz="1600" dirty="0"/>
              <a:t>There are some weak performing courses available on the platform, we need to re-check the content and probably add some gamification sections which would attract the kids with more interactive questions in between courses.</a:t>
            </a:r>
          </a:p>
          <a:p>
            <a:r>
              <a:rPr lang="en-IN" sz="1600" dirty="0"/>
              <a:t>The students from grade – 4 to grade – 7 have been on the lower side with respect to content consumed. We would either reach out to the schools or conduct a survey for those students for areas of improvement.</a:t>
            </a:r>
          </a:p>
          <a:p>
            <a:r>
              <a:rPr lang="en-IN" sz="1600" dirty="0"/>
              <a:t>Introduction of new activities like in-app rewards, daily activities and tasks for grade specific students, new gamification courses with more hands-on learning makes the students as well as parents to use the platform more.</a:t>
            </a:r>
          </a:p>
        </p:txBody>
      </p:sp>
    </p:spTree>
    <p:extLst>
      <p:ext uri="{BB962C8B-B14F-4D97-AF65-F5344CB8AC3E}">
        <p14:creationId xmlns:p14="http://schemas.microsoft.com/office/powerpoint/2010/main" val="91127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79FD-8EA4-C009-4AD1-2D9F6ECFBC51}"/>
              </a:ext>
            </a:extLst>
          </p:cNvPr>
          <p:cNvSpPr>
            <a:spLocks noGrp="1"/>
          </p:cNvSpPr>
          <p:nvPr>
            <p:ph type="title"/>
          </p:nvPr>
        </p:nvSpPr>
        <p:spPr>
          <a:xfrm>
            <a:off x="1827549" y="3946179"/>
            <a:ext cx="10364451" cy="1596177"/>
          </a:xfrm>
        </p:spPr>
        <p:txBody>
          <a:bodyPr>
            <a:normAutofit/>
          </a:bodyPr>
          <a:lstStyle/>
          <a:p>
            <a:r>
              <a:rPr lang="en-US" sz="4800" dirty="0"/>
              <a:t>Thank you</a:t>
            </a:r>
            <a:endParaRPr lang="en-IN" sz="4800" dirty="0"/>
          </a:p>
        </p:txBody>
      </p:sp>
    </p:spTree>
    <p:extLst>
      <p:ext uri="{BB962C8B-B14F-4D97-AF65-F5344CB8AC3E}">
        <p14:creationId xmlns:p14="http://schemas.microsoft.com/office/powerpoint/2010/main" val="424151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0072-26C7-7FC4-3C28-15EC12C2DEBD}"/>
              </a:ext>
            </a:extLst>
          </p:cNvPr>
          <p:cNvSpPr>
            <a:spLocks noGrp="1"/>
          </p:cNvSpPr>
          <p:nvPr>
            <p:ph type="title"/>
          </p:nvPr>
        </p:nvSpPr>
        <p:spPr>
          <a:xfrm>
            <a:off x="913149" y="90616"/>
            <a:ext cx="10364451" cy="1596177"/>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E29AE73-649C-6FB9-7858-89BE7F9B7D34}"/>
              </a:ext>
            </a:extLst>
          </p:cNvPr>
          <p:cNvSpPr>
            <a:spLocks noGrp="1"/>
          </p:cNvSpPr>
          <p:nvPr>
            <p:ph sz="quarter" idx="13"/>
          </p:nvPr>
        </p:nvSpPr>
        <p:spPr>
          <a:xfrm>
            <a:off x="913149" y="1686793"/>
            <a:ext cx="10363826" cy="4591459"/>
          </a:xfrm>
        </p:spPr>
        <p:txBody>
          <a:bodyPr/>
          <a:lstStyle/>
          <a:p>
            <a:r>
              <a:rPr lang="en-US" dirty="0"/>
              <a:t>Course duration of students over specific days of week</a:t>
            </a:r>
          </a:p>
          <a:p>
            <a:r>
              <a:rPr lang="en-US" dirty="0"/>
              <a:t>Course duration of students over recorded months</a:t>
            </a:r>
          </a:p>
          <a:p>
            <a:r>
              <a:rPr lang="en-US" dirty="0"/>
              <a:t>Most active students with respect to duration</a:t>
            </a:r>
          </a:p>
          <a:p>
            <a:r>
              <a:rPr lang="en-US" dirty="0"/>
              <a:t>Performance of the courses and their durations</a:t>
            </a:r>
          </a:p>
          <a:p>
            <a:r>
              <a:rPr lang="en-US" dirty="0"/>
              <a:t>Schools and grades effect over the given courses</a:t>
            </a:r>
          </a:p>
          <a:p>
            <a:r>
              <a:rPr lang="en-US" dirty="0"/>
              <a:t>Login events of different students</a:t>
            </a:r>
          </a:p>
          <a:p>
            <a:r>
              <a:rPr lang="en-US" dirty="0"/>
              <a:t>Business suggestions for growth of platform </a:t>
            </a:r>
            <a:endParaRPr lang="en-IN" dirty="0"/>
          </a:p>
        </p:txBody>
      </p:sp>
    </p:spTree>
    <p:extLst>
      <p:ext uri="{BB962C8B-B14F-4D97-AF65-F5344CB8AC3E}">
        <p14:creationId xmlns:p14="http://schemas.microsoft.com/office/powerpoint/2010/main" val="414342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9E76-8D73-6180-DEF5-52A815C911B4}"/>
              </a:ext>
            </a:extLst>
          </p:cNvPr>
          <p:cNvSpPr>
            <a:spLocks noGrp="1"/>
          </p:cNvSpPr>
          <p:nvPr>
            <p:ph type="title"/>
          </p:nvPr>
        </p:nvSpPr>
        <p:spPr>
          <a:xfrm>
            <a:off x="1225226" y="296943"/>
            <a:ext cx="10364451" cy="1229137"/>
          </a:xfrm>
        </p:spPr>
        <p:txBody>
          <a:bodyPr>
            <a:normAutofit/>
          </a:bodyPr>
          <a:lstStyle/>
          <a:p>
            <a:pPr algn="l"/>
            <a:r>
              <a:rPr lang="en-US" sz="1600" dirty="0"/>
              <a:t>From the analyzed data, it could be seen that students tend to watch the courses more on weekdays (Monday, Tuesday, Thursday) while the watch-minutes have been on the lower side on weekends( Friday, Saturday, Sunday)</a:t>
            </a:r>
            <a:endParaRPr lang="en-IN" sz="1600" dirty="0"/>
          </a:p>
        </p:txBody>
      </p:sp>
      <p:pic>
        <p:nvPicPr>
          <p:cNvPr id="5" name="Picture 4">
            <a:extLst>
              <a:ext uri="{FF2B5EF4-FFF2-40B4-BE49-F238E27FC236}">
                <a16:creationId xmlns:a16="http://schemas.microsoft.com/office/drawing/2014/main" id="{58AD8253-D640-0213-12B6-568EDB8F2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02" y="1508289"/>
            <a:ext cx="4774670" cy="5052768"/>
          </a:xfrm>
          <a:prstGeom prst="rect">
            <a:avLst/>
          </a:prstGeom>
        </p:spPr>
      </p:pic>
      <p:pic>
        <p:nvPicPr>
          <p:cNvPr id="7" name="Picture 6">
            <a:extLst>
              <a:ext uri="{FF2B5EF4-FFF2-40B4-BE49-F238E27FC236}">
                <a16:creationId xmlns:a16="http://schemas.microsoft.com/office/drawing/2014/main" id="{A65D1297-065D-4C40-506F-AE9DF59F8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301" y="2543236"/>
            <a:ext cx="4515480" cy="2638793"/>
          </a:xfrm>
          <a:prstGeom prst="rect">
            <a:avLst/>
          </a:prstGeom>
        </p:spPr>
      </p:pic>
    </p:spTree>
    <p:extLst>
      <p:ext uri="{BB962C8B-B14F-4D97-AF65-F5344CB8AC3E}">
        <p14:creationId xmlns:p14="http://schemas.microsoft.com/office/powerpoint/2010/main" val="334820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C173-B9FC-4255-C633-FA8008656670}"/>
              </a:ext>
            </a:extLst>
          </p:cNvPr>
          <p:cNvSpPr>
            <a:spLocks noGrp="1"/>
          </p:cNvSpPr>
          <p:nvPr>
            <p:ph type="title"/>
          </p:nvPr>
        </p:nvSpPr>
        <p:spPr>
          <a:xfrm>
            <a:off x="913774" y="147177"/>
            <a:ext cx="10364451" cy="1097161"/>
          </a:xfrm>
        </p:spPr>
        <p:txBody>
          <a:bodyPr>
            <a:normAutofit/>
          </a:bodyPr>
          <a:lstStyle/>
          <a:p>
            <a:pPr algn="l"/>
            <a:r>
              <a:rPr lang="en-US" sz="1600" dirty="0"/>
              <a:t>From the below charts and data, The total as well as average watch-minutes have been on higher side for months like October, September, august. On the flip-side as the year progressed, the watch-hours have been gradually decreasing with January of next year being the lowest.</a:t>
            </a:r>
            <a:endParaRPr lang="en-IN" sz="1600" dirty="0"/>
          </a:p>
        </p:txBody>
      </p:sp>
      <p:pic>
        <p:nvPicPr>
          <p:cNvPr id="5" name="Picture 4">
            <a:extLst>
              <a:ext uri="{FF2B5EF4-FFF2-40B4-BE49-F238E27FC236}">
                <a16:creationId xmlns:a16="http://schemas.microsoft.com/office/drawing/2014/main" id="{6727E83B-6182-6D25-A638-96A66A3B0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34" y="1329178"/>
            <a:ext cx="5072062" cy="5269585"/>
          </a:xfrm>
          <a:prstGeom prst="rect">
            <a:avLst/>
          </a:prstGeom>
        </p:spPr>
      </p:pic>
      <p:pic>
        <p:nvPicPr>
          <p:cNvPr id="7" name="Picture 6">
            <a:extLst>
              <a:ext uri="{FF2B5EF4-FFF2-40B4-BE49-F238E27FC236}">
                <a16:creationId xmlns:a16="http://schemas.microsoft.com/office/drawing/2014/main" id="{BA907A5D-3914-B5E1-7ECA-12FEC644D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798" y="2483903"/>
            <a:ext cx="5077534" cy="2267266"/>
          </a:xfrm>
          <a:prstGeom prst="rect">
            <a:avLst/>
          </a:prstGeom>
        </p:spPr>
      </p:pic>
    </p:spTree>
    <p:extLst>
      <p:ext uri="{BB962C8B-B14F-4D97-AF65-F5344CB8AC3E}">
        <p14:creationId xmlns:p14="http://schemas.microsoft.com/office/powerpoint/2010/main" val="144545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3D73-4878-BF19-E101-D47DC9C43C2B}"/>
              </a:ext>
            </a:extLst>
          </p:cNvPr>
          <p:cNvSpPr>
            <a:spLocks noGrp="1"/>
          </p:cNvSpPr>
          <p:nvPr>
            <p:ph type="title"/>
          </p:nvPr>
        </p:nvSpPr>
        <p:spPr>
          <a:xfrm>
            <a:off x="913774" y="118896"/>
            <a:ext cx="10364451" cy="1182003"/>
          </a:xfrm>
        </p:spPr>
        <p:txBody>
          <a:bodyPr>
            <a:normAutofit/>
          </a:bodyPr>
          <a:lstStyle/>
          <a:p>
            <a:pPr algn="l"/>
            <a:r>
              <a:rPr lang="en-US" sz="1600" dirty="0"/>
              <a:t>Students like prerana, gagan, Neha Shree have been active on the learning platform with their total watch-minutes being 9940, 8050, 8010 minutes respectively over the months. But there are few students like Mohammed, Harini, Jeevan who are not so active with activity of just 5 minutes on the platform.</a:t>
            </a:r>
            <a:endParaRPr lang="en-IN" sz="1600" dirty="0"/>
          </a:p>
        </p:txBody>
      </p:sp>
      <p:pic>
        <p:nvPicPr>
          <p:cNvPr id="5" name="Picture 4">
            <a:extLst>
              <a:ext uri="{FF2B5EF4-FFF2-40B4-BE49-F238E27FC236}">
                <a16:creationId xmlns:a16="http://schemas.microsoft.com/office/drawing/2014/main" id="{F09AFA8D-DE5D-48F9-D8DB-8D8B00AF1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35" y="1425858"/>
            <a:ext cx="11510128" cy="2102069"/>
          </a:xfrm>
          <a:prstGeom prst="rect">
            <a:avLst/>
          </a:prstGeom>
        </p:spPr>
      </p:pic>
      <p:pic>
        <p:nvPicPr>
          <p:cNvPr id="7" name="Picture 6">
            <a:extLst>
              <a:ext uri="{FF2B5EF4-FFF2-40B4-BE49-F238E27FC236}">
                <a16:creationId xmlns:a16="http://schemas.microsoft.com/office/drawing/2014/main" id="{ED84D716-5E30-00C5-F841-B553C5E7A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643" y="3639988"/>
            <a:ext cx="4324711" cy="3099116"/>
          </a:xfrm>
          <a:prstGeom prst="rect">
            <a:avLst/>
          </a:prstGeom>
        </p:spPr>
      </p:pic>
    </p:spTree>
    <p:extLst>
      <p:ext uri="{BB962C8B-B14F-4D97-AF65-F5344CB8AC3E}">
        <p14:creationId xmlns:p14="http://schemas.microsoft.com/office/powerpoint/2010/main" val="174910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BA3-6A83-526E-38AB-75A02752E7A2}"/>
              </a:ext>
            </a:extLst>
          </p:cNvPr>
          <p:cNvSpPr>
            <a:spLocks noGrp="1"/>
          </p:cNvSpPr>
          <p:nvPr>
            <p:ph type="title"/>
          </p:nvPr>
        </p:nvSpPr>
        <p:spPr>
          <a:xfrm>
            <a:off x="913774" y="194311"/>
            <a:ext cx="10364451" cy="1427099"/>
          </a:xfrm>
        </p:spPr>
        <p:txBody>
          <a:bodyPr>
            <a:normAutofit/>
          </a:bodyPr>
          <a:lstStyle/>
          <a:p>
            <a:pPr algn="l"/>
            <a:r>
              <a:rPr lang="en-US" sz="1600" dirty="0"/>
              <a:t> courses like watercolors – let’s get started, money management, greetings and wishes have been among the students’ favorite courses with their watch-minutes being 8760, 6875, 6745 respectively. </a:t>
            </a:r>
            <a:endParaRPr lang="en-IN" sz="1600" dirty="0"/>
          </a:p>
        </p:txBody>
      </p:sp>
      <p:pic>
        <p:nvPicPr>
          <p:cNvPr id="5" name="Picture 4">
            <a:extLst>
              <a:ext uri="{FF2B5EF4-FFF2-40B4-BE49-F238E27FC236}">
                <a16:creationId xmlns:a16="http://schemas.microsoft.com/office/drawing/2014/main" id="{DE3EBD3E-3C78-BB7F-1C6D-4F44C5C48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90" y="1752988"/>
            <a:ext cx="11331020" cy="2272258"/>
          </a:xfrm>
          <a:prstGeom prst="rect">
            <a:avLst/>
          </a:prstGeom>
        </p:spPr>
      </p:pic>
      <p:pic>
        <p:nvPicPr>
          <p:cNvPr id="7" name="Picture 6">
            <a:extLst>
              <a:ext uri="{FF2B5EF4-FFF2-40B4-BE49-F238E27FC236}">
                <a16:creationId xmlns:a16="http://schemas.microsoft.com/office/drawing/2014/main" id="{C853E0AA-072A-B8BA-F88D-E8299B891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055" y="4261999"/>
            <a:ext cx="4725059" cy="2048161"/>
          </a:xfrm>
          <a:prstGeom prst="rect">
            <a:avLst/>
          </a:prstGeom>
        </p:spPr>
      </p:pic>
    </p:spTree>
    <p:extLst>
      <p:ext uri="{BB962C8B-B14F-4D97-AF65-F5344CB8AC3E}">
        <p14:creationId xmlns:p14="http://schemas.microsoft.com/office/powerpoint/2010/main" val="420362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A220-B6AB-696C-0F51-354141CB204E}"/>
              </a:ext>
            </a:extLst>
          </p:cNvPr>
          <p:cNvSpPr>
            <a:spLocks noGrp="1"/>
          </p:cNvSpPr>
          <p:nvPr>
            <p:ph type="title"/>
          </p:nvPr>
        </p:nvSpPr>
        <p:spPr>
          <a:xfrm>
            <a:off x="913774" y="260299"/>
            <a:ext cx="10364451" cy="1332832"/>
          </a:xfrm>
        </p:spPr>
        <p:txBody>
          <a:bodyPr>
            <a:normAutofit/>
          </a:bodyPr>
          <a:lstStyle/>
          <a:p>
            <a:pPr algn="l"/>
            <a:r>
              <a:rPr lang="en-US" sz="1600" dirty="0"/>
              <a:t>Courses like magic of blending, basic shading, awesome animals have been among the least watched courses.</a:t>
            </a:r>
            <a:br>
              <a:rPr lang="en-US" sz="1600" dirty="0"/>
            </a:br>
            <a:r>
              <a:rPr lang="en-US" sz="1600" dirty="0"/>
              <a:t>And students tend to ignore courses like a part of whole, basic of html, math aptitude etc. without even opening the course and watching the content in it, with 0 minutes of duration being watched.</a:t>
            </a:r>
            <a:endParaRPr lang="en-IN" sz="1600" dirty="0"/>
          </a:p>
        </p:txBody>
      </p:sp>
      <p:pic>
        <p:nvPicPr>
          <p:cNvPr id="5" name="Picture 4">
            <a:extLst>
              <a:ext uri="{FF2B5EF4-FFF2-40B4-BE49-F238E27FC236}">
                <a16:creationId xmlns:a16="http://schemas.microsoft.com/office/drawing/2014/main" id="{2174BF28-E8E0-0F23-02B7-58B2C591A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69" y="1717033"/>
            <a:ext cx="11415861" cy="2166810"/>
          </a:xfrm>
          <a:prstGeom prst="rect">
            <a:avLst/>
          </a:prstGeom>
        </p:spPr>
      </p:pic>
      <p:pic>
        <p:nvPicPr>
          <p:cNvPr id="7" name="Picture 6">
            <a:extLst>
              <a:ext uri="{FF2B5EF4-FFF2-40B4-BE49-F238E27FC236}">
                <a16:creationId xmlns:a16="http://schemas.microsoft.com/office/drawing/2014/main" id="{D2BA11A5-567F-E7EA-8E42-1CD94A469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69" y="4007746"/>
            <a:ext cx="5277587" cy="2589956"/>
          </a:xfrm>
          <a:prstGeom prst="rect">
            <a:avLst/>
          </a:prstGeom>
        </p:spPr>
      </p:pic>
      <p:pic>
        <p:nvPicPr>
          <p:cNvPr id="9" name="Picture 8">
            <a:extLst>
              <a:ext uri="{FF2B5EF4-FFF2-40B4-BE49-F238E27FC236}">
                <a16:creationId xmlns:a16="http://schemas.microsoft.com/office/drawing/2014/main" id="{A57DFBF1-F863-15CC-5B90-1CF2BF6C8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895" y="4009098"/>
            <a:ext cx="4223208" cy="2639506"/>
          </a:xfrm>
          <a:prstGeom prst="rect">
            <a:avLst/>
          </a:prstGeom>
        </p:spPr>
      </p:pic>
    </p:spTree>
    <p:extLst>
      <p:ext uri="{BB962C8B-B14F-4D97-AF65-F5344CB8AC3E}">
        <p14:creationId xmlns:p14="http://schemas.microsoft.com/office/powerpoint/2010/main" val="5252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2BA7-3E21-36AA-8532-F58EEB49778E}"/>
              </a:ext>
            </a:extLst>
          </p:cNvPr>
          <p:cNvSpPr>
            <a:spLocks noGrp="1"/>
          </p:cNvSpPr>
          <p:nvPr>
            <p:ph type="title"/>
          </p:nvPr>
        </p:nvSpPr>
        <p:spPr>
          <a:xfrm>
            <a:off x="913774" y="222592"/>
            <a:ext cx="10364451" cy="1219710"/>
          </a:xfrm>
        </p:spPr>
        <p:txBody>
          <a:bodyPr>
            <a:normAutofit/>
          </a:bodyPr>
          <a:lstStyle/>
          <a:p>
            <a:pPr algn="l"/>
            <a:r>
              <a:rPr lang="en-US" sz="1600" dirty="0"/>
              <a:t>Students from school – ABC are consuming higher duration of content while school – vvce students’ are ranked last among 3 schools with total duration and average duration of watch-minutes being lesser than the other 2.</a:t>
            </a:r>
            <a:endParaRPr lang="en-IN" sz="1600" dirty="0"/>
          </a:p>
        </p:txBody>
      </p:sp>
      <p:pic>
        <p:nvPicPr>
          <p:cNvPr id="5" name="Picture 4">
            <a:extLst>
              <a:ext uri="{FF2B5EF4-FFF2-40B4-BE49-F238E27FC236}">
                <a16:creationId xmlns:a16="http://schemas.microsoft.com/office/drawing/2014/main" id="{BFA9569C-985A-3948-BDC2-580B6DFF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444" y="1677972"/>
            <a:ext cx="3222541" cy="4957438"/>
          </a:xfrm>
          <a:prstGeom prst="rect">
            <a:avLst/>
          </a:prstGeom>
        </p:spPr>
      </p:pic>
      <p:pic>
        <p:nvPicPr>
          <p:cNvPr id="7" name="Picture 6">
            <a:extLst>
              <a:ext uri="{FF2B5EF4-FFF2-40B4-BE49-F238E27FC236}">
                <a16:creationId xmlns:a16="http://schemas.microsoft.com/office/drawing/2014/main" id="{49001E22-4C3F-ED74-20C7-E902E1261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209" y="3059250"/>
            <a:ext cx="5249008" cy="1305107"/>
          </a:xfrm>
          <a:prstGeom prst="rect">
            <a:avLst/>
          </a:prstGeom>
        </p:spPr>
      </p:pic>
    </p:spTree>
    <p:extLst>
      <p:ext uri="{BB962C8B-B14F-4D97-AF65-F5344CB8AC3E}">
        <p14:creationId xmlns:p14="http://schemas.microsoft.com/office/powerpoint/2010/main" val="279170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50B1-F269-F8C4-3F06-28E22A1C8A79}"/>
              </a:ext>
            </a:extLst>
          </p:cNvPr>
          <p:cNvSpPr>
            <a:spLocks noGrp="1"/>
          </p:cNvSpPr>
          <p:nvPr>
            <p:ph type="title"/>
          </p:nvPr>
        </p:nvSpPr>
        <p:spPr>
          <a:xfrm>
            <a:off x="913774" y="166032"/>
            <a:ext cx="10364451" cy="1106588"/>
          </a:xfrm>
        </p:spPr>
        <p:txBody>
          <a:bodyPr>
            <a:normAutofit/>
          </a:bodyPr>
          <a:lstStyle/>
          <a:p>
            <a:pPr algn="l"/>
            <a:r>
              <a:rPr lang="en-US" sz="1600" dirty="0"/>
              <a:t>From the graph and data, it is evident that students from grade – 8 are higher consumers of the platform’s content followed by grade – 4, while grade – 6 and grade – 3 students spend lesser amount of time watching the content.</a:t>
            </a:r>
            <a:endParaRPr lang="en-IN" sz="1600" dirty="0"/>
          </a:p>
        </p:txBody>
      </p:sp>
      <p:pic>
        <p:nvPicPr>
          <p:cNvPr id="5" name="Picture 4">
            <a:extLst>
              <a:ext uri="{FF2B5EF4-FFF2-40B4-BE49-F238E27FC236}">
                <a16:creationId xmlns:a16="http://schemas.microsoft.com/office/drawing/2014/main" id="{A57701CE-9971-FF53-DBAB-E46FA1E9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0" y="1688606"/>
            <a:ext cx="7918514" cy="4731049"/>
          </a:xfrm>
          <a:prstGeom prst="rect">
            <a:avLst/>
          </a:prstGeom>
        </p:spPr>
      </p:pic>
      <p:pic>
        <p:nvPicPr>
          <p:cNvPr id="7" name="Picture 6">
            <a:extLst>
              <a:ext uri="{FF2B5EF4-FFF2-40B4-BE49-F238E27FC236}">
                <a16:creationId xmlns:a16="http://schemas.microsoft.com/office/drawing/2014/main" id="{99C0FE97-E6A2-88F7-AC4C-B54C51337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009" y="2567449"/>
            <a:ext cx="3742441" cy="2514951"/>
          </a:xfrm>
          <a:prstGeom prst="rect">
            <a:avLst/>
          </a:prstGeom>
        </p:spPr>
      </p:pic>
    </p:spTree>
    <p:extLst>
      <p:ext uri="{BB962C8B-B14F-4D97-AF65-F5344CB8AC3E}">
        <p14:creationId xmlns:p14="http://schemas.microsoft.com/office/powerpoint/2010/main" val="13958452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94</TotalTime>
  <Words>736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Case study – student data</vt:lpstr>
      <vt:lpstr>Contents</vt:lpstr>
      <vt:lpstr>From the analyzed data, it could be seen that students tend to watch the courses more on weekdays (Monday, Tuesday, Thursday) while the watch-minutes have been on the lower side on weekends( Friday, Saturday, Sunday)</vt:lpstr>
      <vt:lpstr>From the below charts and data, The total as well as average watch-minutes have been on higher side for months like October, September, august. On the flip-side as the year progressed, the watch-hours have been gradually decreasing with January of next year being the lowest.</vt:lpstr>
      <vt:lpstr>Students like prerana, gagan, Neha Shree have been active on the learning platform with their total watch-minutes being 9940, 8050, 8010 minutes respectively over the months. But there are few students like Mohammed, Harini, Jeevan who are not so active with activity of just 5 minutes on the platform.</vt:lpstr>
      <vt:lpstr> courses like watercolors – let’s get started, money management, greetings and wishes have been among the students’ favorite courses with their watch-minutes being 8760, 6875, 6745 respectively. </vt:lpstr>
      <vt:lpstr>Courses like magic of blending, basic shading, awesome animals have been among the least watched courses. And students tend to ignore courses like a part of whole, basic of html, math aptitude etc. without even opening the course and watching the content in it, with 0 minutes of duration being watched.</vt:lpstr>
      <vt:lpstr>Students from school – ABC are consuming higher duration of content while school – vvce students’ are ranked last among 3 schools with total duration and average duration of watch-minutes being lesser than the other 2.</vt:lpstr>
      <vt:lpstr>From the graph and data, it is evident that students from grade – 8 are higher consumers of the platform’s content followed by grade – 4, while grade – 6 and grade – 3 students spend lesser amount of time watching the content.</vt:lpstr>
      <vt:lpstr>The below graph and data shows the consuming duration of the content from each school by each grade students respectively.</vt:lpstr>
      <vt:lpstr>Below are some of the loyal consumers of the platforms with regular logins and higher watch-hours.  the last column shows how many times the students have logged into the platform to watch the content available on platform.</vt:lpstr>
      <vt:lpstr>It has to be noted that there are few records where students with two different names have been registered under single user_id with the student’s first-name being the same but last-name being different. There have been 8 such records from the dataset provided.</vt:lpstr>
      <vt:lpstr>Suggestions for growth in business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ULIPSU Case study – student data</dc:title>
  <dc:creator>Tanveer Aalam</dc:creator>
  <cp:lastModifiedBy>Tanveer Aalam</cp:lastModifiedBy>
  <cp:revision>3</cp:revision>
  <dcterms:created xsi:type="dcterms:W3CDTF">2023-02-02T11:00:51Z</dcterms:created>
  <dcterms:modified xsi:type="dcterms:W3CDTF">2023-02-17T10:56:09Z</dcterms:modified>
</cp:coreProperties>
</file>