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2D63A6-D0A6-4A84-AABC-4E862882B84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159963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D63A6-D0A6-4A84-AABC-4E862882B84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2280183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D63A6-D0A6-4A84-AABC-4E862882B84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182960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D63A6-D0A6-4A84-AABC-4E862882B84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72961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D63A6-D0A6-4A84-AABC-4E862882B84B}"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377136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2D63A6-D0A6-4A84-AABC-4E862882B84B}"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55619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D63A6-D0A6-4A84-AABC-4E862882B84B}"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407484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2D63A6-D0A6-4A84-AABC-4E862882B84B}"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314583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D63A6-D0A6-4A84-AABC-4E862882B84B}"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3776906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D63A6-D0A6-4A84-AABC-4E862882B84B}"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254110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D63A6-D0A6-4A84-AABC-4E862882B84B}"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68FD8-B4D6-4BAB-86D9-556B3BE48DC8}" type="slidenum">
              <a:rPr lang="en-US" smtClean="0"/>
              <a:t>‹#›</a:t>
            </a:fld>
            <a:endParaRPr lang="en-US"/>
          </a:p>
        </p:txBody>
      </p:sp>
    </p:spTree>
    <p:extLst>
      <p:ext uri="{BB962C8B-B14F-4D97-AF65-F5344CB8AC3E}">
        <p14:creationId xmlns:p14="http://schemas.microsoft.com/office/powerpoint/2010/main" val="259373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D63A6-D0A6-4A84-AABC-4E862882B84B}" type="datetimeFigureOut">
              <a:rPr lang="en-US" smtClean="0"/>
              <a:t>5/27/2019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68FD8-B4D6-4BAB-86D9-556B3BE48DC8}" type="slidenum">
              <a:rPr lang="en-US" smtClean="0"/>
              <a:t>‹#›</a:t>
            </a:fld>
            <a:endParaRPr lang="en-US"/>
          </a:p>
        </p:txBody>
      </p:sp>
    </p:spTree>
    <p:extLst>
      <p:ext uri="{BB962C8B-B14F-4D97-AF65-F5344CB8AC3E}">
        <p14:creationId xmlns:p14="http://schemas.microsoft.com/office/powerpoint/2010/main" val="424589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uperdatascience.com/pages/rcours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146" y="152081"/>
            <a:ext cx="9144000" cy="1256160"/>
          </a:xfrm>
        </p:spPr>
        <p:txBody>
          <a:bodyPr/>
          <a:lstStyle/>
          <a:p>
            <a:r>
              <a:rPr lang="en-US" dirty="0" smtClean="0"/>
              <a:t>Movie Rating Visual Analysis</a:t>
            </a:r>
            <a:endParaRPr lang="en-US" dirty="0"/>
          </a:p>
        </p:txBody>
      </p:sp>
      <p:sp>
        <p:nvSpPr>
          <p:cNvPr id="3" name="Subtitle 2"/>
          <p:cNvSpPr>
            <a:spLocks noGrp="1"/>
          </p:cNvSpPr>
          <p:nvPr>
            <p:ph type="subTitle" idx="1"/>
          </p:nvPr>
        </p:nvSpPr>
        <p:spPr>
          <a:xfrm>
            <a:off x="5570625" y="6198646"/>
            <a:ext cx="7108801" cy="969962"/>
          </a:xfrm>
        </p:spPr>
        <p:txBody>
          <a:bodyPr>
            <a:normAutofit/>
          </a:bodyPr>
          <a:lstStyle/>
          <a:p>
            <a:pPr algn="l"/>
            <a:r>
              <a:rPr lang="en-US" sz="1400" i="1" dirty="0" smtClean="0"/>
              <a:t>Dataset</a:t>
            </a:r>
            <a:r>
              <a:rPr lang="en-US" sz="1400" i="1" dirty="0"/>
              <a:t>: </a:t>
            </a:r>
            <a:r>
              <a:rPr lang="en-US" sz="1400" i="1" dirty="0" smtClean="0"/>
              <a:t>movie rating.csv </a:t>
            </a:r>
            <a:r>
              <a:rPr lang="en-US" sz="1400" i="1" dirty="0"/>
              <a:t>(</a:t>
            </a:r>
            <a:r>
              <a:rPr lang="en-US" sz="1400" i="1" dirty="0">
                <a:hlinkClick r:id="rId2"/>
              </a:rPr>
              <a:t>https://www.superdatascience.com/pages/rcourse</a:t>
            </a:r>
            <a:r>
              <a:rPr lang="en-US" sz="1400" i="1" dirty="0"/>
              <a:t>)</a:t>
            </a:r>
          </a:p>
        </p:txBody>
      </p:sp>
      <p:sp>
        <p:nvSpPr>
          <p:cNvPr id="4" name="TextBox 3"/>
          <p:cNvSpPr txBox="1"/>
          <p:nvPr/>
        </p:nvSpPr>
        <p:spPr>
          <a:xfrm>
            <a:off x="1001447" y="1649007"/>
            <a:ext cx="8710415" cy="4555093"/>
          </a:xfrm>
          <a:prstGeom prst="rect">
            <a:avLst/>
          </a:prstGeom>
          <a:noFill/>
        </p:spPr>
        <p:txBody>
          <a:bodyPr wrap="square" rtlCol="0">
            <a:spAutoFit/>
          </a:bodyPr>
          <a:lstStyle/>
          <a:p>
            <a:r>
              <a:rPr lang="en-US" b="1" i="1" dirty="0" smtClean="0"/>
              <a:t>Advanced Visualizations using </a:t>
            </a:r>
            <a:r>
              <a:rPr lang="en-US" b="1" i="1" dirty="0" err="1" smtClean="0"/>
              <a:t>ggplot</a:t>
            </a:r>
            <a:r>
              <a:rPr lang="en-US" b="1" i="1" dirty="0"/>
              <a:t>() in </a:t>
            </a:r>
            <a:r>
              <a:rPr lang="en-US" b="1" i="1" dirty="0" err="1"/>
              <a:t>Rstudio</a:t>
            </a:r>
            <a:endParaRPr lang="en-US" b="1" i="1" dirty="0"/>
          </a:p>
          <a:p>
            <a:endParaRPr lang="en-US" sz="1600" i="1" dirty="0" smtClean="0"/>
          </a:p>
          <a:p>
            <a:r>
              <a:rPr lang="en-US" sz="1600" i="1" dirty="0" smtClean="0"/>
              <a:t>Key concepts:</a:t>
            </a:r>
          </a:p>
          <a:p>
            <a:pPr marL="285750" indent="-285750">
              <a:buFontTx/>
              <a:buChar char="-"/>
            </a:pPr>
            <a:r>
              <a:rPr lang="en-US" sz="1600" i="1" dirty="0" smtClean="0"/>
              <a:t>Downloading ggplot2 package</a:t>
            </a:r>
          </a:p>
          <a:p>
            <a:pPr marL="285750" indent="-285750">
              <a:buFontTx/>
              <a:buChar char="-"/>
            </a:pPr>
            <a:r>
              <a:rPr lang="en-US" sz="1600" i="1" dirty="0" smtClean="0"/>
              <a:t>Reading csv file in R</a:t>
            </a:r>
          </a:p>
          <a:p>
            <a:pPr marL="285750" indent="-285750">
              <a:buFontTx/>
              <a:buChar char="-"/>
            </a:pPr>
            <a:r>
              <a:rPr lang="en-US" sz="1600" i="1" dirty="0" smtClean="0"/>
              <a:t>Quick understanding and data checks: head(), tail() and summary()</a:t>
            </a:r>
          </a:p>
          <a:p>
            <a:pPr marL="285750" indent="-285750">
              <a:buFontTx/>
              <a:buChar char="-"/>
            </a:pPr>
            <a:r>
              <a:rPr lang="en-US" sz="1600" i="1" dirty="0" smtClean="0"/>
              <a:t>Converting non-factor variables into factors (data with levels)</a:t>
            </a:r>
            <a:endParaRPr lang="en-US" sz="1600" i="1" dirty="0"/>
          </a:p>
          <a:p>
            <a:pPr marL="285750" indent="-285750">
              <a:buFontTx/>
              <a:buChar char="-"/>
            </a:pPr>
            <a:r>
              <a:rPr lang="en-US" sz="1600" i="1" dirty="0" smtClean="0"/>
              <a:t>Using ggplot2 to generate line chart, box plots, scatter plots, histograms and density charts</a:t>
            </a:r>
          </a:p>
          <a:p>
            <a:pPr marL="285750" indent="-285750">
              <a:buFontTx/>
              <a:buChar char="-"/>
            </a:pPr>
            <a:r>
              <a:rPr lang="en-US" sz="1600" i="1" dirty="0" smtClean="0"/>
              <a:t>Improving visualization by</a:t>
            </a:r>
          </a:p>
          <a:p>
            <a:pPr marL="742950" lvl="1" indent="-285750">
              <a:buFontTx/>
              <a:buChar char="-"/>
            </a:pPr>
            <a:r>
              <a:rPr lang="en-US" sz="1600" i="1" dirty="0" smtClean="0"/>
              <a:t>Mapping and setting</a:t>
            </a:r>
          </a:p>
          <a:p>
            <a:pPr marL="742950" lvl="1" indent="-285750">
              <a:buFontTx/>
              <a:buChar char="-"/>
            </a:pPr>
            <a:r>
              <a:rPr lang="en-US" sz="1600" i="1" dirty="0" smtClean="0"/>
              <a:t>Adding colors</a:t>
            </a:r>
          </a:p>
          <a:p>
            <a:pPr marL="742950" lvl="1" indent="-285750">
              <a:buFontTx/>
              <a:buChar char="-"/>
            </a:pPr>
            <a:r>
              <a:rPr lang="en-US" sz="1600" i="1" dirty="0" smtClean="0"/>
              <a:t>Adding borders</a:t>
            </a:r>
          </a:p>
          <a:p>
            <a:pPr marL="742950" lvl="1" indent="-285750">
              <a:buFontTx/>
              <a:buChar char="-"/>
            </a:pPr>
            <a:r>
              <a:rPr lang="en-US" sz="1600" i="1" dirty="0" smtClean="0"/>
              <a:t>Setting bin width in histogram</a:t>
            </a:r>
          </a:p>
          <a:p>
            <a:pPr marL="742950" lvl="1" indent="-285750">
              <a:buFontTx/>
              <a:buChar char="-"/>
            </a:pPr>
            <a:r>
              <a:rPr lang="en-US" sz="1600" i="1" dirty="0" smtClean="0"/>
              <a:t>increasing/decreasing transparency using alpha() </a:t>
            </a:r>
          </a:p>
          <a:p>
            <a:pPr marL="742950" lvl="1" indent="-285750">
              <a:buFontTx/>
              <a:buChar char="-"/>
            </a:pPr>
            <a:r>
              <a:rPr lang="en-US" sz="1600" i="1" dirty="0" smtClean="0"/>
              <a:t>How can we make code flexible by overriding mapping variables</a:t>
            </a:r>
          </a:p>
          <a:p>
            <a:pPr marL="742950" lvl="1" indent="-285750">
              <a:buFontTx/>
              <a:buChar char="-"/>
            </a:pPr>
            <a:r>
              <a:rPr lang="en-US" sz="1600" i="1" dirty="0" smtClean="0"/>
              <a:t>Statistical transformations</a:t>
            </a:r>
          </a:p>
          <a:p>
            <a:pPr marL="742950" lvl="1" indent="-285750">
              <a:buFontTx/>
              <a:buChar char="-"/>
            </a:pPr>
            <a:r>
              <a:rPr lang="en-US" sz="1600" i="1" dirty="0" smtClean="0"/>
              <a:t>Using facet grids and scales</a:t>
            </a:r>
          </a:p>
          <a:p>
            <a:pPr marL="742950" lvl="1" indent="-285750">
              <a:buFontTx/>
              <a:buChar char="-"/>
            </a:pPr>
            <a:r>
              <a:rPr lang="en-US" sz="1600" i="1" dirty="0" smtClean="0"/>
              <a:t>Theme functions</a:t>
            </a:r>
            <a:endParaRPr lang="en-US" sz="1600" i="1" dirty="0"/>
          </a:p>
        </p:txBody>
      </p:sp>
    </p:spTree>
    <p:extLst>
      <p:ext uri="{BB962C8B-B14F-4D97-AF65-F5344CB8AC3E}">
        <p14:creationId xmlns:p14="http://schemas.microsoft.com/office/powerpoint/2010/main" val="159387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57" y="209466"/>
            <a:ext cx="10515600" cy="922762"/>
          </a:xfrm>
        </p:spPr>
        <p:txBody>
          <a:bodyPr/>
          <a:lstStyle/>
          <a:p>
            <a:r>
              <a:rPr lang="en-US" dirty="0" smtClean="0"/>
              <a:t>Visualizing genre trends over years</a:t>
            </a:r>
            <a:endParaRPr lang="en-US" dirty="0"/>
          </a:p>
        </p:txBody>
      </p:sp>
      <p:sp>
        <p:nvSpPr>
          <p:cNvPr id="5" name="TextBox 4"/>
          <p:cNvSpPr txBox="1"/>
          <p:nvPr/>
        </p:nvSpPr>
        <p:spPr>
          <a:xfrm>
            <a:off x="7701218" y="1185393"/>
            <a:ext cx="4041795" cy="3539430"/>
          </a:xfrm>
          <a:prstGeom prst="rect">
            <a:avLst/>
          </a:prstGeom>
          <a:noFill/>
        </p:spPr>
        <p:txBody>
          <a:bodyPr wrap="square" rtlCol="0">
            <a:spAutoFit/>
          </a:bodyPr>
          <a:lstStyle/>
          <a:p>
            <a:pPr marL="285750" indent="-285750">
              <a:buFontTx/>
              <a:buChar char="-"/>
            </a:pPr>
            <a:r>
              <a:rPr lang="en-US" sz="1600" dirty="0" smtClean="0"/>
              <a:t>This view gives a typical trending view of how movies of different genres are performing over the years</a:t>
            </a:r>
          </a:p>
          <a:p>
            <a:pPr marL="285750" indent="-285750">
              <a:buFontTx/>
              <a:buChar char="-"/>
            </a:pPr>
            <a:r>
              <a:rPr lang="en-US" sz="1600" dirty="0" smtClean="0"/>
              <a:t>We can find that comedy movies over years have similar audience rating typically above 50%</a:t>
            </a:r>
          </a:p>
          <a:p>
            <a:pPr marL="285750" indent="-285750">
              <a:buFontTx/>
              <a:buChar char="-"/>
            </a:pPr>
            <a:r>
              <a:rPr lang="en-US" sz="1600" dirty="0" smtClean="0"/>
              <a:t>Over the years, the drama category has improved and it seems audience is preferring it</a:t>
            </a:r>
          </a:p>
          <a:p>
            <a:pPr marL="285750" indent="-285750">
              <a:buFontTx/>
              <a:buChar char="-"/>
            </a:pPr>
            <a:r>
              <a:rPr lang="en-US" sz="1600" dirty="0" smtClean="0"/>
              <a:t>The size of dots represents the budget so we can find a lot of high budget movies in action category and rating behavior is fairly linear i.e. audience rates rating almost similar to critics or slightly better</a:t>
            </a:r>
          </a:p>
        </p:txBody>
      </p:sp>
      <p:pic>
        <p:nvPicPr>
          <p:cNvPr id="4" name="Picture 3"/>
          <p:cNvPicPr>
            <a:picLocks noChangeAspect="1"/>
          </p:cNvPicPr>
          <p:nvPr/>
        </p:nvPicPr>
        <p:blipFill>
          <a:blip r:embed="rId2"/>
          <a:stretch>
            <a:fillRect/>
          </a:stretch>
        </p:blipFill>
        <p:spPr>
          <a:xfrm>
            <a:off x="38100" y="1118718"/>
            <a:ext cx="7663118" cy="4253382"/>
          </a:xfrm>
          <a:prstGeom prst="rect">
            <a:avLst/>
          </a:prstGeom>
        </p:spPr>
      </p:pic>
    </p:spTree>
    <p:extLst>
      <p:ext uri="{BB962C8B-B14F-4D97-AF65-F5344CB8AC3E}">
        <p14:creationId xmlns:p14="http://schemas.microsoft.com/office/powerpoint/2010/main" val="85341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519" y="1230563"/>
            <a:ext cx="7666667" cy="4609524"/>
          </a:xfrm>
          <a:prstGeom prst="rect">
            <a:avLst/>
          </a:prstGeom>
        </p:spPr>
      </p:pic>
      <p:sp>
        <p:nvSpPr>
          <p:cNvPr id="2" name="Title 1"/>
          <p:cNvSpPr>
            <a:spLocks noGrp="1"/>
          </p:cNvSpPr>
          <p:nvPr>
            <p:ph type="title"/>
          </p:nvPr>
        </p:nvSpPr>
        <p:spPr>
          <a:xfrm>
            <a:off x="619259" y="429520"/>
            <a:ext cx="10515600" cy="922762"/>
          </a:xfrm>
        </p:spPr>
        <p:txBody>
          <a:bodyPr/>
          <a:lstStyle/>
          <a:p>
            <a:r>
              <a:rPr lang="en-US" dirty="0" smtClean="0"/>
              <a:t>Histogram</a:t>
            </a:r>
            <a:endParaRPr lang="en-US" dirty="0"/>
          </a:p>
        </p:txBody>
      </p:sp>
      <p:sp>
        <p:nvSpPr>
          <p:cNvPr id="5" name="TextBox 4"/>
          <p:cNvSpPr txBox="1"/>
          <p:nvPr/>
        </p:nvSpPr>
        <p:spPr>
          <a:xfrm>
            <a:off x="7768132" y="1352282"/>
            <a:ext cx="4041795" cy="2308324"/>
          </a:xfrm>
          <a:prstGeom prst="rect">
            <a:avLst/>
          </a:prstGeom>
          <a:noFill/>
        </p:spPr>
        <p:txBody>
          <a:bodyPr wrap="square" rtlCol="0">
            <a:spAutoFit/>
          </a:bodyPr>
          <a:lstStyle/>
          <a:p>
            <a:pPr marL="285750" indent="-285750">
              <a:buFontTx/>
              <a:buChar char="-"/>
            </a:pPr>
            <a:r>
              <a:rPr lang="en-US" sz="1600" dirty="0" smtClean="0"/>
              <a:t>We are showing the histogram distribution of movie budget across different genres</a:t>
            </a:r>
          </a:p>
          <a:p>
            <a:pPr marL="285750" indent="-285750">
              <a:buFontTx/>
              <a:buChar char="-"/>
            </a:pPr>
            <a:r>
              <a:rPr lang="en-US" sz="1600" dirty="0" smtClean="0"/>
              <a:t>You can draw insights of the genre of few of high budget movies</a:t>
            </a:r>
          </a:p>
          <a:p>
            <a:pPr marL="285750" indent="-285750">
              <a:buFontTx/>
              <a:buChar char="-"/>
            </a:pPr>
            <a:r>
              <a:rPr lang="en-US" sz="1600" dirty="0" smtClean="0"/>
              <a:t>e.g. the genre of movies above $200 Million is typically ‘Action’</a:t>
            </a:r>
          </a:p>
          <a:p>
            <a:pPr marL="285750" indent="-285750">
              <a:buFontTx/>
              <a:buChar char="-"/>
            </a:pPr>
            <a:r>
              <a:rPr lang="en-US" sz="1600" dirty="0" smtClean="0"/>
              <a:t>We can clearly identify that large chunk of movies made are within $100 million budget and very few beyond it  </a:t>
            </a:r>
            <a:endParaRPr lang="en-US" sz="1600" dirty="0"/>
          </a:p>
        </p:txBody>
      </p:sp>
    </p:spTree>
    <p:extLst>
      <p:ext uri="{BB962C8B-B14F-4D97-AF65-F5344CB8AC3E}">
        <p14:creationId xmlns:p14="http://schemas.microsoft.com/office/powerpoint/2010/main" val="146502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68" y="245458"/>
            <a:ext cx="10515600" cy="922762"/>
          </a:xfrm>
        </p:spPr>
        <p:txBody>
          <a:bodyPr/>
          <a:lstStyle/>
          <a:p>
            <a:r>
              <a:rPr lang="en-US" dirty="0" smtClean="0"/>
              <a:t>Histogram – cont’d</a:t>
            </a:r>
            <a:endParaRPr lang="en-US" dirty="0"/>
          </a:p>
        </p:txBody>
      </p:sp>
      <p:sp>
        <p:nvSpPr>
          <p:cNvPr id="5" name="TextBox 4"/>
          <p:cNvSpPr txBox="1"/>
          <p:nvPr/>
        </p:nvSpPr>
        <p:spPr>
          <a:xfrm>
            <a:off x="772733" y="4906856"/>
            <a:ext cx="11024316" cy="1323439"/>
          </a:xfrm>
          <a:prstGeom prst="rect">
            <a:avLst/>
          </a:prstGeom>
          <a:noFill/>
        </p:spPr>
        <p:txBody>
          <a:bodyPr wrap="square" rtlCol="0">
            <a:spAutoFit/>
          </a:bodyPr>
          <a:lstStyle/>
          <a:p>
            <a:r>
              <a:rPr lang="en-US" sz="1600" dirty="0" smtClean="0"/>
              <a:t>We are showing 2 histograms just to identify and share how audience and critic rate movies</a:t>
            </a:r>
          </a:p>
          <a:p>
            <a:pPr marL="742950" lvl="1" indent="-285750">
              <a:buFontTx/>
              <a:buChar char="-"/>
            </a:pPr>
            <a:r>
              <a:rPr lang="en-US" sz="1600" dirty="0" smtClean="0"/>
              <a:t>The audience histogram tells us behavior of audience in rating a movie is fairly predictable or biased since most points lie in between 40 to 70</a:t>
            </a:r>
          </a:p>
          <a:p>
            <a:pPr marL="742950" lvl="1" indent="-285750">
              <a:buFontTx/>
              <a:buChar char="-"/>
            </a:pPr>
            <a:r>
              <a:rPr lang="en-US" sz="1600" dirty="0" smtClean="0"/>
              <a:t>The critical histogram is bit uniform since they rate movies in depth based on different factors and hence we can find a uniform distribution of ratings </a:t>
            </a:r>
            <a:endParaRPr lang="en-US" sz="1600" dirty="0"/>
          </a:p>
        </p:txBody>
      </p:sp>
      <p:pic>
        <p:nvPicPr>
          <p:cNvPr id="7" name="Picture 6"/>
          <p:cNvPicPr>
            <a:picLocks noChangeAspect="1"/>
          </p:cNvPicPr>
          <p:nvPr/>
        </p:nvPicPr>
        <p:blipFill>
          <a:blip r:embed="rId2"/>
          <a:stretch>
            <a:fillRect/>
          </a:stretch>
        </p:blipFill>
        <p:spPr>
          <a:xfrm>
            <a:off x="337968" y="1168220"/>
            <a:ext cx="5339215" cy="3571205"/>
          </a:xfrm>
          <a:prstGeom prst="rect">
            <a:avLst/>
          </a:prstGeom>
        </p:spPr>
      </p:pic>
      <p:pic>
        <p:nvPicPr>
          <p:cNvPr id="8" name="Picture 7"/>
          <p:cNvPicPr>
            <a:picLocks noChangeAspect="1"/>
          </p:cNvPicPr>
          <p:nvPr/>
        </p:nvPicPr>
        <p:blipFill>
          <a:blip r:embed="rId3"/>
          <a:stretch>
            <a:fillRect/>
          </a:stretch>
        </p:blipFill>
        <p:spPr>
          <a:xfrm>
            <a:off x="6051973" y="1168220"/>
            <a:ext cx="5076556" cy="3571205"/>
          </a:xfrm>
          <a:prstGeom prst="rect">
            <a:avLst/>
          </a:prstGeom>
        </p:spPr>
      </p:pic>
    </p:spTree>
    <p:extLst>
      <p:ext uri="{BB962C8B-B14F-4D97-AF65-F5344CB8AC3E}">
        <p14:creationId xmlns:p14="http://schemas.microsoft.com/office/powerpoint/2010/main" val="346824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429520"/>
            <a:ext cx="10515600" cy="922762"/>
          </a:xfrm>
        </p:spPr>
        <p:txBody>
          <a:bodyPr/>
          <a:lstStyle/>
          <a:p>
            <a:r>
              <a:rPr lang="en-US" dirty="0" smtClean="0"/>
              <a:t>Scatter plot with trend lines</a:t>
            </a:r>
            <a:endParaRPr lang="en-US" dirty="0"/>
          </a:p>
        </p:txBody>
      </p:sp>
      <p:sp>
        <p:nvSpPr>
          <p:cNvPr id="5" name="TextBox 4"/>
          <p:cNvSpPr txBox="1"/>
          <p:nvPr/>
        </p:nvSpPr>
        <p:spPr>
          <a:xfrm>
            <a:off x="7768132" y="1352282"/>
            <a:ext cx="4041795" cy="2800767"/>
          </a:xfrm>
          <a:prstGeom prst="rect">
            <a:avLst/>
          </a:prstGeom>
          <a:noFill/>
        </p:spPr>
        <p:txBody>
          <a:bodyPr wrap="square" rtlCol="0">
            <a:spAutoFit/>
          </a:bodyPr>
          <a:lstStyle/>
          <a:p>
            <a:pPr marL="285750" indent="-285750">
              <a:buFontTx/>
              <a:buChar char="-"/>
            </a:pPr>
            <a:r>
              <a:rPr lang="en-US" sz="1600" dirty="0" smtClean="0"/>
              <a:t>We have created a typical scatter plot with trend lines to predict the nature of ratings for every genre</a:t>
            </a:r>
          </a:p>
          <a:p>
            <a:pPr marL="285750" indent="-285750">
              <a:buFontTx/>
              <a:buChar char="-"/>
            </a:pPr>
            <a:r>
              <a:rPr lang="en-US" sz="1600" dirty="0" smtClean="0"/>
              <a:t>For romantic movies, we can see that critics typically rating a movie between 25 gets a different response from audience in form of rating spike 50-60</a:t>
            </a:r>
          </a:p>
          <a:p>
            <a:pPr marL="285750" indent="-285750">
              <a:buFontTx/>
              <a:buChar char="-"/>
            </a:pPr>
            <a:r>
              <a:rPr lang="en-US" sz="1600" dirty="0" smtClean="0"/>
              <a:t>We can observe that action movie above 50% rating is responded very well by audience with corresponding rating of min 60% or more </a:t>
            </a:r>
            <a:endParaRPr lang="en-US" sz="1600" dirty="0"/>
          </a:p>
        </p:txBody>
      </p:sp>
      <p:pic>
        <p:nvPicPr>
          <p:cNvPr id="3" name="Picture 2"/>
          <p:cNvPicPr>
            <a:picLocks noChangeAspect="1"/>
          </p:cNvPicPr>
          <p:nvPr/>
        </p:nvPicPr>
        <p:blipFill>
          <a:blip r:embed="rId2"/>
          <a:stretch>
            <a:fillRect/>
          </a:stretch>
        </p:blipFill>
        <p:spPr>
          <a:xfrm>
            <a:off x="900422" y="1352282"/>
            <a:ext cx="6352749" cy="4468969"/>
          </a:xfrm>
          <a:prstGeom prst="rect">
            <a:avLst/>
          </a:prstGeom>
        </p:spPr>
      </p:pic>
    </p:spTree>
    <p:extLst>
      <p:ext uri="{BB962C8B-B14F-4D97-AF65-F5344CB8AC3E}">
        <p14:creationId xmlns:p14="http://schemas.microsoft.com/office/powerpoint/2010/main" val="8641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5" y="300731"/>
            <a:ext cx="10515600" cy="922762"/>
          </a:xfrm>
        </p:spPr>
        <p:txBody>
          <a:bodyPr/>
          <a:lstStyle/>
          <a:p>
            <a:r>
              <a:rPr lang="en-US" dirty="0" smtClean="0"/>
              <a:t>Box Plot</a:t>
            </a:r>
            <a:endParaRPr lang="en-US" dirty="0"/>
          </a:p>
        </p:txBody>
      </p:sp>
      <p:sp>
        <p:nvSpPr>
          <p:cNvPr id="5" name="TextBox 4"/>
          <p:cNvSpPr txBox="1"/>
          <p:nvPr/>
        </p:nvSpPr>
        <p:spPr>
          <a:xfrm>
            <a:off x="7703737" y="1352282"/>
            <a:ext cx="4041795" cy="3785652"/>
          </a:xfrm>
          <a:prstGeom prst="rect">
            <a:avLst/>
          </a:prstGeom>
          <a:noFill/>
        </p:spPr>
        <p:txBody>
          <a:bodyPr wrap="square" rtlCol="0">
            <a:spAutoFit/>
          </a:bodyPr>
          <a:lstStyle/>
          <a:p>
            <a:pPr marL="285750" indent="-285750">
              <a:buFontTx/>
              <a:buChar char="-"/>
            </a:pPr>
            <a:r>
              <a:rPr lang="en-US" sz="1600" dirty="0" smtClean="0"/>
              <a:t>Box plot to display distribution of audience rating for each genre</a:t>
            </a:r>
          </a:p>
          <a:p>
            <a:pPr marL="285750" indent="-285750">
              <a:buFontTx/>
              <a:buChar char="-"/>
            </a:pPr>
            <a:r>
              <a:rPr lang="en-US" sz="1600" dirty="0" smtClean="0"/>
              <a:t>You can guess basically the rating of the movie based on genre and study the variance</a:t>
            </a:r>
          </a:p>
          <a:p>
            <a:pPr marL="285750" indent="-285750">
              <a:buFontTx/>
              <a:buChar char="-"/>
            </a:pPr>
            <a:r>
              <a:rPr lang="en-US" sz="1600" dirty="0" smtClean="0"/>
              <a:t>Say for Adventure genre, mean depicted by solid line inside the box lies around 60 however it has huge variance. So if you’re planning to make adventure movie it could be bit risky since audience can rate it anywhere between 48 to 77</a:t>
            </a:r>
          </a:p>
          <a:p>
            <a:pPr marL="285750" indent="-285750">
              <a:buFontTx/>
              <a:buChar char="-"/>
            </a:pPr>
            <a:r>
              <a:rPr lang="en-US" sz="1600" dirty="0" smtClean="0"/>
              <a:t>The safe bet could be in making a Thriller movie since audience typically has small variance from 60 to 75 and mean is typically observed at 70</a:t>
            </a:r>
          </a:p>
        </p:txBody>
      </p:sp>
      <p:pic>
        <p:nvPicPr>
          <p:cNvPr id="3" name="Picture 2"/>
          <p:cNvPicPr>
            <a:picLocks noChangeAspect="1"/>
          </p:cNvPicPr>
          <p:nvPr/>
        </p:nvPicPr>
        <p:blipFill>
          <a:blip r:embed="rId2"/>
          <a:stretch>
            <a:fillRect/>
          </a:stretch>
        </p:blipFill>
        <p:spPr>
          <a:xfrm>
            <a:off x="554865" y="1352282"/>
            <a:ext cx="6708820" cy="4393297"/>
          </a:xfrm>
          <a:prstGeom prst="rect">
            <a:avLst/>
          </a:prstGeom>
        </p:spPr>
      </p:pic>
    </p:spTree>
    <p:extLst>
      <p:ext uri="{BB962C8B-B14F-4D97-AF65-F5344CB8AC3E}">
        <p14:creationId xmlns:p14="http://schemas.microsoft.com/office/powerpoint/2010/main" val="431681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513</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Movie Rating Visual Analysis</vt:lpstr>
      <vt:lpstr>Visualizing genre trends over years</vt:lpstr>
      <vt:lpstr>Histogram</vt:lpstr>
      <vt:lpstr>Histogram – cont’d</vt:lpstr>
      <vt:lpstr>Scatter plot with trend lines</vt:lpstr>
      <vt:lpstr>Box Plot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Rating Visual Analysis</dc:title>
  <dc:creator>Tanveer Jamadar</dc:creator>
  <cp:lastModifiedBy>Tanveer Jamadar</cp:lastModifiedBy>
  <cp:revision>10</cp:revision>
  <dcterms:created xsi:type="dcterms:W3CDTF">2019-05-28T01:33:25Z</dcterms:created>
  <dcterms:modified xsi:type="dcterms:W3CDTF">2019-05-28T03:47:22Z</dcterms:modified>
</cp:coreProperties>
</file>