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pace Mono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aceMono-bold.fntdata"/><Relationship Id="rId21" Type="http://schemas.openxmlformats.org/officeDocument/2006/relationships/font" Target="fonts/SpaceMono-regular.fntdata"/><Relationship Id="rId24" Type="http://schemas.openxmlformats.org/officeDocument/2006/relationships/font" Target="fonts/SpaceMono-boldItalic.fntdata"/><Relationship Id="rId23" Type="http://schemas.openxmlformats.org/officeDocument/2006/relationships/font" Target="fonts/Space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aef353b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aef353b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aef353b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aef353b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ef353b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ef353b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aef353b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aef353b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aef353b0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aef353b0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aef353b0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aef353b0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aef353b04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aef353b04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ef353b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ef353b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ef353b04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ef353b04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aef353b04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aef353b04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aef353b0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aef353b0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ef353b0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aef353b0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aef353b0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aef353b0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aef353b0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aef353b0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0100"/>
            <a:ext cx="8520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Welcome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Mono"/>
                <a:ea typeface="Space Mono"/>
                <a:cs typeface="Space Mono"/>
                <a:sym typeface="Space Mono"/>
              </a:rPr>
              <a:t>The Hive: Security Incident Response</a:t>
            </a:r>
            <a:endParaRPr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57625" y="3639900"/>
            <a:ext cx="36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Presented By: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1905025 - Tanveer Rahman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1905018 - Mohaiminul Islam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2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142" name="Google Shape;142;p22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What is CORTEX?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43" name="Google Shape;143;p22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09950" y="2166825"/>
            <a:ext cx="8236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An open-source observable analysis and active response engine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Analyzes suspicious indicators (observables) such as IP addresses, URLs, and domain names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Automates responses to security incidents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Integrates with TheHive and other security tools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72" y="904200"/>
            <a:ext cx="3976850" cy="1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3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153" name="Google Shape;153;p23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CORTEX Key Features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54" name="Google Shape;154;p23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09950" y="1065550"/>
            <a:ext cx="783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Observable analysis: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Analyzes a wide variety of observables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Active response: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Automates responses to security incidents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Integrations: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Integrates with TheHive and other security tools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Scalability: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Can be scaled to meet the needs of large organizations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4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163" name="Google Shape;163;p24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TheHive and CORTEX Together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64" name="Google Shape;164;p24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409950" y="913150"/>
            <a:ext cx="7943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Automate tasks to increase the efficiency of analysts.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Allow security teams to communicate and share information more easily with the collaboration tools of TheHive.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Provide security teams with the information they need to make informed decisions about how to respond to security incidents.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TheHive and Cortex are both open-source tools, which can help organizations to save money on security software.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173" name="Google Shape;173;p25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Example Workflow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409950" y="913150"/>
            <a:ext cx="40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179" name="Google Shape;179;p25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0" name="Google Shape;180;p25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Space Mono"/>
                  <a:ea typeface="Space Mono"/>
                  <a:cs typeface="Space Mono"/>
                  <a:sym typeface="Space Mono"/>
                </a:rPr>
                <a:t>An employee reports receiving a suspicious email</a:t>
              </a:r>
              <a:endParaRPr sz="800"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82" name="Google Shape;182;p25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3" name="Google Shape;183;p25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Space Mono"/>
                  <a:ea typeface="Space Mono"/>
                  <a:cs typeface="Space Mono"/>
                  <a:sym typeface="Space Mono"/>
                </a:rPr>
                <a:t>The security team uses TheHive to create a case and track the investigation</a:t>
              </a:r>
              <a:endParaRPr sz="800"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5209838" y="1471575"/>
            <a:ext cx="3610650" cy="924600"/>
            <a:chOff x="5209838" y="1471575"/>
            <a:chExt cx="3610650" cy="924600"/>
          </a:xfrm>
        </p:grpSpPr>
        <p:sp>
          <p:nvSpPr>
            <p:cNvPr id="185" name="Google Shape;185;p25"/>
            <p:cNvSpPr txBox="1"/>
            <p:nvPr/>
          </p:nvSpPr>
          <p:spPr>
            <a:xfrm>
              <a:off x="6696488" y="14715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Space Mono"/>
                  <a:ea typeface="Space Mono"/>
                  <a:cs typeface="Space Mono"/>
                  <a:sym typeface="Space Mono"/>
                </a:rPr>
                <a:t>Based on the results of the investigation, the security team takes appropriate action</a:t>
              </a:r>
              <a:endParaRPr sz="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86" name="Google Shape;186;p25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5610288" y="2541950"/>
            <a:ext cx="3210200" cy="924600"/>
            <a:chOff x="5610288" y="2541950"/>
            <a:chExt cx="3210200" cy="924600"/>
          </a:xfrm>
        </p:grpSpPr>
        <p:cxnSp>
          <p:nvCxnSpPr>
            <p:cNvPr id="188" name="Google Shape;188;p25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9" name="Google Shape;189;p25"/>
            <p:cNvSpPr txBox="1"/>
            <p:nvPr/>
          </p:nvSpPr>
          <p:spPr>
            <a:xfrm>
              <a:off x="6696488" y="25419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Space Mono"/>
                  <a:ea typeface="Space Mono"/>
                  <a:cs typeface="Space Mono"/>
                  <a:sym typeface="Space Mono"/>
                </a:rPr>
                <a:t>The security team uses TheHive to assign tasks to team members</a:t>
              </a:r>
              <a:endParaRPr sz="800"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91" name="Google Shape;191;p25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1" name="Google Shape;211;p25"/>
          <p:cNvSpPr txBox="1"/>
          <p:nvPr/>
        </p:nvSpPr>
        <p:spPr>
          <a:xfrm>
            <a:off x="6696488" y="4077500"/>
            <a:ext cx="2124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The security team uses Cortex to analyze the email and identify suspicious indicators</a:t>
            </a:r>
            <a:endParaRPr sz="8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>
            <a:off x="4791575" y="3761150"/>
            <a:ext cx="777600" cy="555600"/>
          </a:xfrm>
          <a:prstGeom prst="straightConnector1">
            <a:avLst/>
          </a:prstGeom>
          <a:noFill/>
          <a:ln cap="flat" cmpd="sng" w="9525">
            <a:solidFill>
              <a:srgbClr val="1D7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5569388" y="4316600"/>
            <a:ext cx="866400" cy="0"/>
          </a:xfrm>
          <a:prstGeom prst="straightConnector1">
            <a:avLst/>
          </a:prstGeom>
          <a:noFill/>
          <a:ln cap="flat" cmpd="sng" w="9525">
            <a:solidFill>
              <a:srgbClr val="1D7E7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4" name="Google Shape;214;p25"/>
          <p:cNvSpPr txBox="1"/>
          <p:nvPr/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2830500" y="2079150"/>
            <a:ext cx="34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Demonstration: CORTEX</a:t>
            </a:r>
            <a:endParaRPr b="1" sz="20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ctrTitle"/>
          </p:nvPr>
        </p:nvSpPr>
        <p:spPr>
          <a:xfrm>
            <a:off x="409950" y="2035500"/>
            <a:ext cx="8520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Thank You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406125" y="214300"/>
            <a:ext cx="8475475" cy="492600"/>
            <a:chOff x="406125" y="214300"/>
            <a:chExt cx="8475475" cy="4926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413800" y="214300"/>
              <a:ext cx="8467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What is the hive?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65" name="Google Shape;65;p14"/>
            <p:cNvCxnSpPr/>
            <p:nvPr/>
          </p:nvCxnSpPr>
          <p:spPr>
            <a:xfrm>
              <a:off x="406125" y="704025"/>
              <a:ext cx="8445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09950" y="913150"/>
            <a:ext cx="406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An open-source security incident response platform (SIRP)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Helps security teams collaborate on investigations and manage incidents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Powerful observable analysis and active response with CORTEX and MISP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899" y="1366774"/>
            <a:ext cx="3789900" cy="2679600"/>
          </a:xfrm>
          <a:prstGeom prst="roundRect">
            <a:avLst>
              <a:gd fmla="val 53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Key Features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76" name="Google Shape;76;p15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02500" y="1089175"/>
            <a:ext cx="8139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Case management: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Create, track, and manage security incidents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Task management: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Assign and track tasks to team members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Collaboration tools: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Communicate with team members and share information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Reporting: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Generate reports on security incidents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406125" y="214300"/>
            <a:ext cx="6910675" cy="492600"/>
            <a:chOff x="406125" y="214300"/>
            <a:chExt cx="6910675" cy="4926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413800" y="214300"/>
              <a:ext cx="690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Collaboration Between MISP and TheHive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86" name="Google Shape;86;p16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02500" y="1089175"/>
            <a:ext cx="8139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MISP: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Malware Information Sharing Platform.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Centralized repository that stores and shares indicators of compromise (IOCs), threat actors, and other threat intelligence data.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Integrating TheHive and MISP can significantly enhance your organization's security posture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406125" y="214300"/>
            <a:ext cx="8614975" cy="492600"/>
            <a:chOff x="406125" y="214300"/>
            <a:chExt cx="8614975" cy="492600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413800" y="214300"/>
              <a:ext cx="860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Collaboration Between MISP and TheHive (Cont.)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96" name="Google Shape;96;p17"/>
            <p:cNvCxnSpPr/>
            <p:nvPr/>
          </p:nvCxnSpPr>
          <p:spPr>
            <a:xfrm>
              <a:off x="406125" y="704025"/>
              <a:ext cx="7497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02500" y="1089175"/>
            <a:ext cx="8139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Upon importing a high-risk IOC from MISP, TheHive can automatically create a case, assign tasks to relevant analysts, and initiate investigation procedures.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Enables teams to leverage the collective knowledge and experience reflected in MISP data.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06125" y="214300"/>
            <a:ext cx="6910675" cy="489725"/>
            <a:chOff x="406125" y="214300"/>
            <a:chExt cx="6910675" cy="489725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413800" y="214300"/>
              <a:ext cx="690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What We Shall Show?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06" name="Google Shape;106;p18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02500" y="1089175"/>
            <a:ext cx="813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Case Creation in TheHive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Mono"/>
              <a:buChar char="●"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Demonstration of CORTEX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9"/>
          <p:cNvGrpSpPr/>
          <p:nvPr/>
        </p:nvGrpSpPr>
        <p:grpSpPr>
          <a:xfrm>
            <a:off x="406125" y="214300"/>
            <a:ext cx="6910675" cy="489725"/>
            <a:chOff x="406125" y="214300"/>
            <a:chExt cx="6910675" cy="489725"/>
          </a:xfrm>
        </p:grpSpPr>
        <p:sp>
          <p:nvSpPr>
            <p:cNvPr id="115" name="Google Shape;115;p19"/>
            <p:cNvSpPr txBox="1"/>
            <p:nvPr/>
          </p:nvSpPr>
          <p:spPr>
            <a:xfrm>
              <a:off x="413800" y="214300"/>
              <a:ext cx="690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PAP(Permissible Actions Protocol)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16" name="Google Shape;116;p19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02500" y="1089175"/>
            <a:ext cx="813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Defines what actions you can take with the information without alerting the attacker.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White: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No restrictions. Any action can be taken openly.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Green: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Avoid actions that might reveal your awareness of the attack.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Amber: 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Only passive actions like monitoring are allowed.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Red: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No detectable actions. Treat the information as highly sensitive and keep all analysis hidden.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406125" y="214300"/>
            <a:ext cx="6910675" cy="489725"/>
            <a:chOff x="406125" y="214300"/>
            <a:chExt cx="6910675" cy="489725"/>
          </a:xfrm>
        </p:grpSpPr>
        <p:sp>
          <p:nvSpPr>
            <p:cNvPr id="125" name="Google Shape;125;p20"/>
            <p:cNvSpPr txBox="1"/>
            <p:nvPr/>
          </p:nvSpPr>
          <p:spPr>
            <a:xfrm>
              <a:off x="413800" y="214300"/>
              <a:ext cx="690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TLP (Traffic Light Protocol)</a:t>
              </a:r>
              <a:endPara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>
              <a:off x="406125" y="704025"/>
              <a:ext cx="6909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02500" y="962050"/>
            <a:ext cx="8139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TLP defines the confidentiality level of information within the case.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White: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Public information, freely distributable.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Green: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Internal use only, within your organization.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Amber: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Limited distribution outside your organization, with specific need-to-know basis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• Red:</a:t>
            </a:r>
            <a:r>
              <a:rPr lang="en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Classified information, restricted to a very small group with strict control</a:t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2963700" y="2079150"/>
            <a:ext cx="32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Demonstration: CASE</a:t>
            </a:r>
            <a:endParaRPr b="1" sz="20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4723739"/>
            <a:ext cx="2725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