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2" r:id="rId7"/>
    <p:sldId id="260"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6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9FFB3CA-860E-427D-B267-245E30FBA0A5}" type="datetimeFigureOut">
              <a:rPr lang="en-US" smtClean="0"/>
              <a:t>3/19/2020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484D83-39F4-4D09-BF91-75E532ACBA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FB3CA-860E-427D-B267-245E30FBA0A5}"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84D83-39F4-4D09-BF91-75E532ACBA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FB3CA-860E-427D-B267-245E30FBA0A5}"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84D83-39F4-4D09-BF91-75E532ACBA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FB3CA-860E-427D-B267-245E30FBA0A5}"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84D83-39F4-4D09-BF91-75E532ACBA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9"/>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FFB3CA-860E-427D-B267-245E30FBA0A5}"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84D83-39F4-4D09-BF91-75E532ACBA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FFB3CA-860E-427D-B267-245E30FBA0A5}"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84D83-39F4-4D09-BF91-75E532ACBA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1394819"/>
            <a:ext cx="4041775" cy="49113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1"/>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7" y="1885951"/>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9FFB3CA-860E-427D-B267-245E30FBA0A5}" type="datetimeFigureOut">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84D83-39F4-4D09-BF91-75E532ACBA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FFB3CA-860E-427D-B267-245E30FBA0A5}" type="datetimeFigureOut">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84D83-39F4-4D09-BF91-75E532ACBA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FB3CA-860E-427D-B267-245E30FBA0A5}" type="datetimeFigureOut">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84D83-39F4-4D09-BF91-75E532ACBA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5"/>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FFB3CA-860E-427D-B267-245E30FBA0A5}"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84D83-39F4-4D09-BF91-75E532ACBA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FFB3CA-860E-427D-B267-245E30FBA0A5}"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4"/>
            <a:ext cx="609600" cy="273844"/>
          </a:xfrm>
        </p:spPr>
        <p:txBody>
          <a:bodyPr/>
          <a:lstStyle/>
          <a:p>
            <a:fld id="{27484D83-39F4-4D09-BF91-75E532ACBAF4}" type="slidenum">
              <a:rPr lang="en-US" smtClean="0"/>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1"/>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70"/>
            <a:ext cx="4762500" cy="478632"/>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7"/>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7"/>
            <a:ext cx="4762500" cy="478632"/>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4"/>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9FFB3CA-860E-427D-B267-245E30FBA0A5}" type="datetimeFigureOut">
              <a:rPr lang="en-US" smtClean="0"/>
              <a:t>3/19/2020</a:t>
            </a:fld>
            <a:endParaRPr lang="en-US"/>
          </a:p>
        </p:txBody>
      </p:sp>
      <p:sp>
        <p:nvSpPr>
          <p:cNvPr id="22" name="Footer Placeholder 21"/>
          <p:cNvSpPr>
            <a:spLocks noGrp="1"/>
          </p:cNvSpPr>
          <p:nvPr>
            <p:ph type="ftr" sz="quarter" idx="3"/>
          </p:nvPr>
        </p:nvSpPr>
        <p:spPr>
          <a:xfrm>
            <a:off x="2667000" y="4767264"/>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4"/>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484D83-39F4-4D09-BF91-75E532ACBAF4}" type="slidenum">
              <a:rPr lang="en-US" smtClean="0"/>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shift-registers-in-digital-logic/" TargetMode="External"/><Relationship Id="rId2" Type="http://schemas.openxmlformats.org/officeDocument/2006/relationships/hyperlink" Target="https://www.electronics-tutorials.ws/sequential/seq_5.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90550"/>
            <a:ext cx="7851648" cy="1371600"/>
          </a:xfrm>
        </p:spPr>
        <p:txBody>
          <a:bodyPr>
            <a:normAutofit/>
          </a:bodyPr>
          <a:lstStyle/>
          <a:p>
            <a:pPr algn="ctr"/>
            <a:r>
              <a:rPr lang="en-US" sz="7200" dirty="0" smtClean="0"/>
              <a:t>Register</a:t>
            </a:r>
            <a:endParaRPr lang="en-US" sz="7200" dirty="0"/>
          </a:p>
        </p:txBody>
      </p:sp>
      <p:sp>
        <p:nvSpPr>
          <p:cNvPr id="3" name="Subtitle 2"/>
          <p:cNvSpPr>
            <a:spLocks noGrp="1"/>
          </p:cNvSpPr>
          <p:nvPr>
            <p:ph type="subTitle" idx="1"/>
          </p:nvPr>
        </p:nvSpPr>
        <p:spPr>
          <a:xfrm>
            <a:off x="762000" y="3371850"/>
            <a:ext cx="7854696" cy="1314450"/>
          </a:xfrm>
        </p:spPr>
        <p:txBody>
          <a:bodyPr>
            <a:normAutofit fontScale="92500" lnSpcReduction="20000"/>
          </a:bodyPr>
          <a:lstStyle/>
          <a:p>
            <a:r>
              <a:rPr lang="en-US" sz="2800" dirty="0">
                <a:solidFill>
                  <a:schemeClr val="tx1">
                    <a:lumMod val="95000"/>
                  </a:schemeClr>
                </a:solidFill>
                <a:latin typeface="Times New Roman" pitchFamily="18" charset="0"/>
                <a:cs typeface="Times New Roman" pitchFamily="18" charset="0"/>
              </a:rPr>
              <a:t>Presented by: Asst. Prof. </a:t>
            </a:r>
            <a:r>
              <a:rPr lang="en-US" sz="2800" dirty="0" err="1">
                <a:solidFill>
                  <a:schemeClr val="tx1">
                    <a:lumMod val="95000"/>
                  </a:schemeClr>
                </a:solidFill>
                <a:latin typeface="Times New Roman" pitchFamily="18" charset="0"/>
                <a:cs typeface="Times New Roman" pitchFamily="18" charset="0"/>
              </a:rPr>
              <a:t>Shipra</a:t>
            </a:r>
            <a:r>
              <a:rPr lang="en-US" sz="2800" dirty="0">
                <a:solidFill>
                  <a:schemeClr val="tx1">
                    <a:lumMod val="95000"/>
                  </a:schemeClr>
                </a:solidFill>
                <a:latin typeface="Times New Roman" pitchFamily="18" charset="0"/>
                <a:cs typeface="Times New Roman" pitchFamily="18" charset="0"/>
              </a:rPr>
              <a:t> </a:t>
            </a:r>
            <a:r>
              <a:rPr lang="en-US" sz="2800" dirty="0" err="1">
                <a:solidFill>
                  <a:schemeClr val="tx1">
                    <a:lumMod val="95000"/>
                  </a:schemeClr>
                </a:solidFill>
                <a:latin typeface="Times New Roman" pitchFamily="18" charset="0"/>
                <a:cs typeface="Times New Roman" pitchFamily="18" charset="0"/>
              </a:rPr>
              <a:t>sharma</a:t>
            </a:r>
            <a:endParaRPr lang="en-US" sz="2800" dirty="0" smtClean="0">
              <a:solidFill>
                <a:schemeClr val="tx1">
                  <a:lumMod val="95000"/>
                </a:schemeClr>
              </a:solidFill>
              <a:latin typeface="Times New Roman" pitchFamily="18" charset="0"/>
              <a:cs typeface="Times New Roman" pitchFamily="18" charset="0"/>
            </a:endParaRPr>
          </a:p>
          <a:p>
            <a:r>
              <a:rPr lang="en-US" sz="2800" dirty="0" smtClean="0">
                <a:solidFill>
                  <a:schemeClr val="tx1">
                    <a:lumMod val="95000"/>
                  </a:schemeClr>
                </a:solidFill>
                <a:latin typeface="Times New Roman" pitchFamily="18" charset="0"/>
                <a:cs typeface="Times New Roman" pitchFamily="18" charset="0"/>
              </a:rPr>
              <a:t>PG Dept. of Cs &amp; It</a:t>
            </a:r>
          </a:p>
          <a:p>
            <a:r>
              <a:rPr lang="en-US" sz="2800" dirty="0" err="1" smtClean="0">
                <a:solidFill>
                  <a:schemeClr val="tx1">
                    <a:lumMod val="95000"/>
                  </a:schemeClr>
                </a:solidFill>
                <a:latin typeface="Times New Roman" pitchFamily="18" charset="0"/>
                <a:cs typeface="Times New Roman" pitchFamily="18" charset="0"/>
              </a:rPr>
              <a:t>Doaba</a:t>
            </a:r>
            <a:r>
              <a:rPr lang="en-US" sz="2800" dirty="0" smtClean="0">
                <a:solidFill>
                  <a:schemeClr val="tx1">
                    <a:lumMod val="95000"/>
                  </a:schemeClr>
                </a:solidFill>
                <a:latin typeface="Times New Roman" pitchFamily="18" charset="0"/>
                <a:cs typeface="Times New Roman" pitchFamily="18" charset="0"/>
              </a:rPr>
              <a:t> </a:t>
            </a:r>
            <a:r>
              <a:rPr lang="en-US" sz="2800" dirty="0">
                <a:solidFill>
                  <a:schemeClr val="tx1">
                    <a:lumMod val="95000"/>
                  </a:schemeClr>
                </a:solidFill>
                <a:latin typeface="Times New Roman" pitchFamily="18" charset="0"/>
                <a:cs typeface="Times New Roman" pitchFamily="18" charset="0"/>
              </a:rPr>
              <a:t>College Jalandhar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285750"/>
            <a:ext cx="1295400" cy="1030465"/>
          </a:xfrm>
          <a:prstGeom prst="rect">
            <a:avLst/>
          </a:prstGeom>
        </p:spPr>
      </p:pic>
    </p:spTree>
    <p:extLst>
      <p:ext uri="{BB962C8B-B14F-4D97-AF65-F5344CB8AC3E}">
        <p14:creationId xmlns:p14="http://schemas.microsoft.com/office/powerpoint/2010/main" val="174559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51610"/>
            <a:ext cx="8382000" cy="3291840"/>
          </a:xfrm>
        </p:spPr>
        <p:txBody>
          <a:bodyPr/>
          <a:lstStyle/>
          <a:p>
            <a:pPr marL="0" indent="0">
              <a:buNone/>
            </a:pPr>
            <a:r>
              <a:rPr lang="en-US" sz="3200" dirty="0" smtClean="0"/>
              <a:t>References:</a:t>
            </a:r>
          </a:p>
          <a:p>
            <a:pPr marL="0" indent="0">
              <a:buNone/>
            </a:pPr>
            <a:r>
              <a:rPr lang="en-GB" sz="2400" dirty="0" smtClean="0">
                <a:hlinkClick r:id="rId2"/>
              </a:rPr>
              <a:t>https</a:t>
            </a:r>
            <a:r>
              <a:rPr lang="en-GB" sz="2400" dirty="0">
                <a:hlinkClick r:id="rId2"/>
              </a:rPr>
              <a:t>://</a:t>
            </a:r>
            <a:r>
              <a:rPr lang="en-GB" sz="2400" dirty="0" smtClean="0">
                <a:hlinkClick r:id="rId2"/>
              </a:rPr>
              <a:t>www.electronics-tutorials.ws/sequential/seq_5.html</a:t>
            </a:r>
            <a:r>
              <a:rPr lang="en-GB" sz="2800" dirty="0"/>
              <a:t/>
            </a:r>
            <a:br>
              <a:rPr lang="en-GB" sz="2800" dirty="0"/>
            </a:br>
            <a:r>
              <a:rPr lang="en-GB" sz="2400" dirty="0" smtClean="0">
                <a:hlinkClick r:id="rId3"/>
              </a:rPr>
              <a:t>https</a:t>
            </a:r>
            <a:r>
              <a:rPr lang="en-GB" sz="2400" dirty="0">
                <a:hlinkClick r:id="rId3"/>
              </a:rPr>
              <a:t>://</a:t>
            </a:r>
            <a:r>
              <a:rPr lang="en-GB" sz="2400" dirty="0" smtClean="0">
                <a:hlinkClick r:id="rId3"/>
              </a:rPr>
              <a:t>www.geeksforgeeks.org/shift-registers-in-digital-logic</a:t>
            </a:r>
            <a:r>
              <a:rPr lang="en-GB" sz="2400" dirty="0">
                <a:hlinkClick r:id="rId3"/>
              </a:rPr>
              <a:t>/</a:t>
            </a:r>
            <a:endParaRPr lang="en-GB" sz="24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285750"/>
            <a:ext cx="1295400" cy="1030465"/>
          </a:xfrm>
          <a:prstGeom prst="rect">
            <a:avLst/>
          </a:prstGeom>
        </p:spPr>
      </p:pic>
    </p:spTree>
    <p:extLst>
      <p:ext uri="{BB962C8B-B14F-4D97-AF65-F5344CB8AC3E}">
        <p14:creationId xmlns:p14="http://schemas.microsoft.com/office/powerpoint/2010/main" val="2424048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2348484"/>
          </a:xfrm>
        </p:spPr>
        <p:txBody>
          <a:bodyPr>
            <a:normAutofit/>
          </a:bodyPr>
          <a:lstStyle/>
          <a:p>
            <a:pPr algn="ctr"/>
            <a:r>
              <a:rPr lang="en-US" dirty="0" smtClean="0"/>
              <a:t>Thank You!</a:t>
            </a:r>
            <a:endParaRPr lang="en-GB" dirty="0"/>
          </a:p>
        </p:txBody>
      </p:sp>
      <p:sp>
        <p:nvSpPr>
          <p:cNvPr id="3" name="Content Placeholder 2"/>
          <p:cNvSpPr>
            <a:spLocks noGrp="1"/>
          </p:cNvSpPr>
          <p:nvPr>
            <p:ph idx="1"/>
          </p:nvPr>
        </p:nvSpPr>
        <p:spPr>
          <a:xfrm>
            <a:off x="609600" y="819150"/>
            <a:ext cx="8229600" cy="3291840"/>
          </a:xfrm>
        </p:spPr>
        <p:txBody>
          <a:bodyPr/>
          <a:lstStyle/>
          <a:p>
            <a:pPr marL="0" indent="0">
              <a:buNone/>
            </a:pPr>
            <a:r>
              <a:rPr lang="en-US" dirty="0" smtClean="0"/>
              <a:t> </a:t>
            </a:r>
            <a:endParaRPr lang="en-GB"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285750"/>
            <a:ext cx="1295400" cy="1030465"/>
          </a:xfrm>
          <a:prstGeom prst="rect">
            <a:avLst/>
          </a:prstGeom>
        </p:spPr>
      </p:pic>
    </p:spTree>
    <p:extLst>
      <p:ext uri="{BB962C8B-B14F-4D97-AF65-F5344CB8AC3E}">
        <p14:creationId xmlns:p14="http://schemas.microsoft.com/office/powerpoint/2010/main" val="101441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0050"/>
            <a:ext cx="8229600" cy="85725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What is Register</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314450"/>
            <a:ext cx="8229600" cy="3291840"/>
          </a:xfrm>
        </p:spPr>
        <p:txBody>
          <a:bodyPr>
            <a:normAutofit/>
          </a:bodyPr>
          <a:lstStyle/>
          <a:p>
            <a:pPr marL="0" indent="0" algn="just">
              <a:buNone/>
            </a:pPr>
            <a:endParaRPr lang="en-US" sz="2800" b="1"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mj-lt"/>
                <a:cs typeface="Times New Roman" panose="02020603050405020304" pitchFamily="18" charset="0"/>
              </a:rPr>
              <a:t>A</a:t>
            </a:r>
            <a:r>
              <a:rPr lang="en-US" sz="2400" dirty="0">
                <a:latin typeface="+mj-lt"/>
                <a:cs typeface="Times New Roman" panose="02020603050405020304" pitchFamily="18" charset="0"/>
              </a:rPr>
              <a:t> register is one which registers/stores/remembers data. Since a flip-flop stores 1-bit data, it is called a 1-bit register. In any practical application, it is required to store large amount of data. So, a practical register stores multi-bit data</a:t>
            </a:r>
            <a:r>
              <a:rPr lang="en-US" sz="2400">
                <a:latin typeface="+mj-lt"/>
                <a:cs typeface="Times New Roman" panose="02020603050405020304" pitchFamily="18" charset="0"/>
              </a:rPr>
              <a:t>. </a:t>
            </a:r>
            <a:endParaRPr lang="en-US" sz="2400" dirty="0" smtClean="0">
              <a:latin typeface="+mj-lt"/>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285750"/>
            <a:ext cx="1295400" cy="1030465"/>
          </a:xfrm>
          <a:prstGeom prst="rect">
            <a:avLst/>
          </a:prstGeom>
        </p:spPr>
      </p:pic>
    </p:spTree>
    <p:extLst>
      <p:ext uri="{BB962C8B-B14F-4D97-AF65-F5344CB8AC3E}">
        <p14:creationId xmlns:p14="http://schemas.microsoft.com/office/powerpoint/2010/main" val="3347815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229"/>
            <a:ext cx="8229600" cy="857250"/>
          </a:xfrm>
        </p:spPr>
        <p:txBody>
          <a:bodyPr/>
          <a:lstStyle/>
          <a:p>
            <a:pPr algn="ctr"/>
            <a:r>
              <a:rPr lang="en-US" b="1" dirty="0" smtClean="0"/>
              <a:t>Example</a:t>
            </a:r>
            <a:endParaRPr lang="en-US" b="1"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657350"/>
            <a:ext cx="4505326" cy="2686050"/>
          </a:xfrm>
        </p:spPr>
      </p:pic>
      <p:sp>
        <p:nvSpPr>
          <p:cNvPr id="5" name="Content Placeholder 4"/>
          <p:cNvSpPr>
            <a:spLocks noGrp="1"/>
          </p:cNvSpPr>
          <p:nvPr>
            <p:ph sz="half" idx="2"/>
          </p:nvPr>
        </p:nvSpPr>
        <p:spPr>
          <a:xfrm>
            <a:off x="4724400" y="895350"/>
            <a:ext cx="4038600" cy="3771900"/>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(D1 D2 D3 D4) is 4-bit parallel input to the register i.e. using these four lines, we can put 4-bit data into register simultaneously.</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(Q1 Q2 Q3 Q4) is parallel output from register i.e. 4-bit data can be retrieved from these lines.</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SI is serial input from which data can be entered bit-by-bit while SO is serial output from which data can be retrieved bit-by-bit.</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Load input is used to load data parallel while Clear is used to reset all the bits in register to LOW.</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Clock facilitates all these operations. Clock could be level or edge triggered depending on design requirements.</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1"/>
            <a:ext cx="1029755" cy="819150"/>
          </a:xfrm>
          <a:prstGeom prst="rect">
            <a:avLst/>
          </a:prstGeom>
        </p:spPr>
      </p:pic>
    </p:spTree>
    <p:extLst>
      <p:ext uri="{BB962C8B-B14F-4D97-AF65-F5344CB8AC3E}">
        <p14:creationId xmlns:p14="http://schemas.microsoft.com/office/powerpoint/2010/main" val="2900512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Shift Register</a:t>
            </a:r>
            <a:endParaRPr lang="en-US" sz="44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lnSpcReduction="10000"/>
          </a:bodyPr>
          <a:lstStyle/>
          <a:p>
            <a:pPr algn="just"/>
            <a:r>
              <a:rPr lang="en-US" sz="2300" i="1" dirty="0">
                <a:latin typeface="+mj-lt"/>
                <a:cs typeface="Times New Roman" panose="02020603050405020304" pitchFamily="18" charset="0"/>
              </a:rPr>
              <a:t>Shift Registers</a:t>
            </a:r>
            <a:r>
              <a:rPr lang="en-US" sz="2300" dirty="0">
                <a:latin typeface="+mj-lt"/>
                <a:cs typeface="Times New Roman" panose="02020603050405020304" pitchFamily="18" charset="0"/>
              </a:rPr>
              <a:t> are used for data storage or for the movement of data and are therefore commonly used inside calculators or computers to store data such as two binary numbers before they are added together, or to convert the data from either a serial to parallel or parallel to serial format. </a:t>
            </a:r>
          </a:p>
          <a:p>
            <a:pPr algn="just"/>
            <a:r>
              <a:rPr lang="en-US" sz="2300" dirty="0" smtClean="0">
                <a:latin typeface="+mj-lt"/>
                <a:cs typeface="Times New Roman" panose="02020603050405020304" pitchFamily="18" charset="0"/>
              </a:rPr>
              <a:t> </a:t>
            </a:r>
            <a:r>
              <a:rPr lang="en-US" sz="2300" dirty="0">
                <a:latin typeface="+mj-lt"/>
                <a:cs typeface="Times New Roman" panose="02020603050405020304" pitchFamily="18" charset="0"/>
              </a:rPr>
              <a:t>IC’s are generally provided with a </a:t>
            </a:r>
            <a:r>
              <a:rPr lang="en-US" sz="2300" i="1" dirty="0">
                <a:latin typeface="+mj-lt"/>
                <a:cs typeface="Times New Roman" panose="02020603050405020304" pitchFamily="18" charset="0"/>
              </a:rPr>
              <a:t>clear</a:t>
            </a:r>
            <a:r>
              <a:rPr lang="en-US" sz="2300" dirty="0">
                <a:latin typeface="+mj-lt"/>
                <a:cs typeface="Times New Roman" panose="02020603050405020304" pitchFamily="18" charset="0"/>
              </a:rPr>
              <a:t> or </a:t>
            </a:r>
            <a:r>
              <a:rPr lang="en-US" sz="2300" i="1" dirty="0">
                <a:latin typeface="+mj-lt"/>
                <a:cs typeface="Times New Roman" panose="02020603050405020304" pitchFamily="18" charset="0"/>
              </a:rPr>
              <a:t>reset</a:t>
            </a:r>
            <a:r>
              <a:rPr lang="en-US" sz="2300" dirty="0">
                <a:latin typeface="+mj-lt"/>
                <a:cs typeface="Times New Roman" panose="02020603050405020304" pitchFamily="18" charset="0"/>
              </a:rPr>
              <a:t> connection so that they can be “SET” or “RESET” as required. Generally, shift registers operate in one of four different modes with the basic movement of data through a shift register being:</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285750"/>
            <a:ext cx="1295400" cy="1030465"/>
          </a:xfrm>
          <a:prstGeom prst="rect">
            <a:avLst/>
          </a:prstGeom>
        </p:spPr>
      </p:pic>
    </p:spTree>
    <p:extLst>
      <p:ext uri="{BB962C8B-B14F-4D97-AF65-F5344CB8AC3E}">
        <p14:creationId xmlns:p14="http://schemas.microsoft.com/office/powerpoint/2010/main" val="906815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Modes of Data Shifting</a:t>
            </a:r>
            <a:endParaRPr lang="en-US" sz="40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62500" lnSpcReduction="20000"/>
          </a:bodyPr>
          <a:lstStyle/>
          <a:p>
            <a:r>
              <a:rPr lang="en-US" sz="3900" b="1" dirty="0" smtClean="0">
                <a:latin typeface="Times New Roman" panose="02020603050405020304" pitchFamily="18" charset="0"/>
                <a:cs typeface="Times New Roman" panose="02020603050405020304" pitchFamily="18" charset="0"/>
              </a:rPr>
              <a:t>Serial </a:t>
            </a:r>
            <a:r>
              <a:rPr lang="en-US" sz="3900" b="1" dirty="0">
                <a:latin typeface="Times New Roman" panose="02020603050405020304" pitchFamily="18" charset="0"/>
                <a:cs typeface="Times New Roman" panose="02020603050405020304" pitchFamily="18" charset="0"/>
              </a:rPr>
              <a:t>In Serial Out (SISO</a:t>
            </a:r>
            <a:r>
              <a:rPr lang="en-US" sz="3900" b="1" dirty="0" smtClean="0">
                <a:latin typeface="Times New Roman" panose="02020603050405020304" pitchFamily="18" charset="0"/>
                <a:cs typeface="Times New Roman" panose="02020603050405020304" pitchFamily="18" charset="0"/>
              </a:rPr>
              <a:t>)</a:t>
            </a:r>
          </a:p>
          <a:p>
            <a:r>
              <a:rPr lang="en-US" sz="3900" b="1" dirty="0" smtClean="0">
                <a:latin typeface="Times New Roman" panose="02020603050405020304" pitchFamily="18" charset="0"/>
                <a:cs typeface="Times New Roman" panose="02020603050405020304" pitchFamily="18" charset="0"/>
              </a:rPr>
              <a:t>Serial </a:t>
            </a:r>
            <a:r>
              <a:rPr lang="en-US" sz="3900" b="1" dirty="0">
                <a:latin typeface="Times New Roman" panose="02020603050405020304" pitchFamily="18" charset="0"/>
                <a:cs typeface="Times New Roman" panose="02020603050405020304" pitchFamily="18" charset="0"/>
              </a:rPr>
              <a:t>In Parallel Out (SIPO</a:t>
            </a:r>
            <a:r>
              <a:rPr lang="en-US" sz="3900" b="1" dirty="0" smtClean="0">
                <a:latin typeface="Times New Roman" panose="02020603050405020304" pitchFamily="18" charset="0"/>
                <a:cs typeface="Times New Roman" panose="02020603050405020304" pitchFamily="18" charset="0"/>
              </a:rPr>
              <a:t>)</a:t>
            </a:r>
          </a:p>
          <a:p>
            <a:r>
              <a:rPr lang="en-US" sz="3900" b="1" dirty="0" smtClean="0">
                <a:latin typeface="Times New Roman" panose="02020603050405020304" pitchFamily="18" charset="0"/>
                <a:cs typeface="Times New Roman" panose="02020603050405020304" pitchFamily="18" charset="0"/>
              </a:rPr>
              <a:t>Parallel </a:t>
            </a:r>
            <a:r>
              <a:rPr lang="en-US" sz="3900" b="1" dirty="0">
                <a:latin typeface="Times New Roman" panose="02020603050405020304" pitchFamily="18" charset="0"/>
                <a:cs typeface="Times New Roman" panose="02020603050405020304" pitchFamily="18" charset="0"/>
              </a:rPr>
              <a:t>In Serial Out (PISO</a:t>
            </a:r>
            <a:r>
              <a:rPr lang="en-US" sz="3900" b="1" dirty="0" smtClean="0">
                <a:latin typeface="Times New Roman" panose="02020603050405020304" pitchFamily="18" charset="0"/>
                <a:cs typeface="Times New Roman" panose="02020603050405020304" pitchFamily="18" charset="0"/>
              </a:rPr>
              <a:t>)</a:t>
            </a:r>
          </a:p>
          <a:p>
            <a:r>
              <a:rPr lang="en-US" sz="3900" b="1" dirty="0">
                <a:latin typeface="Times New Roman" panose="02020603050405020304" pitchFamily="18" charset="0"/>
                <a:cs typeface="Times New Roman" panose="02020603050405020304" pitchFamily="18" charset="0"/>
              </a:rPr>
              <a:t>Parallel In Parallel Out (PIPO)</a:t>
            </a:r>
            <a:endParaRPr lang="en-US" sz="3900" dirty="0">
              <a:latin typeface="Times New Roman" panose="02020603050405020304" pitchFamily="18" charset="0"/>
              <a:cs typeface="Times New Roman" panose="02020603050405020304" pitchFamily="18" charset="0"/>
            </a:endParaRPr>
          </a:p>
          <a:p>
            <a:pPr marL="0" indent="0">
              <a:buNone/>
            </a:pPr>
            <a:r>
              <a:rPr lang="en-US" sz="3900" b="1" dirty="0" smtClean="0">
                <a:latin typeface="Times New Roman" panose="02020603050405020304" pitchFamily="18" charset="0"/>
                <a:cs typeface="Times New Roman" panose="02020603050405020304" pitchFamily="18" charset="0"/>
              </a:rPr>
              <a:t/>
            </a:r>
            <a:br>
              <a:rPr lang="en-US" sz="3900" b="1" dirty="0" smtClean="0">
                <a:latin typeface="Times New Roman" panose="02020603050405020304" pitchFamily="18" charset="0"/>
                <a:cs typeface="Times New Roman" panose="02020603050405020304" pitchFamily="18" charset="0"/>
              </a:rPr>
            </a:br>
            <a:r>
              <a:rPr lang="en-US" sz="3900" b="1" dirty="0" smtClean="0">
                <a:latin typeface="Times New Roman" panose="02020603050405020304" pitchFamily="18" charset="0"/>
                <a:cs typeface="Times New Roman" panose="02020603050405020304" pitchFamily="18" charset="0"/>
              </a:rPr>
              <a:t/>
            </a:r>
            <a:br>
              <a:rPr lang="en-US" sz="3900" b="1" dirty="0" smtClean="0">
                <a:latin typeface="Times New Roman" panose="02020603050405020304" pitchFamily="18" charset="0"/>
                <a:cs typeface="Times New Roman" panose="02020603050405020304" pitchFamily="18" charset="0"/>
              </a:rPr>
            </a:br>
            <a:r>
              <a:rPr lang="en-US" sz="3900" b="1" dirty="0" smtClean="0"/>
              <a:t/>
            </a:r>
            <a:br>
              <a:rPr lang="en-US" sz="3900" b="1" dirty="0" smtClean="0"/>
            </a:br>
            <a:r>
              <a:rPr lang="en-US" b="1" dirty="0" smtClean="0"/>
              <a:t/>
            </a:r>
            <a:br>
              <a:rPr lang="en-US" b="1" dirty="0" smtClean="0"/>
            </a:br>
            <a:r>
              <a:rPr lang="en-US" b="1" dirty="0" smtClean="0"/>
              <a:t/>
            </a:r>
            <a:br>
              <a:rPr lang="en-US" b="1" dirty="0" smtClean="0"/>
            </a:br>
            <a:r>
              <a:rPr lang="en-US" b="1"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285750"/>
            <a:ext cx="1295400" cy="1030465"/>
          </a:xfrm>
          <a:prstGeom prst="rect">
            <a:avLst/>
          </a:prstGeom>
        </p:spPr>
      </p:pic>
    </p:spTree>
    <p:extLst>
      <p:ext uri="{BB962C8B-B14F-4D97-AF65-F5344CB8AC3E}">
        <p14:creationId xmlns:p14="http://schemas.microsoft.com/office/powerpoint/2010/main" val="2731639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Serial In Serial Out (SISO)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Serial-in to Serial-out (SISO)  -  the data is shifted serially “IN” and “OUT” of the register, one bit at a time in either a left or right direction </a:t>
            </a:r>
            <a:r>
              <a:rPr lang="en-US" dirty="0" smtClean="0">
                <a:latin typeface="Times New Roman" panose="02020603050405020304" pitchFamily="18" charset="0"/>
                <a:cs typeface="Times New Roman" panose="02020603050405020304" pitchFamily="18" charset="0"/>
              </a:rPr>
              <a:t>under </a:t>
            </a:r>
            <a:r>
              <a:rPr lang="en-US" dirty="0">
                <a:latin typeface="Times New Roman" panose="02020603050405020304" pitchFamily="18" charset="0"/>
                <a:cs typeface="Times New Roman" panose="02020603050405020304" pitchFamily="18" charset="0"/>
              </a:rPr>
              <a:t>clock control</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4-bit Serial-in to Serial-out Shift Register</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409" y="3790950"/>
            <a:ext cx="4505325" cy="10001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285750"/>
            <a:ext cx="1295400" cy="1030465"/>
          </a:xfrm>
          <a:prstGeom prst="rect">
            <a:avLst/>
          </a:prstGeom>
        </p:spPr>
      </p:pic>
    </p:spTree>
    <p:extLst>
      <p:ext uri="{BB962C8B-B14F-4D97-AF65-F5344CB8AC3E}">
        <p14:creationId xmlns:p14="http://schemas.microsoft.com/office/powerpoint/2010/main" val="1894972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28650"/>
            <a:ext cx="8229600" cy="857250"/>
          </a:xfrm>
        </p:spPr>
        <p:txBody>
          <a:bodyPr>
            <a:noAutofit/>
          </a:bodyPr>
          <a:lstStyle/>
          <a:p>
            <a:pPr algn="ct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Serial </a:t>
            </a:r>
            <a:r>
              <a:rPr lang="en-US" sz="4000" b="1" dirty="0">
                <a:latin typeface="Times New Roman" panose="02020603050405020304" pitchFamily="18" charset="0"/>
                <a:cs typeface="Times New Roman" panose="02020603050405020304" pitchFamily="18" charset="0"/>
              </a:rPr>
              <a:t>In Parallel Out (SIPO)</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51610"/>
            <a:ext cx="8305800" cy="3463290"/>
          </a:xfrm>
        </p:spPr>
        <p:txBody>
          <a:bodyPr/>
          <a:lstStyle/>
          <a:p>
            <a:pPr marL="0" indent="0">
              <a:buNone/>
            </a:pPr>
            <a:r>
              <a:rPr lang="en-US" dirty="0"/>
              <a:t>Serial-in to Parallel-out (SIPO)  -  the register is loaded with serial data, one bit at a time, with the stored data being </a:t>
            </a:r>
            <a:r>
              <a:rPr lang="en-US" dirty="0" smtClean="0"/>
              <a:t>available </a:t>
            </a:r>
            <a:r>
              <a:rPr lang="en-US" dirty="0"/>
              <a:t>at the output in parallel form</a:t>
            </a:r>
            <a:r>
              <a:rPr lang="en-US" dirty="0" smtClean="0"/>
              <a:t>.</a:t>
            </a:r>
          </a:p>
          <a:p>
            <a:pPr marL="0" indent="0">
              <a:buNone/>
            </a:pPr>
            <a:r>
              <a:rPr lang="en-US" b="1" dirty="0">
                <a:latin typeface="Times New Roman" panose="02020603050405020304" pitchFamily="18" charset="0"/>
                <a:cs typeface="Times New Roman" panose="02020603050405020304" pitchFamily="18" charset="0"/>
              </a:rPr>
              <a:t>4-bit Serial-in to </a:t>
            </a:r>
            <a:r>
              <a:rPr lang="en-US" b="1" dirty="0" smtClean="0">
                <a:latin typeface="Times New Roman" panose="02020603050405020304" pitchFamily="18" charset="0"/>
                <a:cs typeface="Times New Roman" panose="02020603050405020304" pitchFamily="18" charset="0"/>
              </a:rPr>
              <a:t>Parallel-out </a:t>
            </a:r>
            <a:r>
              <a:rPr lang="en-US" b="1" dirty="0">
                <a:latin typeface="Times New Roman" panose="02020603050405020304" pitchFamily="18" charset="0"/>
                <a:cs typeface="Times New Roman" panose="02020603050405020304" pitchFamily="18" charset="0"/>
              </a:rPr>
              <a:t>Shift </a:t>
            </a:r>
            <a:r>
              <a:rPr lang="en-US" b="1" dirty="0" smtClean="0">
                <a:latin typeface="Times New Roman" panose="02020603050405020304" pitchFamily="18" charset="0"/>
                <a:cs typeface="Times New Roman" panose="02020603050405020304" pitchFamily="18" charset="0"/>
              </a:rPr>
              <a:t>Register</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257550"/>
            <a:ext cx="4810125" cy="17073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285750"/>
            <a:ext cx="1295400" cy="1030465"/>
          </a:xfrm>
          <a:prstGeom prst="rect">
            <a:avLst/>
          </a:prstGeom>
        </p:spPr>
      </p:pic>
    </p:spTree>
    <p:extLst>
      <p:ext uri="{BB962C8B-B14F-4D97-AF65-F5344CB8AC3E}">
        <p14:creationId xmlns:p14="http://schemas.microsoft.com/office/powerpoint/2010/main" val="2351971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Parallel-in to Serial-out (PISO)</a:t>
            </a:r>
          </a:p>
        </p:txBody>
      </p:sp>
      <p:sp>
        <p:nvSpPr>
          <p:cNvPr id="3" name="Content Placeholder 2"/>
          <p:cNvSpPr>
            <a:spLocks noGrp="1"/>
          </p:cNvSpPr>
          <p:nvPr>
            <p:ph idx="1"/>
          </p:nvPr>
        </p:nvSpPr>
        <p:spPr>
          <a:xfrm>
            <a:off x="457200" y="1451610"/>
            <a:ext cx="8229600" cy="3520440"/>
          </a:xfrm>
        </p:spPr>
        <p:txBody>
          <a:bodyPr/>
          <a:lstStyle/>
          <a:p>
            <a:pPr marL="0" indent="0">
              <a:buNone/>
            </a:pPr>
            <a:r>
              <a:rPr lang="en-US" dirty="0"/>
              <a:t>Parallel-in to Serial-out (PISO)  -  the parallel data is loaded into the register simultaneously and is shifted out of the register serially one bit at a time under clock control</a:t>
            </a:r>
            <a:r>
              <a:rPr lang="en-US" dirty="0" smtClean="0"/>
              <a:t>.</a:t>
            </a:r>
          </a:p>
          <a:p>
            <a:pPr marL="0" indent="0">
              <a:buNone/>
            </a:pPr>
            <a:r>
              <a:rPr lang="en-US" b="1" dirty="0">
                <a:latin typeface="Times New Roman" panose="02020603050405020304" pitchFamily="18" charset="0"/>
                <a:cs typeface="Times New Roman" panose="02020603050405020304" pitchFamily="18" charset="0"/>
              </a:rPr>
              <a:t>4-bit </a:t>
            </a:r>
            <a:r>
              <a:rPr lang="en-US" b="1" dirty="0" smtClean="0">
                <a:latin typeface="Times New Roman" panose="02020603050405020304" pitchFamily="18" charset="0"/>
                <a:cs typeface="Times New Roman" panose="02020603050405020304" pitchFamily="18" charset="0"/>
              </a:rPr>
              <a:t>Parallel-in </a:t>
            </a:r>
            <a:r>
              <a:rPr lang="en-US" b="1" dirty="0">
                <a:latin typeface="Times New Roman" panose="02020603050405020304" pitchFamily="18" charset="0"/>
                <a:cs typeface="Times New Roman" panose="02020603050405020304" pitchFamily="18" charset="0"/>
              </a:rPr>
              <a:t>to Serial-out Shift </a:t>
            </a:r>
            <a:r>
              <a:rPr lang="en-US" b="1" dirty="0" smtClean="0">
                <a:latin typeface="Times New Roman" panose="02020603050405020304" pitchFamily="18" charset="0"/>
                <a:cs typeface="Times New Roman" panose="02020603050405020304" pitchFamily="18" charset="0"/>
              </a:rPr>
              <a:t>Register </a:t>
            </a: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714750"/>
            <a:ext cx="5172075" cy="121443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285750"/>
            <a:ext cx="1295400" cy="1030465"/>
          </a:xfrm>
          <a:prstGeom prst="rect">
            <a:avLst/>
          </a:prstGeom>
        </p:spPr>
      </p:pic>
    </p:spTree>
    <p:extLst>
      <p:ext uri="{BB962C8B-B14F-4D97-AF65-F5344CB8AC3E}">
        <p14:creationId xmlns:p14="http://schemas.microsoft.com/office/powerpoint/2010/main" val="1351571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0"/>
            <a:ext cx="8229600" cy="857250"/>
          </a:xfrm>
        </p:spPr>
        <p:txBody>
          <a:bodyPr>
            <a:normAutofit fontScale="90000"/>
          </a:bodyPr>
          <a:lstStyle/>
          <a:p>
            <a:pPr algn="ctr"/>
            <a:r>
              <a:rPr lang="en-US" sz="5400" b="1" dirty="0" smtClean="0"/>
              <a:t/>
            </a:r>
            <a:br>
              <a:rPr lang="en-US" sz="5400" b="1" dirty="0" smtClean="0"/>
            </a:br>
            <a:r>
              <a:rPr lang="en-US" sz="5400" b="1" dirty="0"/>
              <a:t/>
            </a:r>
            <a:br>
              <a:rPr lang="en-US" sz="5400" b="1" dirty="0"/>
            </a:br>
            <a:r>
              <a:rPr lang="en-US" sz="5400" b="1" dirty="0" smtClean="0"/>
              <a:t/>
            </a:r>
            <a:br>
              <a:rPr lang="en-US" sz="5400" b="1" dirty="0" smtClean="0"/>
            </a:br>
            <a:r>
              <a:rPr lang="en-US" sz="4400" b="1" dirty="0" smtClean="0">
                <a:latin typeface="Times New Roman" panose="02020603050405020304" pitchFamily="18" charset="0"/>
                <a:cs typeface="Times New Roman" panose="02020603050405020304" pitchFamily="18" charset="0"/>
              </a:rPr>
              <a:t>Parallel </a:t>
            </a:r>
            <a:r>
              <a:rPr lang="en-US" sz="4400" b="1" dirty="0">
                <a:latin typeface="Times New Roman" panose="02020603050405020304" pitchFamily="18" charset="0"/>
                <a:cs typeface="Times New Roman" panose="02020603050405020304" pitchFamily="18" charset="0"/>
              </a:rPr>
              <a:t>In Parallel Out (PIPO)</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458200" cy="3718067"/>
          </a:xfrm>
        </p:spPr>
        <p:txBody>
          <a:bodyPr/>
          <a:lstStyle/>
          <a:p>
            <a:pPr marL="0" indent="0">
              <a:buNone/>
            </a:pPr>
            <a:r>
              <a:rPr lang="en-US" dirty="0"/>
              <a:t>the parallel data is loaded simultaneously into the register, and transferred together to their respective outputs by the same clock pulse</a:t>
            </a:r>
            <a:r>
              <a:rPr lang="en-US" dirty="0" smtClean="0"/>
              <a:t>.</a:t>
            </a:r>
          </a:p>
          <a:p>
            <a:pPr marL="0" indent="0">
              <a:buNone/>
            </a:pPr>
            <a:r>
              <a:rPr lang="en-US" b="1" dirty="0">
                <a:latin typeface="Times New Roman" panose="02020603050405020304" pitchFamily="18" charset="0"/>
                <a:cs typeface="Times New Roman" panose="02020603050405020304" pitchFamily="18" charset="0"/>
              </a:rPr>
              <a:t>4-bit Parallel-in to </a:t>
            </a:r>
            <a:r>
              <a:rPr lang="en-US" b="1" dirty="0" smtClean="0">
                <a:latin typeface="Times New Roman" panose="02020603050405020304" pitchFamily="18" charset="0"/>
                <a:cs typeface="Times New Roman" panose="02020603050405020304" pitchFamily="18" charset="0"/>
              </a:rPr>
              <a:t>Parallel-out </a:t>
            </a:r>
            <a:r>
              <a:rPr lang="en-US" b="1" dirty="0">
                <a:latin typeface="Times New Roman" panose="02020603050405020304" pitchFamily="18" charset="0"/>
                <a:cs typeface="Times New Roman" panose="02020603050405020304" pitchFamily="18" charset="0"/>
              </a:rPr>
              <a:t>Shift Register </a:t>
            </a:r>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126" y="2952750"/>
            <a:ext cx="4171950" cy="20502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0"/>
            <a:ext cx="1295400" cy="1030465"/>
          </a:xfrm>
          <a:prstGeom prst="rect">
            <a:avLst/>
          </a:prstGeom>
        </p:spPr>
      </p:pic>
    </p:spTree>
    <p:extLst>
      <p:ext uri="{BB962C8B-B14F-4D97-AF65-F5344CB8AC3E}">
        <p14:creationId xmlns:p14="http://schemas.microsoft.com/office/powerpoint/2010/main" val="326470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103</TotalTime>
  <Words>132</Words>
  <Application>Microsoft Office PowerPoint</Application>
  <PresentationFormat>On-screen Show (16:9)</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Register</vt:lpstr>
      <vt:lpstr>What is Register</vt:lpstr>
      <vt:lpstr>Example</vt:lpstr>
      <vt:lpstr>Shift Register</vt:lpstr>
      <vt:lpstr>Modes of Data Shifting</vt:lpstr>
      <vt:lpstr>Serial In Serial Out (SISO)</vt:lpstr>
      <vt:lpstr>   Serial In Parallel Out (SIPO) </vt:lpstr>
      <vt:lpstr>Parallel-in to Serial-out (PISO)</vt:lpstr>
      <vt:lpstr>   Parallel In Parallel Out (PIPO)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Registers &amp; various Types of Registers</dc:title>
  <dc:creator>Student</dc:creator>
  <cp:lastModifiedBy>Windows User</cp:lastModifiedBy>
  <cp:revision>25</cp:revision>
  <dcterms:created xsi:type="dcterms:W3CDTF">2020-03-17T08:15:17Z</dcterms:created>
  <dcterms:modified xsi:type="dcterms:W3CDTF">2020-03-19T04:10:31Z</dcterms:modified>
</cp:coreProperties>
</file>