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8" r:id="rId3"/>
    <p:sldId id="262" r:id="rId4"/>
    <p:sldId id="258" r:id="rId5"/>
    <p:sldId id="270" r:id="rId6"/>
    <p:sldId id="271" r:id="rId7"/>
    <p:sldId id="273" r:id="rId8"/>
    <p:sldId id="272" r:id="rId9"/>
    <p:sldId id="265" r:id="rId10"/>
    <p:sldId id="277" r:id="rId11"/>
    <p:sldId id="263" r:id="rId12"/>
    <p:sldId id="274" r:id="rId13"/>
    <p:sldId id="275" r:id="rId14"/>
    <p:sldId id="276" r:id="rId15"/>
    <p:sldId id="266" r:id="rId16"/>
    <p:sldId id="267" r:id="rId17"/>
    <p:sldId id="278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3C03325-D093-4220-A369-A1AF10C19846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ACAF749-9820-4A38-AFF9-E513B3B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24458">
              <a:defRPr/>
            </a:pPr>
            <a:r>
              <a:rPr lang="en-US" dirty="0" smtClean="0"/>
              <a:t>e.g. if c =2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F749-9820-4A38-AFF9-E513B3B66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3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F032A37-4E44-481B-B92E-EFEF36C6174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3B62EA-1697-46F9-BC2B-123C668542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Profit </a:t>
            </a:r>
            <a:r>
              <a:rPr lang="en-US" sz="3600" dirty="0"/>
              <a:t>Management of </a:t>
            </a:r>
            <a:br>
              <a:rPr lang="en-US" sz="3600" dirty="0"/>
            </a:br>
            <a:r>
              <a:rPr lang="en-US" sz="3600" dirty="0"/>
              <a:t>Green </a:t>
            </a:r>
            <a:r>
              <a:rPr lang="en-US" sz="3600" dirty="0" smtClean="0"/>
              <a:t>Data Centers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343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 smtClean="0"/>
              <a:t>Huangxin</a:t>
            </a:r>
            <a:r>
              <a:rPr lang="en-US" sz="2000" dirty="0" smtClean="0"/>
              <a:t> Wang</a:t>
            </a:r>
          </a:p>
          <a:p>
            <a:pPr algn="r"/>
            <a:r>
              <a:rPr lang="en-US" sz="2000" dirty="0" smtClean="0"/>
              <a:t>12/10/2014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38862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CS773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Optimal </a:t>
            </a:r>
            <a:r>
              <a:rPr lang="en-US" dirty="0" smtClean="0"/>
              <a:t>Algorithm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Migration is not necessary</a:t>
            </a:r>
          </a:p>
          <a:p>
            <a:pPr lvl="1"/>
            <a:r>
              <a:rPr lang="en-US" dirty="0" smtClean="0"/>
              <a:t>Provide an approach to convert a solution with migration with one without </a:t>
            </a:r>
            <a:r>
              <a:rPr lang="en-US" dirty="0" smtClean="0"/>
              <a:t>migration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</a:p>
          <a:p>
            <a:pPr lvl="1"/>
            <a:r>
              <a:rPr lang="en-US" dirty="0" smtClean="0"/>
              <a:t>Data center: 100 machine nodes</a:t>
            </a:r>
          </a:p>
          <a:p>
            <a:pPr lvl="1"/>
            <a:r>
              <a:rPr lang="en-US" dirty="0" smtClean="0"/>
              <a:t>Green energy: real solar trace from whether station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Job profits: 10 per </a:t>
            </a:r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Brown energy: on-peak/off-peak</a:t>
            </a:r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43" y="2895600"/>
            <a:ext cx="3952875" cy="207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3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OPT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Implementation: LINGO solver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4876800" cy="251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888468"/>
            <a:ext cx="7680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Running time cost. 48 time slots, 16 machine nodes, job has average length of 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234934"/>
            <a:ext cx="8707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 hours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FirstFit</a:t>
            </a:r>
            <a:r>
              <a:rPr lang="en-US" dirty="0" smtClean="0"/>
              <a:t>, </a:t>
            </a:r>
            <a:r>
              <a:rPr lang="en-US" dirty="0" err="1" smtClean="0"/>
              <a:t>BestFit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934200" cy="379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410200"/>
            <a:ext cx="7680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Running time cost. 48 time slots, 16 machine nodes, job has average length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BestFit</a:t>
            </a:r>
            <a:r>
              <a:rPr lang="en-US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FirstFit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" y="2133600"/>
            <a:ext cx="853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9832" y="4191000"/>
            <a:ext cx="2026219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Scheduled profit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4366" y="4191000"/>
            <a:ext cx="2026219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g</a:t>
            </a:r>
            <a:r>
              <a:rPr lang="en-US" dirty="0" smtClean="0"/>
              <a:t>reen energy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1520" y="4191000"/>
            <a:ext cx="2026219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Used brown energy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28800" y="2590800"/>
            <a:ext cx="152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1200" y="1905000"/>
            <a:ext cx="454851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36051" y="1714500"/>
                <a:ext cx="2212149" cy="381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Workload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50%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051" y="1714500"/>
                <a:ext cx="2212149" cy="381000"/>
              </a:xfrm>
              <a:prstGeom prst="rect">
                <a:avLst/>
              </a:prstGeom>
              <a:blipFill rotWithShape="1">
                <a:blip r:embed="rId3"/>
                <a:stretch>
                  <a:fillRect t="-1493" b="-1791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Resource augmentation: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reen energy augmentation is not helpful</a:t>
            </a:r>
          </a:p>
          <a:p>
            <a:pPr lvl="1"/>
            <a:r>
              <a:rPr lang="en-US" dirty="0" smtClean="0"/>
              <a:t>Machine speed augmentation is helpful</a:t>
            </a:r>
          </a:p>
          <a:p>
            <a:pPr lvl="1"/>
            <a:endParaRPr lang="en-US" dirty="0"/>
          </a:p>
          <a:p>
            <a:r>
              <a:rPr lang="en-US" dirty="0" smtClean="0"/>
              <a:t>Offline algorithm</a:t>
            </a:r>
          </a:p>
          <a:p>
            <a:endParaRPr lang="en-US" dirty="0" smtClean="0"/>
          </a:p>
          <a:p>
            <a:r>
              <a:rPr lang="en-US" dirty="0" err="1" smtClean="0"/>
              <a:t>FirstFit</a:t>
            </a:r>
            <a:r>
              <a:rPr lang="en-US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BestFit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BestFit</a:t>
            </a:r>
            <a:r>
              <a:rPr lang="en-US" dirty="0" smtClean="0"/>
              <a:t> is more profitable when the workload utilization is less than round 50%</a:t>
            </a:r>
            <a:r>
              <a:rPr lang="en-US" dirty="0"/>
              <a:t> </a:t>
            </a:r>
            <a:r>
              <a:rPr lang="en-US" dirty="0" smtClean="0"/>
              <a:t>and less </a:t>
            </a:r>
            <a:r>
              <a:rPr lang="en-US" dirty="0"/>
              <a:t>profitable </a:t>
            </a:r>
            <a:r>
              <a:rPr lang="en-US" dirty="0" smtClean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6469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Analyze based </a:t>
            </a:r>
            <a:r>
              <a:rPr lang="en-US" dirty="0" smtClean="0"/>
              <a:t>on stochastic assumption of </a:t>
            </a:r>
            <a:r>
              <a:rPr lang="en-US" dirty="0" smtClean="0"/>
              <a:t>jobs</a:t>
            </a:r>
            <a:endParaRPr lang="en-US" dirty="0" smtClean="0"/>
          </a:p>
          <a:p>
            <a:r>
              <a:rPr lang="en-US" dirty="0" smtClean="0"/>
              <a:t>2. Integrate workload prediction, and design algorithms </a:t>
            </a:r>
            <a:r>
              <a:rPr lang="en-US" dirty="0" smtClean="0"/>
              <a:t>that combine </a:t>
            </a:r>
            <a:r>
              <a:rPr lang="en-US" dirty="0" err="1" smtClean="0"/>
              <a:t>FirstFit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BestFit</a:t>
            </a:r>
            <a:endParaRPr lang="en-US" dirty="0" smtClean="0"/>
          </a:p>
          <a:p>
            <a:r>
              <a:rPr lang="en-US" dirty="0" smtClean="0"/>
              <a:t>3. Extend to distributed data centers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90800" y="2819400"/>
            <a:ext cx="3679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solidFill>
                  <a:srgbClr val="92D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You!</a:t>
            </a:r>
            <a:endParaRPr lang="en-US" sz="5400" b="1" dirty="0">
              <a:ln w="18000">
                <a:solidFill>
                  <a:srgbClr val="92D050"/>
                </a:solidFill>
                <a:prstDash val="solid"/>
                <a:miter lim="800000"/>
              </a:ln>
              <a:solidFill>
                <a:srgbClr val="92D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Green Data Centers</a:t>
            </a:r>
            <a:r>
              <a:rPr lang="en-US" dirty="0" smtClean="0"/>
              <a:t>: data centers are powered partially by green energy and brown energy</a:t>
            </a:r>
          </a:p>
          <a:p>
            <a:endParaRPr lang="en-US" dirty="0"/>
          </a:p>
          <a:p>
            <a:r>
              <a:rPr lang="en-US" b="1" u="sng" dirty="0" smtClean="0"/>
              <a:t>Profits</a:t>
            </a:r>
            <a:r>
              <a:rPr lang="en-US" dirty="0" smtClean="0"/>
              <a:t> = Revenue - Cost</a:t>
            </a:r>
          </a:p>
          <a:p>
            <a:pPr lvl="1"/>
            <a:r>
              <a:rPr lang="en-US" dirty="0" smtClean="0"/>
              <a:t>Revenue: completing jobs from users</a:t>
            </a:r>
          </a:p>
          <a:p>
            <a:pPr lvl="1"/>
            <a:r>
              <a:rPr lang="en-US" dirty="0" smtClean="0"/>
              <a:t>Cost: energy cost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Objective</a:t>
            </a:r>
            <a:r>
              <a:rPr lang="en-US" dirty="0" smtClean="0"/>
              <a:t>: study jobs scheduling algorithms </a:t>
            </a:r>
            <a:r>
              <a:rPr lang="en-US" dirty="0" smtClean="0"/>
              <a:t>in maximizing profit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3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</a:p>
          <a:p>
            <a:pPr lvl="1"/>
            <a:r>
              <a:rPr lang="en-US" dirty="0" smtClean="0"/>
              <a:t>Centralized data center</a:t>
            </a:r>
          </a:p>
          <a:p>
            <a:pPr lvl="1"/>
            <a:r>
              <a:rPr lang="en-US" dirty="0" smtClean="0"/>
              <a:t>Distributed data center</a:t>
            </a:r>
          </a:p>
          <a:p>
            <a:pPr lvl="1"/>
            <a:endParaRPr lang="en-US" dirty="0"/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Minimize brown energy consumption/cost</a:t>
            </a:r>
          </a:p>
          <a:p>
            <a:pPr lvl="1"/>
            <a:r>
              <a:rPr lang="en-US" dirty="0" smtClean="0"/>
              <a:t>Maximize green energy consumption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Maximize profit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only a few [SmartGrid-2013], make strong stochastic assumption of workloads</a:t>
            </a:r>
          </a:p>
          <a:p>
            <a:pPr lvl="2"/>
            <a:r>
              <a:rPr lang="en-US" dirty="0" smtClean="0"/>
              <a:t>no theoretical analysis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051076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1219200"/>
            <a:ext cx="1821974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On-peak/off-peak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373" y="1875479"/>
            <a:ext cx="177484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Job: has deadline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1230871"/>
            <a:ext cx="1242648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battery!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762000"/>
            <a:ext cx="671979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Free!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016" y="2362200"/>
            <a:ext cx="1800493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Non-</a:t>
            </a:r>
            <a:r>
              <a:rPr lang="en-US" altLang="zh-CN" dirty="0" err="1" smtClean="0"/>
              <a:t>preemptable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T</a:t>
            </a:r>
            <a:r>
              <a:rPr lang="en-US" u="sng" dirty="0" smtClean="0">
                <a:solidFill>
                  <a:srgbClr val="FF0000"/>
                </a:solidFill>
              </a:rPr>
              <a:t>heoretical analysis </a:t>
            </a:r>
            <a:r>
              <a:rPr lang="en-US" dirty="0" smtClean="0"/>
              <a:t>of some classical algorithms in this model</a:t>
            </a:r>
          </a:p>
          <a:p>
            <a:endParaRPr lang="en-US" dirty="0" smtClean="0"/>
          </a:p>
          <a:p>
            <a:r>
              <a:rPr lang="en-US" u="sng" dirty="0">
                <a:solidFill>
                  <a:srgbClr val="FF0000"/>
                </a:solidFill>
              </a:rPr>
              <a:t>O</a:t>
            </a:r>
            <a:r>
              <a:rPr lang="en-US" u="sng" dirty="0" smtClean="0">
                <a:solidFill>
                  <a:srgbClr val="FF0000"/>
                </a:solidFill>
              </a:rPr>
              <a:t>ptimal offline </a:t>
            </a:r>
            <a:r>
              <a:rPr lang="en-US" u="sng" dirty="0" smtClean="0">
                <a:solidFill>
                  <a:srgbClr val="FF0000"/>
                </a:solidFill>
              </a:rPr>
              <a:t>solution </a:t>
            </a:r>
            <a:r>
              <a:rPr lang="en-US" dirty="0" smtClean="0"/>
              <a:t>using </a:t>
            </a:r>
            <a:r>
              <a:rPr lang="en-US" dirty="0" smtClean="0"/>
              <a:t>integer linear program</a:t>
            </a:r>
          </a:p>
          <a:p>
            <a:endParaRPr lang="en-US" dirty="0" smtClean="0"/>
          </a:p>
          <a:p>
            <a:r>
              <a:rPr lang="en-US" u="sng" dirty="0" smtClean="0">
                <a:solidFill>
                  <a:srgbClr val="FF0000"/>
                </a:solidFill>
              </a:rPr>
              <a:t>Simulations</a:t>
            </a:r>
          </a:p>
          <a:p>
            <a:pPr lvl="1"/>
            <a:r>
              <a:rPr lang="en-US" dirty="0" smtClean="0"/>
              <a:t>Study the running time of OPT</a:t>
            </a:r>
          </a:p>
          <a:p>
            <a:pPr lvl="1"/>
            <a:r>
              <a:rPr lang="en-US" dirty="0" smtClean="0"/>
              <a:t>Study performance of heuristic algorithms against OPT</a:t>
            </a:r>
          </a:p>
          <a:p>
            <a:pPr lvl="1"/>
            <a:r>
              <a:rPr lang="en-US" dirty="0" smtClean="0"/>
              <a:t>Study heuristic algorithms in large scale settings</a:t>
            </a:r>
          </a:p>
        </p:txBody>
      </p:sp>
    </p:spTree>
    <p:extLst>
      <p:ext uri="{BB962C8B-B14F-4D97-AF65-F5344CB8AC3E}">
        <p14:creationId xmlns:p14="http://schemas.microsoft.com/office/powerpoint/2010/main" val="40198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Competitive analysis</a:t>
                </a:r>
              </a:p>
              <a:p>
                <a:pPr lvl="1"/>
                <a:r>
                  <a:rPr lang="en-US" dirty="0" smtClean="0"/>
                  <a:t>For any input instance I, the performance of OPT over </a:t>
                </a:r>
                <a:r>
                  <a:rPr lang="en-US" dirty="0" smtClean="0"/>
                  <a:t>ON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𝑂𝑃𝑇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ON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Resource Augmentation</a:t>
                </a:r>
              </a:p>
              <a:p>
                <a:pPr lvl="1"/>
                <a:r>
                  <a:rPr lang="en-US" dirty="0" smtClean="0"/>
                  <a:t>For any input instance I, if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/>
                      </a:rPr>
                      <m:t>has</m:t>
                    </m:r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times of resources over OPT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𝑂𝑃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ON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Objective: find out what resource is rare, and can be augmented to improve worst-case performance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27" t="-1001" r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6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err="1" smtClean="0"/>
              <a:t>FirstFit</a:t>
            </a:r>
            <a:endParaRPr lang="en-US" u="sng" dirty="0" smtClean="0"/>
          </a:p>
          <a:p>
            <a:pPr lvl="1"/>
            <a:r>
              <a:rPr lang="en-US" dirty="0" smtClean="0"/>
              <a:t>For each arriving job, schedule it to the earliest available time </a:t>
            </a:r>
          </a:p>
          <a:p>
            <a:pPr lvl="1"/>
            <a:endParaRPr lang="en-US" dirty="0"/>
          </a:p>
          <a:p>
            <a:r>
              <a:rPr lang="en-US" u="sng" dirty="0" err="1" smtClean="0"/>
              <a:t>BestFit</a:t>
            </a:r>
            <a:endParaRPr lang="en-US" u="sng" dirty="0" smtClean="0"/>
          </a:p>
          <a:p>
            <a:pPr lvl="1"/>
            <a:r>
              <a:rPr lang="en-US" dirty="0" smtClean="0"/>
              <a:t>For each arriving job, schedule it to the time when energy is cheapest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analysis Result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u="sng" dirty="0" smtClean="0">
                    <a:solidFill>
                      <a:srgbClr val="FF0000"/>
                    </a:solidFill>
                  </a:rPr>
                  <a:t>Green resource augmentation </a:t>
                </a:r>
                <a:r>
                  <a:rPr lang="en-US" dirty="0" smtClean="0"/>
                  <a:t>is not helpful in improving worst-case performance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u="sng" dirty="0" smtClean="0"/>
                  <a:t>proof by</a:t>
                </a:r>
                <a:r>
                  <a:rPr lang="en-US" dirty="0" smtClean="0"/>
                  <a:t>: constructing an instance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u="sng" dirty="0" smtClean="0"/>
                  <a:t>main reason</a:t>
                </a:r>
                <a:r>
                  <a:rPr lang="en-US" dirty="0" smtClean="0"/>
                  <a:t>: machine resource constraints</a:t>
                </a:r>
              </a:p>
              <a:p>
                <a:pPr lvl="1"/>
                <a:endParaRPr lang="en-US" dirty="0"/>
              </a:p>
              <a:p>
                <a:r>
                  <a:rPr lang="en-US" u="sng" dirty="0" smtClean="0">
                    <a:solidFill>
                      <a:srgbClr val="FF0000"/>
                    </a:solidFill>
                  </a:rPr>
                  <a:t>Machine speed augmentation</a:t>
                </a:r>
                <a:r>
                  <a:rPr lang="en-US" dirty="0" smtClean="0"/>
                  <a:t> </a:t>
                </a:r>
                <a:r>
                  <a:rPr lang="en-US" dirty="0" smtClean="0"/>
                  <a:t>helps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 err="1" smtClean="0"/>
                  <a:t>BestFit</a:t>
                </a:r>
                <a:r>
                  <a:rPr lang="en-US" dirty="0" smtClean="0"/>
                  <a:t>, not for </a:t>
                </a:r>
                <a:r>
                  <a:rPr lang="en-US" dirty="0" err="1" smtClean="0"/>
                  <a:t>FirstFit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Consider for an restricted cases: jobs have uniform processing time and one machine node requirement</a:t>
                </a:r>
              </a:p>
              <a:p>
                <a:pPr lvl="1"/>
                <a:r>
                  <a:rPr lang="en-US" dirty="0" smtClean="0"/>
                  <a:t>Without resource augmentation: competitive ratio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</a:p>
              <a:p>
                <a:pPr lvl="1"/>
                <a:r>
                  <a:rPr lang="en-US" dirty="0" smtClean="0"/>
                  <a:t>With resource augmentation: competitive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Optimal 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666319"/>
            <a:ext cx="6478829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7180" y="1752600"/>
            <a:ext cx="3138039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Profit = Revenue – Energy Cost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2286000"/>
            <a:ext cx="2735044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Revenue = {job scheduled}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3137931"/>
            <a:ext cx="4275209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Energy cost = brown energy demand * price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3810000"/>
            <a:ext cx="419826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BED = total energy demand – green energy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4572000"/>
            <a:ext cx="2415136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Total energy demand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81600"/>
            <a:ext cx="2415136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Release time constraints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0083" y="5638800"/>
            <a:ext cx="2415136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Deadline constraints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78630" y="6096000"/>
            <a:ext cx="3569769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Whether job j is scheduled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19200" y="5181600"/>
            <a:ext cx="304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19200" y="6013966"/>
            <a:ext cx="304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TimesNew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709</TotalTime>
  <Words>567</Words>
  <Application>Microsoft Office PowerPoint</Application>
  <PresentationFormat>On-screen Show (4:3)</PresentationFormat>
  <Paragraphs>118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Profit Management of  Green Data Centers</vt:lpstr>
      <vt:lpstr>Introduction</vt:lpstr>
      <vt:lpstr>Related work</vt:lpstr>
      <vt:lpstr>Problem Model</vt:lpstr>
      <vt:lpstr>Overview of our work</vt:lpstr>
      <vt:lpstr>Theoretical analysis</vt:lpstr>
      <vt:lpstr>Classical Algorithms</vt:lpstr>
      <vt:lpstr>Competitive analysis Result</vt:lpstr>
      <vt:lpstr>Offline Optimal Algorithm</vt:lpstr>
      <vt:lpstr>Offline Optimal Algorithm (Con’t)</vt:lpstr>
      <vt:lpstr>Simulation</vt:lpstr>
      <vt:lpstr>Offline OPT running time</vt:lpstr>
      <vt:lpstr>Offline v.s. FirstFit, BestFit</vt:lpstr>
      <vt:lpstr>BestFit v.s. FirstFit</vt:lpstr>
      <vt:lpstr>Conclusion</vt:lpstr>
      <vt:lpstr>Future work</vt:lpstr>
      <vt:lpstr>PowerPoint Presentation</vt:lpstr>
    </vt:vector>
  </TitlesOfParts>
  <Company>Volgenau School, 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Management of Green Data Centers</dc:title>
  <dc:creator>Huangxin Wang</dc:creator>
  <cp:lastModifiedBy>Huangxin Wang</cp:lastModifiedBy>
  <cp:revision>95</cp:revision>
  <cp:lastPrinted>2014-12-10T03:10:51Z</cp:lastPrinted>
  <dcterms:created xsi:type="dcterms:W3CDTF">2014-12-02T20:16:28Z</dcterms:created>
  <dcterms:modified xsi:type="dcterms:W3CDTF">2014-12-10T04:46:19Z</dcterms:modified>
</cp:coreProperties>
</file>