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6" r:id="rId10"/>
    <p:sldId id="267" r:id="rId11"/>
    <p:sldId id="268" r:id="rId12"/>
    <p:sldId id="269" r:id="rId13"/>
    <p:sldId id="270" r:id="rId14"/>
    <p:sldId id="271" r:id="rId15"/>
    <p:sldId id="272" r:id="rId16"/>
    <p:sldId id="265" r:id="rId17"/>
    <p:sldId id="274" r:id="rId18"/>
    <p:sldId id="273" r:id="rId19"/>
    <p:sldId id="275" r:id="rId20"/>
    <p:sldId id="276" r:id="rId21"/>
    <p:sldId id="277" r:id="rId22"/>
    <p:sldId id="278" r:id="rId23"/>
    <p:sldId id="279" r:id="rId24"/>
    <p:sldId id="281" r:id="rId25"/>
    <p:sldId id="280" r:id="rId26"/>
    <p:sldId id="282"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9" autoAdjust="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3B8C6-73C3-470F-BDC3-6D310F5525EC}" type="datetimeFigureOut">
              <a:rPr lang="en-US" smtClean="0"/>
              <a:t>05-Jan-18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38283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B8C6-73C3-470F-BDC3-6D310F5525EC}" type="datetimeFigureOut">
              <a:rPr lang="en-US" smtClean="0"/>
              <a:t>05-Jan-18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370558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B8C6-73C3-470F-BDC3-6D310F5525EC}" type="datetimeFigureOut">
              <a:rPr lang="en-US" smtClean="0"/>
              <a:t>05-Jan-18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131556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B8C6-73C3-470F-BDC3-6D310F5525EC}" type="datetimeFigureOut">
              <a:rPr lang="en-US" smtClean="0"/>
              <a:t>05-Jan-18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210302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3B8C6-73C3-470F-BDC3-6D310F5525EC}" type="datetimeFigureOut">
              <a:rPr lang="en-US" smtClean="0"/>
              <a:t>05-Jan-18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349111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3B8C6-73C3-470F-BDC3-6D310F5525EC}" type="datetimeFigureOut">
              <a:rPr lang="en-US" smtClean="0"/>
              <a:t>05-Jan-18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201024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3B8C6-73C3-470F-BDC3-6D310F5525EC}" type="datetimeFigureOut">
              <a:rPr lang="en-US" smtClean="0"/>
              <a:t>05-Jan-18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333528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3B8C6-73C3-470F-BDC3-6D310F5525EC}" type="datetimeFigureOut">
              <a:rPr lang="en-US" smtClean="0"/>
              <a:t>05-Jan-18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403687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3B8C6-73C3-470F-BDC3-6D310F5525EC}" type="datetimeFigureOut">
              <a:rPr lang="en-US" smtClean="0"/>
              <a:t>05-Jan-18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12924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3B8C6-73C3-470F-BDC3-6D310F5525EC}" type="datetimeFigureOut">
              <a:rPr lang="en-US" smtClean="0"/>
              <a:t>05-Jan-18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289109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3B8C6-73C3-470F-BDC3-6D310F5525EC}" type="datetimeFigureOut">
              <a:rPr lang="en-US" smtClean="0"/>
              <a:t>05-Jan-18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7293-F80C-42CB-978D-35831447E431}" type="slidenum">
              <a:rPr lang="en-US" smtClean="0"/>
              <a:t>‹#›</a:t>
            </a:fld>
            <a:endParaRPr lang="en-US"/>
          </a:p>
        </p:txBody>
      </p:sp>
    </p:spTree>
    <p:extLst>
      <p:ext uri="{BB962C8B-B14F-4D97-AF65-F5344CB8AC3E}">
        <p14:creationId xmlns:p14="http://schemas.microsoft.com/office/powerpoint/2010/main" val="121250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3B8C6-73C3-470F-BDC3-6D310F5525EC}" type="datetimeFigureOut">
              <a:rPr lang="en-US" smtClean="0"/>
              <a:t>05-Jan-18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97293-F80C-42CB-978D-35831447E431}" type="slidenum">
              <a:rPr lang="en-US" smtClean="0"/>
              <a:t>‹#›</a:t>
            </a:fld>
            <a:endParaRPr lang="en-US"/>
          </a:p>
        </p:txBody>
      </p:sp>
    </p:spTree>
    <p:extLst>
      <p:ext uri="{BB962C8B-B14F-4D97-AF65-F5344CB8AC3E}">
        <p14:creationId xmlns:p14="http://schemas.microsoft.com/office/powerpoint/2010/main" val="287380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875" y="2221345"/>
            <a:ext cx="5715000" cy="3810000"/>
          </a:xfrm>
          <a:prstGeom prst="rect">
            <a:avLst/>
          </a:prstGeom>
        </p:spPr>
      </p:pic>
      <p:sp>
        <p:nvSpPr>
          <p:cNvPr id="2" name="Title 1"/>
          <p:cNvSpPr>
            <a:spLocks noGrp="1"/>
          </p:cNvSpPr>
          <p:nvPr>
            <p:ph type="ctrTitle"/>
          </p:nvPr>
        </p:nvSpPr>
        <p:spPr>
          <a:xfrm>
            <a:off x="432179" y="601898"/>
            <a:ext cx="10411311" cy="967901"/>
          </a:xfrm>
        </p:spPr>
        <p:txBody>
          <a:bodyPr>
            <a:normAutofit/>
          </a:bodyPr>
          <a:lstStyle/>
          <a:p>
            <a:r>
              <a:rPr lang="en-US" sz="2700" b="1" dirty="0" smtClean="0">
                <a:solidFill>
                  <a:schemeClr val="accent6">
                    <a:lumMod val="50000"/>
                  </a:schemeClr>
                </a:solidFill>
                <a:latin typeface="Comic Sans MS" panose="030F0702030302020204" pitchFamily="66" charset="0"/>
              </a:rPr>
              <a:t>The </a:t>
            </a:r>
            <a:r>
              <a:rPr lang="en-US" sz="2700" b="1" dirty="0">
                <a:solidFill>
                  <a:schemeClr val="accent6">
                    <a:lumMod val="50000"/>
                  </a:schemeClr>
                </a:solidFill>
                <a:latin typeface="Comic Sans MS" panose="030F0702030302020204" pitchFamily="66" charset="0"/>
              </a:rPr>
              <a:t>Plant Propagation </a:t>
            </a:r>
            <a:r>
              <a:rPr lang="en-US" sz="2700" b="1" dirty="0" smtClean="0">
                <a:solidFill>
                  <a:schemeClr val="accent6">
                    <a:lumMod val="50000"/>
                  </a:schemeClr>
                </a:solidFill>
                <a:latin typeface="Comic Sans MS" panose="030F0702030302020204" pitchFamily="66" charset="0"/>
              </a:rPr>
              <a:t>Algorithm for </a:t>
            </a:r>
            <a:r>
              <a:rPr lang="en-US" sz="2700" b="1" dirty="0">
                <a:solidFill>
                  <a:schemeClr val="accent6">
                    <a:lumMod val="50000"/>
                  </a:schemeClr>
                </a:solidFill>
                <a:latin typeface="Comic Sans MS" panose="030F0702030302020204" pitchFamily="66" charset="0"/>
              </a:rPr>
              <a:t>Discrete </a:t>
            </a:r>
            <a:r>
              <a:rPr lang="en-US" sz="2700" b="1" dirty="0" smtClean="0">
                <a:solidFill>
                  <a:schemeClr val="accent6">
                    <a:lumMod val="50000"/>
                  </a:schemeClr>
                </a:solidFill>
                <a:latin typeface="Comic Sans MS" panose="030F0702030302020204" pitchFamily="66" charset="0"/>
              </a:rPr>
              <a:t>Optimization: </a:t>
            </a:r>
            <a:r>
              <a:rPr lang="en-US" sz="2700" b="1" dirty="0">
                <a:solidFill>
                  <a:schemeClr val="accent6">
                    <a:lumMod val="50000"/>
                  </a:schemeClr>
                </a:solidFill>
                <a:latin typeface="Comic Sans MS" panose="030F0702030302020204" pitchFamily="66" charset="0"/>
              </a:rPr>
              <a:t>The </a:t>
            </a:r>
            <a:r>
              <a:rPr lang="en-US" sz="2700" b="1" dirty="0" smtClean="0">
                <a:solidFill>
                  <a:schemeClr val="accent6">
                    <a:lumMod val="50000"/>
                  </a:schemeClr>
                </a:solidFill>
                <a:latin typeface="Comic Sans MS" panose="030F0702030302020204" pitchFamily="66" charset="0"/>
              </a:rPr>
              <a:t>Case of </a:t>
            </a:r>
            <a:r>
              <a:rPr lang="en-US" sz="2700" b="1" dirty="0">
                <a:solidFill>
                  <a:schemeClr val="accent6">
                    <a:lumMod val="50000"/>
                  </a:schemeClr>
                </a:solidFill>
                <a:latin typeface="Comic Sans MS" panose="030F0702030302020204" pitchFamily="66" charset="0"/>
              </a:rPr>
              <a:t>the Travelling Salesman </a:t>
            </a:r>
            <a:r>
              <a:rPr lang="en-US" sz="2700" b="1" dirty="0" smtClean="0">
                <a:solidFill>
                  <a:schemeClr val="accent6">
                    <a:lumMod val="50000"/>
                  </a:schemeClr>
                </a:solidFill>
                <a:latin typeface="Comic Sans MS" panose="030F0702030302020204" pitchFamily="66" charset="0"/>
              </a:rPr>
              <a:t>Problem</a:t>
            </a:r>
            <a:endParaRPr lang="en-US" b="1" dirty="0">
              <a:solidFill>
                <a:schemeClr val="accent6">
                  <a:lumMod val="50000"/>
                </a:schemeClr>
              </a:solidFill>
              <a:latin typeface="Comic Sans MS" panose="030F0702030302020204" pitchFamily="66" charset="0"/>
            </a:endParaRPr>
          </a:p>
        </p:txBody>
      </p:sp>
      <p:sp>
        <p:nvSpPr>
          <p:cNvPr id="3" name="Subtitle 2"/>
          <p:cNvSpPr>
            <a:spLocks noGrp="1"/>
          </p:cNvSpPr>
          <p:nvPr>
            <p:ph type="subTitle" idx="1"/>
          </p:nvPr>
        </p:nvSpPr>
        <p:spPr>
          <a:xfrm>
            <a:off x="1013724" y="1991266"/>
            <a:ext cx="5239154" cy="979724"/>
          </a:xfrm>
        </p:spPr>
        <p:txBody>
          <a:bodyPr>
            <a:normAutofit fontScale="47500" lnSpcReduction="20000"/>
          </a:bodyPr>
          <a:lstStyle/>
          <a:p>
            <a:pPr algn="l"/>
            <a:r>
              <a:rPr lang="en-US" sz="4000" b="1" dirty="0" err="1">
                <a:latin typeface="Comic Sans MS" panose="030F0702030302020204" pitchFamily="66" charset="0"/>
              </a:rPr>
              <a:t>Birsen</a:t>
            </a:r>
            <a:r>
              <a:rPr lang="en-US" sz="4000" b="1" dirty="0">
                <a:latin typeface="Comic Sans MS" panose="030F0702030302020204" pitchFamily="66" charset="0"/>
              </a:rPr>
              <a:t> ˙I. </a:t>
            </a:r>
            <a:r>
              <a:rPr lang="en-US" sz="4000" b="1" dirty="0" err="1">
                <a:latin typeface="Comic Sans MS" panose="030F0702030302020204" pitchFamily="66" charset="0"/>
              </a:rPr>
              <a:t>Selamo˘glu</a:t>
            </a:r>
            <a:r>
              <a:rPr lang="en-US" sz="4000" b="1" dirty="0">
                <a:latin typeface="Comic Sans MS" panose="030F0702030302020204" pitchFamily="66" charset="0"/>
              </a:rPr>
              <a:t> and </a:t>
            </a:r>
            <a:r>
              <a:rPr lang="en-US" sz="4000" b="1" dirty="0" err="1">
                <a:latin typeface="Comic Sans MS" panose="030F0702030302020204" pitchFamily="66" charset="0"/>
              </a:rPr>
              <a:t>Abdellah</a:t>
            </a:r>
            <a:r>
              <a:rPr lang="en-US" sz="4000" b="1" dirty="0">
                <a:latin typeface="Comic Sans MS" panose="030F0702030302020204" pitchFamily="66" charset="0"/>
              </a:rPr>
              <a:t> </a:t>
            </a:r>
            <a:r>
              <a:rPr lang="en-US" sz="4000" b="1" dirty="0" err="1" smtClean="0">
                <a:latin typeface="Comic Sans MS" panose="030F0702030302020204" pitchFamily="66" charset="0"/>
              </a:rPr>
              <a:t>Salhi</a:t>
            </a:r>
            <a:endParaRPr lang="en-US" sz="4000" b="1" dirty="0" smtClean="0">
              <a:latin typeface="Comic Sans MS" panose="030F0702030302020204" pitchFamily="66" charset="0"/>
            </a:endParaRPr>
          </a:p>
          <a:p>
            <a:pPr algn="l"/>
            <a:r>
              <a:rPr lang="en-US" sz="3500" dirty="0">
                <a:latin typeface="Comic Sans MS" panose="030F0702030302020204" pitchFamily="66" charset="0"/>
              </a:rPr>
              <a:t>University of Essex, </a:t>
            </a:r>
            <a:endParaRPr lang="en-US" sz="3500" dirty="0" smtClean="0">
              <a:latin typeface="Comic Sans MS" panose="030F0702030302020204" pitchFamily="66" charset="0"/>
            </a:endParaRPr>
          </a:p>
          <a:p>
            <a:pPr algn="l"/>
            <a:r>
              <a:rPr lang="en-US" sz="3500" dirty="0" err="1" smtClean="0">
                <a:latin typeface="Comic Sans MS" panose="030F0702030302020204" pitchFamily="66" charset="0"/>
              </a:rPr>
              <a:t>Wivenhoe</a:t>
            </a:r>
            <a:r>
              <a:rPr lang="en-US" sz="3500" dirty="0" smtClean="0">
                <a:latin typeface="Comic Sans MS" panose="030F0702030302020204" pitchFamily="66" charset="0"/>
              </a:rPr>
              <a:t> </a:t>
            </a:r>
            <a:r>
              <a:rPr lang="en-US" sz="3500" dirty="0">
                <a:latin typeface="Comic Sans MS" panose="030F0702030302020204" pitchFamily="66" charset="0"/>
              </a:rPr>
              <a:t>Park, </a:t>
            </a:r>
            <a:r>
              <a:rPr lang="en-US" sz="3500" dirty="0" smtClean="0">
                <a:latin typeface="Comic Sans MS" panose="030F0702030302020204" pitchFamily="66" charset="0"/>
              </a:rPr>
              <a:t>Colchester </a:t>
            </a:r>
            <a:r>
              <a:rPr lang="en-US" sz="3500" dirty="0">
                <a:latin typeface="Comic Sans MS" panose="030F0702030302020204" pitchFamily="66" charset="0"/>
              </a:rPr>
              <a:t>CO4 3SQ, UK</a:t>
            </a:r>
            <a:endParaRPr lang="en-US" sz="3500" dirty="0" smtClean="0">
              <a:latin typeface="Comic Sans MS" panose="030F0702030302020204" pitchFamily="66" charset="0"/>
            </a:endParaRPr>
          </a:p>
          <a:p>
            <a:pPr algn="l"/>
            <a:endParaRPr lang="en-US" dirty="0"/>
          </a:p>
        </p:txBody>
      </p:sp>
      <p:sp>
        <p:nvSpPr>
          <p:cNvPr id="6" name="Subtitle 2"/>
          <p:cNvSpPr txBox="1">
            <a:spLocks/>
          </p:cNvSpPr>
          <p:nvPr/>
        </p:nvSpPr>
        <p:spPr>
          <a:xfrm>
            <a:off x="1013724" y="4635703"/>
            <a:ext cx="4093985" cy="1395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latin typeface="Comic Sans MS" panose="030F0702030302020204" pitchFamily="66" charset="0"/>
              </a:rPr>
              <a:t>Presented by</a:t>
            </a:r>
          </a:p>
          <a:p>
            <a:pPr algn="l"/>
            <a:r>
              <a:rPr lang="en-US" sz="2200" dirty="0" smtClean="0">
                <a:latin typeface="Comic Sans MS" panose="030F0702030302020204" pitchFamily="66" charset="0"/>
              </a:rPr>
              <a:t>Md. </a:t>
            </a:r>
            <a:r>
              <a:rPr lang="en-US" sz="2200" dirty="0" err="1" smtClean="0">
                <a:latin typeface="Comic Sans MS" panose="030F0702030302020204" pitchFamily="66" charset="0"/>
              </a:rPr>
              <a:t>Siddiqur</a:t>
            </a:r>
            <a:r>
              <a:rPr lang="en-US" sz="2200" dirty="0" smtClean="0">
                <a:latin typeface="Comic Sans MS" panose="030F0702030302020204" pitchFamily="66" charset="0"/>
              </a:rPr>
              <a:t> Rahman Tanveer</a:t>
            </a:r>
          </a:p>
          <a:p>
            <a:pPr algn="l" eaLnBrk="0" fontAlgn="base" hangingPunct="0">
              <a:lnSpc>
                <a:spcPct val="100000"/>
              </a:lnSpc>
              <a:spcBef>
                <a:spcPct val="0"/>
              </a:spcBef>
              <a:spcAft>
                <a:spcPct val="0"/>
              </a:spcAft>
            </a:pPr>
            <a:r>
              <a:rPr lang="en-US" altLang="en-US" sz="1800" dirty="0" smtClean="0">
                <a:latin typeface="Comic Sans MS" panose="030F0702030302020204" pitchFamily="66" charset="0"/>
              </a:rPr>
              <a:t>Roll: 1707505</a:t>
            </a:r>
          </a:p>
          <a:p>
            <a:pPr algn="l" eaLnBrk="0" fontAlgn="base" hangingPunct="0">
              <a:lnSpc>
                <a:spcPct val="100000"/>
              </a:lnSpc>
              <a:spcBef>
                <a:spcPct val="0"/>
              </a:spcBef>
              <a:spcAft>
                <a:spcPct val="0"/>
              </a:spcAft>
            </a:pPr>
            <a:r>
              <a:rPr lang="en-US" altLang="en-US" sz="1800" dirty="0" smtClean="0">
                <a:latin typeface="Comic Sans MS" panose="030F0702030302020204" pitchFamily="66" charset="0"/>
              </a:rPr>
              <a:t>Department of CSE, KUET</a:t>
            </a:r>
          </a:p>
          <a:p>
            <a:pPr algn="l"/>
            <a:endParaRPr lang="en-US" dirty="0" smtClean="0"/>
          </a:p>
          <a:p>
            <a:pPr algn="l"/>
            <a:endParaRPr lang="en-US" dirty="0"/>
          </a:p>
        </p:txBody>
      </p:sp>
    </p:spTree>
    <p:extLst>
      <p:ext uri="{BB962C8B-B14F-4D97-AF65-F5344CB8AC3E}">
        <p14:creationId xmlns:p14="http://schemas.microsoft.com/office/powerpoint/2010/main" val="329582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Extension to Discrete Optimization Problems</a:t>
            </a:r>
            <a:endParaRPr lang="en-US" dirty="0"/>
          </a:p>
        </p:txBody>
      </p:sp>
      <p:sp>
        <p:nvSpPr>
          <p:cNvPr id="3" name="Content Placeholder 2"/>
          <p:cNvSpPr>
            <a:spLocks noGrp="1"/>
          </p:cNvSpPr>
          <p:nvPr>
            <p:ph idx="1"/>
          </p:nvPr>
        </p:nvSpPr>
        <p:spPr>
          <a:xfrm>
            <a:off x="838200" y="1825625"/>
            <a:ext cx="11159836" cy="4307320"/>
          </a:xfrm>
        </p:spPr>
        <p:txBody>
          <a:bodyPr>
            <a:normAutofit/>
          </a:bodyPr>
          <a:lstStyle/>
          <a:p>
            <a:pPr marL="0" indent="0" algn="just">
              <a:buNone/>
            </a:pPr>
            <a:r>
              <a:rPr lang="en-US" dirty="0"/>
              <a:t>PPA has been shown to work well on continuous unconstrained and </a:t>
            </a:r>
            <a:r>
              <a:rPr lang="en-US" dirty="0" smtClean="0"/>
              <a:t>constrained optimization </a:t>
            </a:r>
            <a:r>
              <a:rPr lang="en-US" dirty="0"/>
              <a:t>problems, [47–49]. In this study, </a:t>
            </a:r>
            <a:r>
              <a:rPr lang="en-US" dirty="0" smtClean="0"/>
              <a:t>they </a:t>
            </a:r>
            <a:r>
              <a:rPr lang="en-US" dirty="0"/>
              <a:t>consider the case of the </a:t>
            </a:r>
            <a:r>
              <a:rPr lang="en-US" dirty="0" smtClean="0"/>
              <a:t>Travelling Salesman </a:t>
            </a:r>
            <a:r>
              <a:rPr lang="en-US" dirty="0"/>
              <a:t>Problem (TSP). The issues with the implementation of PPA to </a:t>
            </a:r>
            <a:r>
              <a:rPr lang="en-US" dirty="0" smtClean="0"/>
              <a:t>solve discrete </a:t>
            </a:r>
            <a:r>
              <a:rPr lang="en-US" dirty="0"/>
              <a:t>optimization problems are</a:t>
            </a:r>
            <a:r>
              <a:rPr lang="en-US" dirty="0" smtClean="0"/>
              <a:t>:</a:t>
            </a:r>
            <a:endParaRPr lang="en-US" dirty="0"/>
          </a:p>
          <a:p>
            <a:pPr marL="0" indent="0" algn="just">
              <a:buNone/>
            </a:pPr>
            <a:r>
              <a:rPr lang="en-US" dirty="0"/>
              <a:t>1. Finding/Defining the equivalent of a distance between two solutions in the </a:t>
            </a:r>
            <a:r>
              <a:rPr lang="en-US" dirty="0" smtClean="0"/>
              <a:t>solution space </a:t>
            </a:r>
            <a:r>
              <a:rPr lang="en-US" dirty="0"/>
              <a:t>which is a set of permutations representing tours.</a:t>
            </a:r>
          </a:p>
          <a:p>
            <a:pPr marL="0" indent="0" algn="just">
              <a:buNone/>
            </a:pPr>
            <a:r>
              <a:rPr lang="en-US" dirty="0"/>
              <a:t>2. Defining the </a:t>
            </a:r>
            <a:r>
              <a:rPr lang="en-US" dirty="0" smtClean="0"/>
              <a:t>neighborhood </a:t>
            </a:r>
            <a:r>
              <a:rPr lang="en-US" dirty="0"/>
              <a:t>of a solution, here a tour or permutation.</a:t>
            </a:r>
          </a:p>
        </p:txBody>
      </p:sp>
    </p:spTree>
    <p:extLst>
      <p:ext uri="{BB962C8B-B14F-4D97-AF65-F5344CB8AC3E}">
        <p14:creationId xmlns:p14="http://schemas.microsoft.com/office/powerpoint/2010/main" val="339676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6325" y="5026594"/>
            <a:ext cx="10277475" cy="1390650"/>
          </a:xfrm>
          <a:prstGeom prst="rect">
            <a:avLst/>
          </a:prstGeom>
        </p:spPr>
      </p:pic>
      <p:sp>
        <p:nvSpPr>
          <p:cNvPr id="2" name="Title 1"/>
          <p:cNvSpPr>
            <a:spLocks noGrp="1"/>
          </p:cNvSpPr>
          <p:nvPr>
            <p:ph type="title"/>
          </p:nvPr>
        </p:nvSpPr>
        <p:spPr/>
        <p:txBody>
          <a:bodyPr/>
          <a:lstStyle/>
          <a:p>
            <a:r>
              <a:rPr lang="en-US" b="1" i="1" dirty="0"/>
              <a:t>Implementation of PPA to Handle TSP</a:t>
            </a:r>
            <a:endParaRPr lang="en-US" dirty="0"/>
          </a:p>
        </p:txBody>
      </p:sp>
      <p:sp>
        <p:nvSpPr>
          <p:cNvPr id="3" name="Content Placeholder 2"/>
          <p:cNvSpPr>
            <a:spLocks noGrp="1"/>
          </p:cNvSpPr>
          <p:nvPr>
            <p:ph idx="1"/>
          </p:nvPr>
        </p:nvSpPr>
        <p:spPr>
          <a:xfrm>
            <a:off x="838200" y="1410494"/>
            <a:ext cx="10515600" cy="2109066"/>
          </a:xfrm>
        </p:spPr>
        <p:txBody>
          <a:bodyPr>
            <a:normAutofit/>
          </a:bodyPr>
          <a:lstStyle/>
          <a:p>
            <a:pPr marL="0" indent="0" algn="just">
              <a:buNone/>
            </a:pPr>
            <a:r>
              <a:rPr lang="en-US" sz="2400" dirty="0"/>
              <a:t>In any algorithm and in particular in population-based ones, representation of </a:t>
            </a:r>
            <a:r>
              <a:rPr lang="en-US" sz="2400" dirty="0" smtClean="0"/>
              <a:t>individuals/solutions is a key aspect of their implementation. The issue here is the representation of </a:t>
            </a:r>
            <a:r>
              <a:rPr lang="en-US" sz="2400" dirty="0"/>
              <a:t>a plant which itself represents a solution. A solution here is any </a:t>
            </a:r>
            <a:r>
              <a:rPr lang="en-US" sz="2400" dirty="0" smtClean="0"/>
              <a:t>Hamiltonian cycle </a:t>
            </a:r>
            <a:r>
              <a:rPr lang="en-US" sz="2400" dirty="0"/>
              <a:t>(tour) of the complete graph representation of the TSP. Note that </a:t>
            </a:r>
            <a:r>
              <a:rPr lang="en-US" sz="2400" dirty="0" smtClean="0"/>
              <a:t>representation affects </a:t>
            </a:r>
            <a:r>
              <a:rPr lang="en-US" sz="2400" dirty="0"/>
              <a:t>the way the search/</a:t>
            </a:r>
            <a:r>
              <a:rPr lang="en-US" sz="2400" dirty="0" err="1"/>
              <a:t>optimisation</a:t>
            </a:r>
            <a:r>
              <a:rPr lang="en-US" sz="2400" dirty="0"/>
              <a:t> process as well as any stopping criteria </a:t>
            </a:r>
            <a:r>
              <a:rPr lang="en-US" sz="2400" dirty="0" smtClean="0"/>
              <a:t>are implemented.</a:t>
            </a:r>
          </a:p>
          <a:p>
            <a:pPr marL="0" indent="0" algn="just">
              <a:buNone/>
            </a:pPr>
            <a:endParaRPr lang="en-US" sz="2400" dirty="0"/>
          </a:p>
        </p:txBody>
      </p:sp>
      <p:sp>
        <p:nvSpPr>
          <p:cNvPr id="4" name="Rectangle 3"/>
          <p:cNvSpPr/>
          <p:nvPr/>
        </p:nvSpPr>
        <p:spPr>
          <a:xfrm>
            <a:off x="838200" y="3456933"/>
            <a:ext cx="4433842" cy="461665"/>
          </a:xfrm>
          <a:prstGeom prst="rect">
            <a:avLst/>
          </a:prstGeom>
        </p:spPr>
        <p:txBody>
          <a:bodyPr wrap="none">
            <a:spAutoFit/>
          </a:bodyPr>
          <a:lstStyle/>
          <a:p>
            <a:r>
              <a:rPr lang="en-US" sz="2400" b="1" u="sng" dirty="0">
                <a:latin typeface="Times-Bold"/>
              </a:rPr>
              <a:t>The Representation of a Tour</a:t>
            </a:r>
            <a:endParaRPr lang="en-US" sz="2400" u="sng" dirty="0"/>
          </a:p>
        </p:txBody>
      </p:sp>
      <p:sp>
        <p:nvSpPr>
          <p:cNvPr id="5" name="Rectangle 4"/>
          <p:cNvSpPr/>
          <p:nvPr/>
        </p:nvSpPr>
        <p:spPr>
          <a:xfrm>
            <a:off x="838200" y="3964764"/>
            <a:ext cx="11076709" cy="1200329"/>
          </a:xfrm>
          <a:prstGeom prst="rect">
            <a:avLst/>
          </a:prstGeom>
        </p:spPr>
        <p:txBody>
          <a:bodyPr wrap="square">
            <a:spAutoFit/>
          </a:bodyPr>
          <a:lstStyle/>
          <a:p>
            <a:pPr algn="just"/>
            <a:r>
              <a:rPr lang="en-US" dirty="0">
                <a:latin typeface="Times-Roman"/>
              </a:rPr>
              <a:t>A plant in the population of plants maintained by PPA is a tour/solution </a:t>
            </a:r>
            <a:r>
              <a:rPr lang="en-US" dirty="0" smtClean="0">
                <a:latin typeface="Times-Roman"/>
              </a:rPr>
              <a:t>represented as </a:t>
            </a:r>
            <a:r>
              <a:rPr lang="en-US" dirty="0">
                <a:latin typeface="Times-Roman"/>
              </a:rPr>
              <a:t>a permutation of cities. </a:t>
            </a:r>
            <a:r>
              <a:rPr lang="en-US" i="1" dirty="0">
                <a:latin typeface="Times-Italic"/>
              </a:rPr>
              <a:t>X</a:t>
            </a:r>
            <a:r>
              <a:rPr lang="en-US" sz="800" i="1" dirty="0">
                <a:latin typeface="Times-Italic"/>
              </a:rPr>
              <a:t>i </a:t>
            </a:r>
            <a:r>
              <a:rPr lang="en-US" dirty="0">
                <a:latin typeface="Times-Roman"/>
              </a:rPr>
              <a:t>is tour </a:t>
            </a:r>
            <a:r>
              <a:rPr lang="en-US" i="1" dirty="0" err="1">
                <a:latin typeface="Times-Italic"/>
              </a:rPr>
              <a:t>i</a:t>
            </a:r>
            <a:r>
              <a:rPr lang="en-US" i="1" dirty="0">
                <a:latin typeface="Times-Italic"/>
              </a:rPr>
              <a:t> </a:t>
            </a:r>
            <a:r>
              <a:rPr lang="en-US" dirty="0">
                <a:latin typeface="Times-Roman"/>
              </a:rPr>
              <a:t>, </a:t>
            </a:r>
            <a:r>
              <a:rPr lang="en-US" i="1" dirty="0" err="1">
                <a:latin typeface="Times-Italic"/>
              </a:rPr>
              <a:t>i</a:t>
            </a:r>
            <a:r>
              <a:rPr lang="en-US" i="1" dirty="0">
                <a:latin typeface="Times-Italic"/>
              </a:rPr>
              <a:t> </a:t>
            </a:r>
            <a:r>
              <a:rPr lang="en-US" dirty="0">
                <a:latin typeface="MTSYN"/>
              </a:rPr>
              <a:t>= </a:t>
            </a:r>
            <a:r>
              <a:rPr lang="en-US" dirty="0">
                <a:latin typeface="Times-Roman"/>
              </a:rPr>
              <a:t>1</a:t>
            </a:r>
            <a:r>
              <a:rPr lang="en-US" i="1" dirty="0">
                <a:latin typeface="MTMI"/>
              </a:rPr>
              <a:t>, . . . , </a:t>
            </a:r>
            <a:r>
              <a:rPr lang="en-US" i="1" dirty="0">
                <a:latin typeface="Times-Italic"/>
              </a:rPr>
              <a:t>NP</a:t>
            </a:r>
            <a:r>
              <a:rPr lang="en-US" dirty="0">
                <a:latin typeface="Times-Roman"/>
              </a:rPr>
              <a:t>. This means that the size </a:t>
            </a:r>
            <a:r>
              <a:rPr lang="en-US" dirty="0" smtClean="0">
                <a:latin typeface="Times-Roman"/>
              </a:rPr>
              <a:t>of the </a:t>
            </a:r>
            <a:r>
              <a:rPr lang="en-US" dirty="0">
                <a:latin typeface="Times-Roman"/>
              </a:rPr>
              <a:t>population of plants is </a:t>
            </a:r>
            <a:r>
              <a:rPr lang="en-US" i="1" dirty="0">
                <a:latin typeface="Times-Italic"/>
              </a:rPr>
              <a:t>NP</a:t>
            </a:r>
            <a:r>
              <a:rPr lang="en-US" dirty="0">
                <a:latin typeface="Times-Roman"/>
              </a:rPr>
              <a:t>. Tours/plants are ranked according to their lengths</a:t>
            </a:r>
            <a:r>
              <a:rPr lang="en-US" dirty="0" smtClean="0">
                <a:latin typeface="Times-Roman"/>
              </a:rPr>
              <a:t>. The </a:t>
            </a:r>
            <a:r>
              <a:rPr lang="en-US" dirty="0">
                <a:latin typeface="Times-Roman"/>
              </a:rPr>
              <a:t>tour length of plant </a:t>
            </a:r>
            <a:r>
              <a:rPr lang="en-US" i="1" dirty="0" err="1">
                <a:latin typeface="Times-Italic"/>
              </a:rPr>
              <a:t>i</a:t>
            </a:r>
            <a:r>
              <a:rPr lang="en-US" i="1" dirty="0">
                <a:latin typeface="Times-Italic"/>
              </a:rPr>
              <a:t> </a:t>
            </a:r>
            <a:r>
              <a:rPr lang="en-US" dirty="0">
                <a:latin typeface="Times-Roman"/>
              </a:rPr>
              <a:t>is denoted by </a:t>
            </a:r>
            <a:r>
              <a:rPr lang="en-US" i="1" dirty="0">
                <a:latin typeface="Times-Italic"/>
              </a:rPr>
              <a:t>N</a:t>
            </a:r>
            <a:r>
              <a:rPr lang="en-US" sz="800" i="1" dirty="0">
                <a:latin typeface="Times-Italic"/>
              </a:rPr>
              <a:t>i </a:t>
            </a:r>
            <a:r>
              <a:rPr lang="en-US" dirty="0">
                <a:latin typeface="Times-Roman"/>
              </a:rPr>
              <a:t>; it is a function of </a:t>
            </a:r>
            <a:r>
              <a:rPr lang="en-US" i="1" dirty="0">
                <a:latin typeface="Times-Italic"/>
              </a:rPr>
              <a:t>X</a:t>
            </a:r>
            <a:r>
              <a:rPr lang="en-US" sz="800" i="1" dirty="0">
                <a:latin typeface="Times-Italic"/>
              </a:rPr>
              <a:t>i </a:t>
            </a:r>
            <a:r>
              <a:rPr lang="en-US" dirty="0">
                <a:latin typeface="Times-Roman"/>
              </a:rPr>
              <a:t>. Without </a:t>
            </a:r>
            <a:r>
              <a:rPr lang="en-US" dirty="0" smtClean="0">
                <a:latin typeface="Times-Roman"/>
              </a:rPr>
              <a:t>loss of </a:t>
            </a:r>
            <a:r>
              <a:rPr lang="en-US" dirty="0">
                <a:latin typeface="Times-Roman"/>
              </a:rPr>
              <a:t>generality, the Euclidean TSP is considered here.</a:t>
            </a:r>
            <a:endParaRPr lang="en-US" dirty="0"/>
          </a:p>
        </p:txBody>
      </p:sp>
    </p:spTree>
    <p:extLst>
      <p:ext uri="{BB962C8B-B14F-4D97-AF65-F5344CB8AC3E}">
        <p14:creationId xmlns:p14="http://schemas.microsoft.com/office/powerpoint/2010/main" val="166313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569583" y="1320800"/>
            <a:ext cx="3838575" cy="1420113"/>
          </a:xfrm>
          <a:prstGeom prst="rect">
            <a:avLst/>
          </a:prstGeom>
        </p:spPr>
      </p:pic>
      <p:sp>
        <p:nvSpPr>
          <p:cNvPr id="4" name="Rectangle 3"/>
          <p:cNvSpPr/>
          <p:nvPr/>
        </p:nvSpPr>
        <p:spPr>
          <a:xfrm>
            <a:off x="284478" y="484429"/>
            <a:ext cx="4504375" cy="461665"/>
          </a:xfrm>
          <a:prstGeom prst="rect">
            <a:avLst/>
          </a:prstGeom>
        </p:spPr>
        <p:txBody>
          <a:bodyPr wrap="none">
            <a:spAutoFit/>
          </a:bodyPr>
          <a:lstStyle/>
          <a:p>
            <a:r>
              <a:rPr lang="en-US" sz="2400" b="1" dirty="0">
                <a:latin typeface="Times-Bold"/>
              </a:rPr>
              <a:t>Distance Between Two Plants</a:t>
            </a:r>
            <a:endParaRPr lang="en-US" sz="2400" dirty="0"/>
          </a:p>
        </p:txBody>
      </p:sp>
      <p:sp>
        <p:nvSpPr>
          <p:cNvPr id="5" name="Rectangle 4"/>
          <p:cNvSpPr/>
          <p:nvPr/>
        </p:nvSpPr>
        <p:spPr>
          <a:xfrm>
            <a:off x="284478" y="1076920"/>
            <a:ext cx="10754826" cy="707886"/>
          </a:xfrm>
          <a:prstGeom prst="rect">
            <a:avLst/>
          </a:prstGeom>
        </p:spPr>
        <p:txBody>
          <a:bodyPr wrap="square">
            <a:spAutoFit/>
          </a:bodyPr>
          <a:lstStyle/>
          <a:p>
            <a:r>
              <a:rPr lang="en-US" sz="2000" dirty="0">
                <a:latin typeface="Times-Roman"/>
              </a:rPr>
              <a:t>Without </a:t>
            </a:r>
            <a:r>
              <a:rPr lang="en-US" sz="2000" dirty="0" smtClean="0">
                <a:latin typeface="Times-Roman"/>
              </a:rPr>
              <a:t>loss of </a:t>
            </a:r>
            <a:r>
              <a:rPr lang="en-US" sz="2000" dirty="0">
                <a:latin typeface="Times-Roman"/>
              </a:rPr>
              <a:t>generality, the Euclidean TSP is considered here. Tour lengths, therefore, </a:t>
            </a:r>
            <a:r>
              <a:rPr lang="en-US" sz="2000" dirty="0" smtClean="0">
                <a:latin typeface="Times-Roman"/>
              </a:rPr>
              <a:t>are calculated </a:t>
            </a:r>
            <a:r>
              <a:rPr lang="en-US" sz="2000" dirty="0">
                <a:latin typeface="Times-Roman"/>
              </a:rPr>
              <a:t>according to the Euclidean distance</a:t>
            </a:r>
            <a:endParaRPr lang="en-US" sz="2000" dirty="0"/>
          </a:p>
        </p:txBody>
      </p:sp>
      <p:sp>
        <p:nvSpPr>
          <p:cNvPr id="7" name="Rectangle 6"/>
          <p:cNvSpPr/>
          <p:nvPr/>
        </p:nvSpPr>
        <p:spPr>
          <a:xfrm>
            <a:off x="284478" y="2146464"/>
            <a:ext cx="3788217" cy="461665"/>
          </a:xfrm>
          <a:prstGeom prst="rect">
            <a:avLst/>
          </a:prstGeom>
        </p:spPr>
        <p:txBody>
          <a:bodyPr wrap="none">
            <a:spAutoFit/>
          </a:bodyPr>
          <a:lstStyle/>
          <a:p>
            <a:r>
              <a:rPr lang="en-US" sz="2400" b="1" dirty="0">
                <a:latin typeface="Times-Bold"/>
              </a:rPr>
              <a:t>Short and Long Runners</a:t>
            </a:r>
            <a:endParaRPr lang="en-US" sz="2400" dirty="0"/>
          </a:p>
        </p:txBody>
      </p:sp>
      <p:sp>
        <p:nvSpPr>
          <p:cNvPr id="8" name="Rectangle 7"/>
          <p:cNvSpPr/>
          <p:nvPr/>
        </p:nvSpPr>
        <p:spPr>
          <a:xfrm>
            <a:off x="284478" y="2623560"/>
            <a:ext cx="11397673" cy="2308324"/>
          </a:xfrm>
          <a:prstGeom prst="rect">
            <a:avLst/>
          </a:prstGeom>
        </p:spPr>
        <p:txBody>
          <a:bodyPr wrap="square">
            <a:spAutoFit/>
          </a:bodyPr>
          <a:lstStyle/>
          <a:p>
            <a:pPr algn="just"/>
            <a:r>
              <a:rPr lang="en-US" sz="1600" dirty="0">
                <a:solidFill>
                  <a:srgbClr val="000000"/>
                </a:solidFill>
                <a:latin typeface="Times-Roman"/>
              </a:rPr>
              <a:t>One of the issues in implementing PPA is defining the distance that separates tours</a:t>
            </a:r>
            <a:r>
              <a:rPr lang="en-US" sz="1600" dirty="0" smtClean="0">
                <a:solidFill>
                  <a:srgbClr val="000000"/>
                </a:solidFill>
                <a:latin typeface="Times-Roman"/>
              </a:rPr>
              <a:t>. Here </a:t>
            </a:r>
            <a:r>
              <a:rPr lang="en-US" sz="1600" dirty="0">
                <a:solidFill>
                  <a:srgbClr val="000000"/>
                </a:solidFill>
                <a:latin typeface="Times-Roman"/>
              </a:rPr>
              <a:t>it is defined as the number of exchanges to transform one tour into another</a:t>
            </a:r>
            <a:r>
              <a:rPr lang="en-US" sz="1600" dirty="0" smtClean="0">
                <a:solidFill>
                  <a:srgbClr val="000000"/>
                </a:solidFill>
                <a:latin typeface="Times-Roman"/>
              </a:rPr>
              <a:t>. After </a:t>
            </a:r>
            <a:r>
              <a:rPr lang="en-US" sz="1600" dirty="0">
                <a:solidFill>
                  <a:srgbClr val="000000"/>
                </a:solidFill>
                <a:latin typeface="Times-Roman"/>
              </a:rPr>
              <a:t>sorting the tours by their tour lengths, a pre-determined number of the tours </a:t>
            </a:r>
            <a:r>
              <a:rPr lang="en-US" sz="1600" dirty="0" smtClean="0">
                <a:solidFill>
                  <a:srgbClr val="000000"/>
                </a:solidFill>
                <a:latin typeface="Times-Roman"/>
              </a:rPr>
              <a:t>is taken </a:t>
            </a:r>
            <a:r>
              <a:rPr lang="en-US" sz="1600" dirty="0">
                <a:solidFill>
                  <a:srgbClr val="000000"/>
                </a:solidFill>
                <a:latin typeface="Times-Roman"/>
              </a:rPr>
              <a:t>amongst the ones that have good short lengths; short runners are then sent </a:t>
            </a:r>
            <a:r>
              <a:rPr lang="en-US" sz="1600" dirty="0" smtClean="0">
                <a:solidFill>
                  <a:srgbClr val="000000"/>
                </a:solidFill>
                <a:latin typeface="Times-Roman"/>
              </a:rPr>
              <a:t>from these </a:t>
            </a:r>
            <a:r>
              <a:rPr lang="en-US" sz="1600" dirty="0">
                <a:solidFill>
                  <a:srgbClr val="000000"/>
                </a:solidFill>
                <a:latin typeface="Times-Roman"/>
              </a:rPr>
              <a:t>plants, i.e. new </a:t>
            </a:r>
            <a:r>
              <a:rPr lang="en-US" sz="1600" dirty="0" err="1">
                <a:solidFill>
                  <a:srgbClr val="000000"/>
                </a:solidFill>
                <a:latin typeface="Times-Roman"/>
              </a:rPr>
              <a:t>neighbouring</a:t>
            </a:r>
            <a:r>
              <a:rPr lang="en-US" sz="1600" dirty="0">
                <a:solidFill>
                  <a:srgbClr val="000000"/>
                </a:solidFill>
                <a:latin typeface="Times-Roman"/>
              </a:rPr>
              <a:t> tours are generated from them. The 2-opt rule </a:t>
            </a:r>
            <a:r>
              <a:rPr lang="en-US" sz="1600" dirty="0" smtClean="0">
                <a:solidFill>
                  <a:srgbClr val="000000"/>
                </a:solidFill>
                <a:latin typeface="Times-Roman"/>
              </a:rPr>
              <a:t>is used </a:t>
            </a:r>
            <a:r>
              <a:rPr lang="en-US" sz="1600" dirty="0">
                <a:solidFill>
                  <a:srgbClr val="000000"/>
                </a:solidFill>
                <a:latin typeface="Times-Roman"/>
              </a:rPr>
              <a:t>for this purpose since it require the minimum number of changes to create </a:t>
            </a:r>
            <a:r>
              <a:rPr lang="en-US" sz="1600" dirty="0" smtClean="0">
                <a:solidFill>
                  <a:srgbClr val="000000"/>
                </a:solidFill>
                <a:latin typeface="Times-Roman"/>
              </a:rPr>
              <a:t>new tours</a:t>
            </a:r>
            <a:r>
              <a:rPr lang="en-US" sz="1600" dirty="0">
                <a:solidFill>
                  <a:srgbClr val="000000"/>
                </a:solidFill>
                <a:latin typeface="Times-Roman"/>
              </a:rPr>
              <a:t>. The 2-opt move is implemented by removing two edges from the current </a:t>
            </a:r>
            <a:r>
              <a:rPr lang="en-US" sz="1600" dirty="0" smtClean="0">
                <a:solidFill>
                  <a:srgbClr val="000000"/>
                </a:solidFill>
                <a:latin typeface="Times-Roman"/>
              </a:rPr>
              <a:t>tour and </a:t>
            </a:r>
            <a:r>
              <a:rPr lang="en-US" sz="1600" dirty="0">
                <a:solidFill>
                  <a:srgbClr val="000000"/>
                </a:solidFill>
                <a:latin typeface="Times-Roman"/>
              </a:rPr>
              <a:t>exchanging them with two other edges, [</a:t>
            </a:r>
            <a:r>
              <a:rPr lang="en-US" sz="1600" dirty="0">
                <a:solidFill>
                  <a:srgbClr val="0000FF"/>
                </a:solidFill>
                <a:latin typeface="Times-Roman"/>
              </a:rPr>
              <a:t>18</a:t>
            </a:r>
            <a:r>
              <a:rPr lang="en-US" sz="1600" dirty="0">
                <a:solidFill>
                  <a:srgbClr val="000000"/>
                </a:solidFill>
                <a:latin typeface="Times-Roman"/>
              </a:rPr>
              <a:t>].</a:t>
            </a:r>
          </a:p>
          <a:p>
            <a:endParaRPr lang="en-US" sz="1600" dirty="0" smtClean="0">
              <a:solidFill>
                <a:srgbClr val="000000"/>
              </a:solidFill>
              <a:latin typeface="Times-Roman"/>
            </a:endParaRPr>
          </a:p>
          <a:p>
            <a:r>
              <a:rPr lang="en-US" sz="1600" dirty="0" smtClean="0">
                <a:solidFill>
                  <a:srgbClr val="000000"/>
                </a:solidFill>
                <a:latin typeface="Times-Roman"/>
              </a:rPr>
              <a:t>An </a:t>
            </a:r>
            <a:r>
              <a:rPr lang="en-US" sz="1600" dirty="0">
                <a:solidFill>
                  <a:srgbClr val="000000"/>
                </a:solidFill>
                <a:latin typeface="Times-Roman"/>
              </a:rPr>
              <a:t>illustration of a 2-opt exchange can be seen in Fig.</a:t>
            </a:r>
            <a:r>
              <a:rPr lang="en-US" sz="1600" dirty="0">
                <a:solidFill>
                  <a:srgbClr val="0000FF"/>
                </a:solidFill>
                <a:latin typeface="Times-Roman"/>
              </a:rPr>
              <a:t>2</a:t>
            </a:r>
            <a:r>
              <a:rPr lang="en-US" sz="1600" dirty="0">
                <a:solidFill>
                  <a:srgbClr val="000000"/>
                </a:solidFill>
                <a:latin typeface="Times-Roman"/>
              </a:rPr>
              <a:t>. There, tour </a:t>
            </a:r>
            <a:r>
              <a:rPr lang="en-US" sz="1600" b="1" dirty="0">
                <a:solidFill>
                  <a:srgbClr val="000000"/>
                </a:solidFill>
                <a:latin typeface="Times-Bold"/>
              </a:rPr>
              <a:t>a-b-d-c-a</a:t>
            </a:r>
          </a:p>
          <a:p>
            <a:r>
              <a:rPr lang="en-US" sz="1600" dirty="0">
                <a:solidFill>
                  <a:srgbClr val="000000"/>
                </a:solidFill>
                <a:latin typeface="Times-Roman"/>
              </a:rPr>
              <a:t>has been transformed into </a:t>
            </a:r>
            <a:r>
              <a:rPr lang="en-US" sz="1600" b="1" dirty="0">
                <a:solidFill>
                  <a:srgbClr val="000000"/>
                </a:solidFill>
                <a:latin typeface="Times-Bold"/>
              </a:rPr>
              <a:t>a-d-b-c-a </a:t>
            </a:r>
            <a:r>
              <a:rPr lang="en-US" sz="1600" dirty="0">
                <a:solidFill>
                  <a:srgbClr val="000000"/>
                </a:solidFill>
                <a:latin typeface="Times-Roman"/>
              </a:rPr>
              <a:t>by exchanging edges </a:t>
            </a:r>
            <a:r>
              <a:rPr lang="en-US" sz="1600" b="1" dirty="0">
                <a:solidFill>
                  <a:srgbClr val="000000"/>
                </a:solidFill>
                <a:latin typeface="Times-Bold"/>
              </a:rPr>
              <a:t>a-b </a:t>
            </a:r>
            <a:r>
              <a:rPr lang="en-US" sz="1600" dirty="0">
                <a:solidFill>
                  <a:srgbClr val="000000"/>
                </a:solidFill>
                <a:latin typeface="Times-Roman"/>
              </a:rPr>
              <a:t>and </a:t>
            </a:r>
            <a:r>
              <a:rPr lang="en-US" sz="1600" b="1" dirty="0">
                <a:solidFill>
                  <a:srgbClr val="000000"/>
                </a:solidFill>
                <a:latin typeface="Times-Bold"/>
              </a:rPr>
              <a:t>d-c</a:t>
            </a:r>
            <a:r>
              <a:rPr lang="en-US" sz="1600" dirty="0">
                <a:solidFill>
                  <a:srgbClr val="000000"/>
                </a:solidFill>
                <a:latin typeface="Times-Roman"/>
              </a:rPr>
              <a:t>.</a:t>
            </a:r>
            <a:endParaRPr lang="en-US" sz="1600" dirty="0"/>
          </a:p>
        </p:txBody>
      </p:sp>
      <p:pic>
        <p:nvPicPr>
          <p:cNvPr id="10" name="Picture 9"/>
          <p:cNvPicPr>
            <a:picLocks noChangeAspect="1"/>
          </p:cNvPicPr>
          <p:nvPr/>
        </p:nvPicPr>
        <p:blipFill>
          <a:blip r:embed="rId3"/>
          <a:stretch>
            <a:fillRect/>
          </a:stretch>
        </p:blipFill>
        <p:spPr>
          <a:xfrm>
            <a:off x="7514457" y="4239491"/>
            <a:ext cx="4547079" cy="2338292"/>
          </a:xfrm>
          <a:prstGeom prst="rect">
            <a:avLst/>
          </a:prstGeom>
        </p:spPr>
      </p:pic>
      <p:pic>
        <p:nvPicPr>
          <p:cNvPr id="11" name="Picture 10"/>
          <p:cNvPicPr>
            <a:picLocks noChangeAspect="1"/>
          </p:cNvPicPr>
          <p:nvPr/>
        </p:nvPicPr>
        <p:blipFill>
          <a:blip r:embed="rId4"/>
          <a:stretch>
            <a:fillRect/>
          </a:stretch>
        </p:blipFill>
        <p:spPr>
          <a:xfrm>
            <a:off x="3902708" y="5408637"/>
            <a:ext cx="3333750" cy="742950"/>
          </a:xfrm>
          <a:prstGeom prst="rect">
            <a:avLst/>
          </a:prstGeom>
        </p:spPr>
      </p:pic>
    </p:spTree>
    <p:extLst>
      <p:ext uri="{BB962C8B-B14F-4D97-AF65-F5344CB8AC3E}">
        <p14:creationId xmlns:p14="http://schemas.microsoft.com/office/powerpoint/2010/main" val="176594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4" y="461818"/>
            <a:ext cx="11600871" cy="720870"/>
          </a:xfrm>
        </p:spPr>
        <p:txBody>
          <a:bodyPr>
            <a:normAutofit/>
          </a:bodyPr>
          <a:lstStyle/>
          <a:p>
            <a:r>
              <a:rPr lang="en-US" sz="3200" b="1" dirty="0"/>
              <a:t>N</a:t>
            </a:r>
            <a:r>
              <a:rPr lang="en-US" sz="3200" b="1" dirty="0" smtClean="0"/>
              <a:t>ew </a:t>
            </a:r>
            <a:r>
              <a:rPr lang="en-US" sz="3200" b="1" dirty="0"/>
              <a:t>plants generated by sending short runners from the main plant</a:t>
            </a:r>
          </a:p>
        </p:txBody>
      </p:sp>
      <p:pic>
        <p:nvPicPr>
          <p:cNvPr id="4" name="Picture 3"/>
          <p:cNvPicPr>
            <a:picLocks noChangeAspect="1"/>
          </p:cNvPicPr>
          <p:nvPr/>
        </p:nvPicPr>
        <p:blipFill>
          <a:blip r:embed="rId2"/>
          <a:stretch>
            <a:fillRect/>
          </a:stretch>
        </p:blipFill>
        <p:spPr>
          <a:xfrm>
            <a:off x="415347" y="1182687"/>
            <a:ext cx="11305597" cy="5144221"/>
          </a:xfrm>
          <a:prstGeom prst="rect">
            <a:avLst/>
          </a:prstGeom>
        </p:spPr>
      </p:pic>
    </p:spTree>
    <p:extLst>
      <p:ext uri="{BB962C8B-B14F-4D97-AF65-F5344CB8AC3E}">
        <p14:creationId xmlns:p14="http://schemas.microsoft.com/office/powerpoint/2010/main" val="79088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4" y="667710"/>
            <a:ext cx="11129819" cy="1323439"/>
          </a:xfrm>
          <a:prstGeom prst="rect">
            <a:avLst/>
          </a:prstGeom>
        </p:spPr>
        <p:txBody>
          <a:bodyPr wrap="square">
            <a:spAutoFit/>
          </a:bodyPr>
          <a:lstStyle/>
          <a:p>
            <a:pPr algn="just"/>
            <a:r>
              <a:rPr lang="en-US" sz="2000" dirty="0">
                <a:solidFill>
                  <a:srgbClr val="000000"/>
                </a:solidFill>
                <a:latin typeface="Times-Roman"/>
              </a:rPr>
              <a:t>Similarly, long runners are implemented by applying a </a:t>
            </a:r>
            <a:r>
              <a:rPr lang="en-US" sz="2000" i="1" dirty="0">
                <a:solidFill>
                  <a:srgbClr val="000000"/>
                </a:solidFill>
                <a:latin typeface="Times-Italic"/>
              </a:rPr>
              <a:t>k</a:t>
            </a:r>
            <a:r>
              <a:rPr lang="en-US" sz="2000" dirty="0">
                <a:solidFill>
                  <a:srgbClr val="000000"/>
                </a:solidFill>
                <a:latin typeface="Times-Roman"/>
              </a:rPr>
              <a:t>-opt rule with </a:t>
            </a:r>
            <a:r>
              <a:rPr lang="en-US" sz="2000" i="1" dirty="0">
                <a:solidFill>
                  <a:srgbClr val="000000"/>
                </a:solidFill>
                <a:latin typeface="Times-Italic"/>
              </a:rPr>
              <a:t>k </a:t>
            </a:r>
            <a:r>
              <a:rPr lang="en-US" sz="2000" i="1" dirty="0">
                <a:solidFill>
                  <a:srgbClr val="000000"/>
                </a:solidFill>
                <a:latin typeface="MTMI"/>
              </a:rPr>
              <a:t>&gt; </a:t>
            </a:r>
            <a:r>
              <a:rPr lang="en-US" sz="2000" dirty="0">
                <a:solidFill>
                  <a:srgbClr val="000000"/>
                </a:solidFill>
                <a:latin typeface="Times-Roman"/>
              </a:rPr>
              <a:t>2. </a:t>
            </a:r>
            <a:r>
              <a:rPr lang="en-US" sz="2000" dirty="0" smtClean="0">
                <a:solidFill>
                  <a:srgbClr val="000000"/>
                </a:solidFill>
                <a:latin typeface="Times-Roman"/>
              </a:rPr>
              <a:t>In fact</a:t>
            </a:r>
            <a:r>
              <a:rPr lang="en-US" sz="2000" dirty="0">
                <a:solidFill>
                  <a:srgbClr val="000000"/>
                </a:solidFill>
                <a:latin typeface="Times-Roman"/>
              </a:rPr>
              <a:t>, this is pretty much the Lin-Kernighan algorithm (LK). It changes </a:t>
            </a:r>
            <a:r>
              <a:rPr lang="en-US" sz="2000" i="1" dirty="0">
                <a:solidFill>
                  <a:srgbClr val="000000"/>
                </a:solidFill>
                <a:latin typeface="Times-Italic"/>
              </a:rPr>
              <a:t>k </a:t>
            </a:r>
            <a:r>
              <a:rPr lang="en-US" sz="2000" dirty="0">
                <a:solidFill>
                  <a:srgbClr val="000000"/>
                </a:solidFill>
                <a:latin typeface="Times-Roman"/>
              </a:rPr>
              <a:t>edges in </a:t>
            </a:r>
            <a:r>
              <a:rPr lang="en-US" sz="2000" dirty="0" smtClean="0">
                <a:solidFill>
                  <a:srgbClr val="000000"/>
                </a:solidFill>
                <a:latin typeface="Times-Roman"/>
              </a:rPr>
              <a:t>a tour</a:t>
            </a:r>
            <a:r>
              <a:rPr lang="en-US" sz="2000" dirty="0">
                <a:solidFill>
                  <a:srgbClr val="000000"/>
                </a:solidFill>
                <a:latin typeface="Times-Roman"/>
              </a:rPr>
              <a:t>, with </a:t>
            </a:r>
            <a:r>
              <a:rPr lang="en-US" sz="2000" i="1" dirty="0">
                <a:solidFill>
                  <a:srgbClr val="000000"/>
                </a:solidFill>
                <a:latin typeface="Times-Italic"/>
              </a:rPr>
              <a:t>k </a:t>
            </a:r>
            <a:r>
              <a:rPr lang="en-US" sz="2000" dirty="0">
                <a:solidFill>
                  <a:srgbClr val="000000"/>
                </a:solidFill>
                <a:latin typeface="Times-Roman"/>
              </a:rPr>
              <a:t>other edges. If, in this process, shorter tours are preferred and kept, </a:t>
            </a:r>
            <a:r>
              <a:rPr lang="en-US" sz="2000" dirty="0" smtClean="0">
                <a:solidFill>
                  <a:srgbClr val="000000"/>
                </a:solidFill>
                <a:latin typeface="Times-Roman"/>
              </a:rPr>
              <a:t>then it </a:t>
            </a:r>
            <a:r>
              <a:rPr lang="en-US" sz="2000" dirty="0">
                <a:solidFill>
                  <a:srgbClr val="000000"/>
                </a:solidFill>
                <a:latin typeface="Times-Roman"/>
              </a:rPr>
              <a:t>will converge to potentially better solutions than it started with, [</a:t>
            </a:r>
            <a:r>
              <a:rPr lang="en-US" sz="2000" dirty="0">
                <a:solidFill>
                  <a:srgbClr val="0000FF"/>
                </a:solidFill>
                <a:latin typeface="Times-Roman"/>
              </a:rPr>
              <a:t>13</a:t>
            </a:r>
            <a:r>
              <a:rPr lang="en-US" sz="2000" dirty="0">
                <a:solidFill>
                  <a:srgbClr val="000000"/>
                </a:solidFill>
                <a:latin typeface="Times-Roman"/>
              </a:rPr>
              <a:t>].</a:t>
            </a:r>
            <a:endParaRPr lang="en-US" sz="2000" dirty="0"/>
          </a:p>
        </p:txBody>
      </p:sp>
      <p:sp>
        <p:nvSpPr>
          <p:cNvPr id="5" name="Rectangle 4"/>
          <p:cNvSpPr/>
          <p:nvPr/>
        </p:nvSpPr>
        <p:spPr>
          <a:xfrm>
            <a:off x="471053" y="1991149"/>
            <a:ext cx="11129819" cy="1015663"/>
          </a:xfrm>
          <a:prstGeom prst="rect">
            <a:avLst/>
          </a:prstGeom>
        </p:spPr>
        <p:txBody>
          <a:bodyPr wrap="square">
            <a:spAutoFit/>
          </a:bodyPr>
          <a:lstStyle/>
          <a:p>
            <a:pPr algn="just"/>
            <a:r>
              <a:rPr lang="en-US" sz="2000" dirty="0">
                <a:solidFill>
                  <a:srgbClr val="000000"/>
                </a:solidFill>
                <a:latin typeface="Times-Roman"/>
              </a:rPr>
              <a:t>An illustration of a new plant produced by sending a long runner can be seen </a:t>
            </a:r>
            <a:r>
              <a:rPr lang="en-US" sz="2000" dirty="0" smtClean="0">
                <a:solidFill>
                  <a:srgbClr val="000000"/>
                </a:solidFill>
                <a:latin typeface="Times-Roman"/>
              </a:rPr>
              <a:t>in Fig</a:t>
            </a:r>
            <a:r>
              <a:rPr lang="en-US" sz="2000" dirty="0">
                <a:solidFill>
                  <a:srgbClr val="000000"/>
                </a:solidFill>
                <a:latin typeface="Times-Roman"/>
              </a:rPr>
              <a:t>. </a:t>
            </a:r>
            <a:r>
              <a:rPr lang="en-US" sz="2000" dirty="0">
                <a:solidFill>
                  <a:srgbClr val="0000FF"/>
                </a:solidFill>
                <a:latin typeface="Times-Roman"/>
              </a:rPr>
              <a:t>4</a:t>
            </a:r>
            <a:r>
              <a:rPr lang="en-US" sz="2000" dirty="0">
                <a:solidFill>
                  <a:srgbClr val="000000"/>
                </a:solidFill>
                <a:latin typeface="Times-Roman"/>
              </a:rPr>
              <a:t>. The new plant is a 6-opt </a:t>
            </a:r>
            <a:r>
              <a:rPr lang="en-US" sz="2000" dirty="0" err="1">
                <a:solidFill>
                  <a:srgbClr val="000000"/>
                </a:solidFill>
                <a:latin typeface="Times-Roman"/>
              </a:rPr>
              <a:t>neighbour</a:t>
            </a:r>
            <a:r>
              <a:rPr lang="en-US" sz="2000" dirty="0">
                <a:solidFill>
                  <a:srgbClr val="000000"/>
                </a:solidFill>
                <a:latin typeface="Times-Roman"/>
              </a:rPr>
              <a:t> of the main plant. A 6-opt move can </a:t>
            </a:r>
            <a:r>
              <a:rPr lang="en-US" sz="2000" dirty="0" smtClean="0">
                <a:solidFill>
                  <a:srgbClr val="000000"/>
                </a:solidFill>
                <a:latin typeface="Times-Roman"/>
              </a:rPr>
              <a:t>either be </a:t>
            </a:r>
            <a:r>
              <a:rPr lang="en-US" sz="2000" dirty="0">
                <a:solidFill>
                  <a:srgbClr val="000000"/>
                </a:solidFill>
                <a:latin typeface="Times-Roman"/>
              </a:rPr>
              <a:t>achieved by exchanging 6 edges chosen with other 6 edges or by implementing </a:t>
            </a:r>
            <a:r>
              <a:rPr lang="en-US" sz="2000" dirty="0" smtClean="0">
                <a:solidFill>
                  <a:srgbClr val="000000"/>
                </a:solidFill>
                <a:latin typeface="Times-Roman"/>
              </a:rPr>
              <a:t>a number </a:t>
            </a:r>
            <a:r>
              <a:rPr lang="en-US" sz="2000" dirty="0">
                <a:solidFill>
                  <a:srgbClr val="000000"/>
                </a:solidFill>
                <a:latin typeface="Times-Roman"/>
              </a:rPr>
              <a:t>of 2-opt moves sequentially.</a:t>
            </a:r>
            <a:endParaRPr lang="en-US" sz="2000" dirty="0"/>
          </a:p>
        </p:txBody>
      </p:sp>
      <p:pic>
        <p:nvPicPr>
          <p:cNvPr id="6" name="Picture 5"/>
          <p:cNvPicPr>
            <a:picLocks noChangeAspect="1"/>
          </p:cNvPicPr>
          <p:nvPr/>
        </p:nvPicPr>
        <p:blipFill>
          <a:blip r:embed="rId2"/>
          <a:stretch>
            <a:fillRect/>
          </a:stretch>
        </p:blipFill>
        <p:spPr>
          <a:xfrm>
            <a:off x="532822" y="3314588"/>
            <a:ext cx="11068050" cy="3371850"/>
          </a:xfrm>
          <a:prstGeom prst="rect">
            <a:avLst/>
          </a:prstGeom>
        </p:spPr>
      </p:pic>
    </p:spTree>
    <p:extLst>
      <p:ext uri="{BB962C8B-B14F-4D97-AF65-F5344CB8AC3E}">
        <p14:creationId xmlns:p14="http://schemas.microsoft.com/office/powerpoint/2010/main" val="220889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09" y="198783"/>
            <a:ext cx="10515600" cy="536714"/>
          </a:xfrm>
        </p:spPr>
        <p:txBody>
          <a:bodyPr>
            <a:normAutofit fontScale="90000"/>
          </a:bodyPr>
          <a:lstStyle/>
          <a:p>
            <a:r>
              <a:rPr lang="en-US" b="1" i="1" dirty="0"/>
              <a:t>Pseudo-code of Discrete PPA</a:t>
            </a:r>
            <a:endParaRPr lang="en-US" dirty="0"/>
          </a:p>
        </p:txBody>
      </p:sp>
      <p:pic>
        <p:nvPicPr>
          <p:cNvPr id="4" name="Picture 3"/>
          <p:cNvPicPr>
            <a:picLocks noChangeAspect="1"/>
          </p:cNvPicPr>
          <p:nvPr/>
        </p:nvPicPr>
        <p:blipFill>
          <a:blip r:embed="rId2"/>
          <a:stretch>
            <a:fillRect/>
          </a:stretch>
        </p:blipFill>
        <p:spPr>
          <a:xfrm>
            <a:off x="510209" y="735496"/>
            <a:ext cx="11078817" cy="6122503"/>
          </a:xfrm>
          <a:prstGeom prst="rect">
            <a:avLst/>
          </a:prstGeom>
        </p:spPr>
      </p:pic>
    </p:spTree>
    <p:extLst>
      <p:ext uri="{BB962C8B-B14F-4D97-AF65-F5344CB8AC3E}">
        <p14:creationId xmlns:p14="http://schemas.microsoft.com/office/powerpoint/2010/main" val="4162003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Rectangle 1"/>
          <p:cNvSpPr/>
          <p:nvPr/>
        </p:nvSpPr>
        <p:spPr>
          <a:xfrm>
            <a:off x="71954" y="5623964"/>
            <a:ext cx="1146468" cy="369332"/>
          </a:xfrm>
          <a:prstGeom prst="rect">
            <a:avLst/>
          </a:prstGeom>
        </p:spPr>
        <p:txBody>
          <a:bodyPr wrap="none">
            <a:spAutoFit/>
          </a:bodyPr>
          <a:lstStyle/>
          <a:p>
            <a:r>
              <a:rPr lang="en-US" b="1" dirty="0">
                <a:solidFill>
                  <a:srgbClr val="FF0000"/>
                </a:solidFill>
                <a:latin typeface="Times-Roman"/>
              </a:rPr>
              <a:t>burma14</a:t>
            </a:r>
            <a:endParaRPr lang="en-US" b="1" dirty="0">
              <a:solidFill>
                <a:srgbClr val="FF0000"/>
              </a:solidFill>
            </a:endParaRPr>
          </a:p>
        </p:txBody>
      </p:sp>
    </p:spTree>
    <p:extLst>
      <p:ext uri="{BB962C8B-B14F-4D97-AF65-F5344CB8AC3E}">
        <p14:creationId xmlns:p14="http://schemas.microsoft.com/office/powerpoint/2010/main" val="1774468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822" y="367334"/>
            <a:ext cx="3104163" cy="6172614"/>
          </a:xfrm>
          <a:prstGeom prst="rect">
            <a:avLst/>
          </a:prstGeom>
        </p:spPr>
      </p:pic>
      <p:pic>
        <p:nvPicPr>
          <p:cNvPr id="6" name="Picture 5"/>
          <p:cNvPicPr>
            <a:picLocks noChangeAspect="1"/>
          </p:cNvPicPr>
          <p:nvPr/>
        </p:nvPicPr>
        <p:blipFill>
          <a:blip r:embed="rId3"/>
          <a:stretch>
            <a:fillRect/>
          </a:stretch>
        </p:blipFill>
        <p:spPr>
          <a:xfrm>
            <a:off x="3799679" y="367334"/>
            <a:ext cx="7733409" cy="6063283"/>
          </a:xfrm>
          <a:prstGeom prst="rect">
            <a:avLst/>
          </a:prstGeom>
        </p:spPr>
      </p:pic>
    </p:spTree>
    <p:extLst>
      <p:ext uri="{BB962C8B-B14F-4D97-AF65-F5344CB8AC3E}">
        <p14:creationId xmlns:p14="http://schemas.microsoft.com/office/powerpoint/2010/main" val="4242551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63" y="397565"/>
            <a:ext cx="11796098" cy="537749"/>
          </a:xfrm>
        </p:spPr>
        <p:txBody>
          <a:bodyPr>
            <a:normAutofit fontScale="90000"/>
          </a:bodyPr>
          <a:lstStyle/>
          <a:p>
            <a:r>
              <a:rPr lang="en-US" sz="2800" b="1" dirty="0"/>
              <a:t>Generate a population </a:t>
            </a:r>
            <a:r>
              <a:rPr lang="en-US" sz="2800" b="1" i="1" dirty="0"/>
              <a:t>P </a:t>
            </a:r>
            <a:r>
              <a:rPr lang="en-US" sz="2800" b="1" dirty="0"/>
              <a:t>= </a:t>
            </a:r>
            <a:r>
              <a:rPr lang="en-US" sz="2800" b="1" i="1" dirty="0"/>
              <a:t>Xi , </a:t>
            </a:r>
            <a:r>
              <a:rPr lang="en-US" sz="2800" b="1" i="1" dirty="0" err="1"/>
              <a:t>i</a:t>
            </a:r>
            <a:r>
              <a:rPr lang="en-US" sz="2800" b="1" i="1" dirty="0"/>
              <a:t> </a:t>
            </a:r>
            <a:r>
              <a:rPr lang="en-US" sz="2800" b="1" dirty="0"/>
              <a:t>= 1</a:t>
            </a:r>
            <a:r>
              <a:rPr lang="en-US" sz="2800" b="1" i="1" dirty="0"/>
              <a:t>, . . . , NP </a:t>
            </a:r>
            <a:r>
              <a:rPr lang="en-US" sz="2800" b="1" dirty="0"/>
              <a:t>of valid tours</a:t>
            </a:r>
            <a:r>
              <a:rPr lang="en-US" sz="2800" b="1" dirty="0" smtClean="0"/>
              <a:t>; NP=50, Total city = 14, (14x50)</a:t>
            </a:r>
            <a:endParaRPr lang="en-US" sz="2800" b="1" dirty="0"/>
          </a:p>
        </p:txBody>
      </p:sp>
      <p:pic>
        <p:nvPicPr>
          <p:cNvPr id="4" name="Picture 3"/>
          <p:cNvPicPr>
            <a:picLocks noChangeAspect="1"/>
          </p:cNvPicPr>
          <p:nvPr/>
        </p:nvPicPr>
        <p:blipFill>
          <a:blip r:embed="rId2"/>
          <a:stretch>
            <a:fillRect/>
          </a:stretch>
        </p:blipFill>
        <p:spPr>
          <a:xfrm>
            <a:off x="309763" y="935315"/>
            <a:ext cx="11706645" cy="5704024"/>
          </a:xfrm>
          <a:prstGeom prst="rect">
            <a:avLst/>
          </a:prstGeom>
        </p:spPr>
      </p:pic>
    </p:spTree>
    <p:extLst>
      <p:ext uri="{BB962C8B-B14F-4D97-AF65-F5344CB8AC3E}">
        <p14:creationId xmlns:p14="http://schemas.microsoft.com/office/powerpoint/2010/main" val="370200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44826"/>
            <a:ext cx="12192000" cy="5655365"/>
          </a:xfrm>
          <a:prstGeom prst="rect">
            <a:avLst/>
          </a:prstGeom>
        </p:spPr>
      </p:pic>
      <p:sp>
        <p:nvSpPr>
          <p:cNvPr id="5" name="Rectangle 4"/>
          <p:cNvSpPr/>
          <p:nvPr/>
        </p:nvSpPr>
        <p:spPr>
          <a:xfrm>
            <a:off x="146705" y="193021"/>
            <a:ext cx="3084499" cy="369332"/>
          </a:xfrm>
          <a:prstGeom prst="rect">
            <a:avLst/>
          </a:prstGeom>
        </p:spPr>
        <p:txBody>
          <a:bodyPr wrap="none">
            <a:spAutoFit/>
          </a:bodyPr>
          <a:lstStyle/>
          <a:p>
            <a:r>
              <a:rPr lang="en-US" b="1" dirty="0">
                <a:latin typeface="Times-Roman"/>
              </a:rPr>
              <a:t>Compute </a:t>
            </a:r>
            <a:r>
              <a:rPr lang="en-US" b="1" i="1" dirty="0">
                <a:latin typeface="Times-Italic"/>
              </a:rPr>
              <a:t>N</a:t>
            </a:r>
            <a:r>
              <a:rPr lang="en-US" sz="800" b="1" i="1" dirty="0">
                <a:latin typeface="Times-Italic"/>
              </a:rPr>
              <a:t>i </a:t>
            </a:r>
            <a:r>
              <a:rPr lang="en-US" b="1" dirty="0">
                <a:latin typeface="MTSYN"/>
              </a:rPr>
              <a:t>= </a:t>
            </a:r>
            <a:r>
              <a:rPr lang="en-US" b="1" i="1" dirty="0">
                <a:latin typeface="Times-Italic"/>
              </a:rPr>
              <a:t>f </a:t>
            </a:r>
            <a:r>
              <a:rPr lang="en-US" b="1" i="1" dirty="0">
                <a:latin typeface="MTMI"/>
              </a:rPr>
              <a:t>(</a:t>
            </a:r>
            <a:r>
              <a:rPr lang="en-US" b="1" i="1" dirty="0">
                <a:latin typeface="Times-Italic"/>
              </a:rPr>
              <a:t>X</a:t>
            </a:r>
            <a:r>
              <a:rPr lang="en-US" sz="800" b="1" i="1" dirty="0">
                <a:latin typeface="Times-Italic"/>
              </a:rPr>
              <a:t>i </a:t>
            </a:r>
            <a:r>
              <a:rPr lang="en-US" b="1" i="1" dirty="0">
                <a:latin typeface="MTMI"/>
              </a:rPr>
              <a:t>), </a:t>
            </a:r>
            <a:r>
              <a:rPr lang="en-US" b="1" dirty="0">
                <a:latin typeface="MTSYN"/>
              </a:rPr>
              <a:t>∀ </a:t>
            </a:r>
            <a:r>
              <a:rPr lang="en-US" b="1" i="1" dirty="0">
                <a:latin typeface="Times-Italic"/>
              </a:rPr>
              <a:t>X</a:t>
            </a:r>
            <a:r>
              <a:rPr lang="en-US" sz="800" b="1" i="1" dirty="0">
                <a:latin typeface="Times-Italic"/>
              </a:rPr>
              <a:t>i </a:t>
            </a:r>
            <a:r>
              <a:rPr lang="en-US" b="1" dirty="0">
                <a:latin typeface="MTSYN"/>
              </a:rPr>
              <a:t>∈ </a:t>
            </a:r>
            <a:r>
              <a:rPr lang="en-US" b="1" i="1" dirty="0">
                <a:latin typeface="Times-Italic"/>
              </a:rPr>
              <a:t>P</a:t>
            </a:r>
            <a:endParaRPr lang="en-US" b="1" dirty="0"/>
          </a:p>
        </p:txBody>
      </p:sp>
    </p:spTree>
    <p:extLst>
      <p:ext uri="{BB962C8B-B14F-4D97-AF65-F5344CB8AC3E}">
        <p14:creationId xmlns:p14="http://schemas.microsoft.com/office/powerpoint/2010/main" val="1590222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a:t>
            </a:r>
            <a:endParaRPr lang="en-US" b="1" dirty="0"/>
          </a:p>
        </p:txBody>
      </p:sp>
      <p:sp>
        <p:nvSpPr>
          <p:cNvPr id="3" name="Content Placeholder 2"/>
          <p:cNvSpPr>
            <a:spLocks noGrp="1"/>
          </p:cNvSpPr>
          <p:nvPr>
            <p:ph idx="1"/>
          </p:nvPr>
        </p:nvSpPr>
        <p:spPr>
          <a:xfrm>
            <a:off x="838200" y="1825625"/>
            <a:ext cx="10515600" cy="1900214"/>
          </a:xfrm>
        </p:spPr>
        <p:txBody>
          <a:bodyPr/>
          <a:lstStyle/>
          <a:p>
            <a:pPr marL="0" indent="0">
              <a:buNone/>
            </a:pPr>
            <a:r>
              <a:rPr lang="en-US" dirty="0"/>
              <a:t>The Plant Propagation Algorithm (PPA) introduced by </a:t>
            </a:r>
            <a:r>
              <a:rPr lang="en-US" dirty="0" err="1"/>
              <a:t>Salhi</a:t>
            </a:r>
            <a:r>
              <a:rPr lang="en-US" dirty="0"/>
              <a:t> and </a:t>
            </a:r>
            <a:r>
              <a:rPr lang="en-US" dirty="0" err="1"/>
              <a:t>Fraga</a:t>
            </a:r>
            <a:r>
              <a:rPr lang="en-US" dirty="0"/>
              <a:t>, </a:t>
            </a:r>
            <a:r>
              <a:rPr lang="en-US" dirty="0" smtClean="0">
                <a:solidFill>
                  <a:srgbClr val="00B0F0"/>
                </a:solidFill>
              </a:rPr>
              <a:t>[1] </a:t>
            </a:r>
            <a:r>
              <a:rPr lang="en-US" dirty="0" smtClean="0"/>
              <a:t>emulates the </a:t>
            </a:r>
            <a:r>
              <a:rPr lang="en-US" dirty="0"/>
              <a:t>strategy that plants deploy to survive by </a:t>
            </a:r>
            <a:r>
              <a:rPr lang="en-US" dirty="0" err="1"/>
              <a:t>colonising</a:t>
            </a:r>
            <a:r>
              <a:rPr lang="en-US" dirty="0"/>
              <a:t> new places which </a:t>
            </a:r>
            <a:r>
              <a:rPr lang="en-US" dirty="0" smtClean="0"/>
              <a:t>have good </a:t>
            </a:r>
            <a:r>
              <a:rPr lang="en-US" dirty="0"/>
              <a:t>conditions for growth. Plants, like animals, survive by </a:t>
            </a:r>
            <a:r>
              <a:rPr lang="en-US" dirty="0" err="1" smtClean="0"/>
              <a:t>overcomeing</a:t>
            </a:r>
            <a:r>
              <a:rPr lang="en-US" dirty="0" smtClean="0"/>
              <a:t> adverse conditions </a:t>
            </a:r>
            <a:r>
              <a:rPr lang="en-US" dirty="0"/>
              <a:t>using strategies</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045" y="3384645"/>
            <a:ext cx="6796585" cy="3261815"/>
          </a:xfrm>
          <a:prstGeom prst="rect">
            <a:avLst/>
          </a:prstGeom>
        </p:spPr>
      </p:pic>
    </p:spTree>
    <p:extLst>
      <p:ext uri="{BB962C8B-B14F-4D97-AF65-F5344CB8AC3E}">
        <p14:creationId xmlns:p14="http://schemas.microsoft.com/office/powerpoint/2010/main" val="14872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3582" y="845161"/>
            <a:ext cx="10906540" cy="523220"/>
          </a:xfrm>
          <a:prstGeom prst="rect">
            <a:avLst/>
          </a:prstGeom>
        </p:spPr>
        <p:txBody>
          <a:bodyPr wrap="square">
            <a:spAutoFit/>
          </a:bodyPr>
          <a:lstStyle/>
          <a:p>
            <a:r>
              <a:rPr lang="en-US" sz="2800" b="1" dirty="0">
                <a:latin typeface="Times-Roman"/>
              </a:rPr>
              <a:t>Sort </a:t>
            </a:r>
            <a:r>
              <a:rPr lang="en-US" sz="2800" b="1" i="1" dirty="0">
                <a:latin typeface="Times-Italic"/>
              </a:rPr>
              <a:t>N </a:t>
            </a:r>
            <a:r>
              <a:rPr lang="en-US" sz="2800" b="1" dirty="0">
                <a:latin typeface="MTSYN"/>
              </a:rPr>
              <a:t>= </a:t>
            </a:r>
            <a:r>
              <a:rPr lang="en-US" sz="2800" b="1" i="1" dirty="0">
                <a:latin typeface="Times-Italic"/>
              </a:rPr>
              <a:t>N</a:t>
            </a:r>
            <a:r>
              <a:rPr lang="en-US" sz="1050" b="1" i="1" dirty="0">
                <a:latin typeface="Times-Italic"/>
              </a:rPr>
              <a:t>i </a:t>
            </a:r>
            <a:r>
              <a:rPr lang="en-US" sz="2800" b="1" i="1" dirty="0">
                <a:latin typeface="MTMI"/>
              </a:rPr>
              <a:t>, </a:t>
            </a:r>
            <a:r>
              <a:rPr lang="en-US" sz="2800" b="1" i="1" dirty="0" err="1">
                <a:latin typeface="Times-Italic"/>
              </a:rPr>
              <a:t>i</a:t>
            </a:r>
            <a:r>
              <a:rPr lang="en-US" sz="2800" b="1" i="1" dirty="0">
                <a:latin typeface="Times-Italic"/>
              </a:rPr>
              <a:t> </a:t>
            </a:r>
            <a:r>
              <a:rPr lang="en-US" sz="2800" b="1" dirty="0">
                <a:latin typeface="MTSYN"/>
              </a:rPr>
              <a:t>= </a:t>
            </a:r>
            <a:r>
              <a:rPr lang="en-US" sz="2800" b="1" dirty="0">
                <a:latin typeface="Times-Roman"/>
              </a:rPr>
              <a:t>1</a:t>
            </a:r>
            <a:r>
              <a:rPr lang="en-US" sz="2800" b="1" i="1" dirty="0">
                <a:latin typeface="MTMI"/>
              </a:rPr>
              <a:t>, . . . , </a:t>
            </a:r>
            <a:r>
              <a:rPr lang="en-US" sz="2800" b="1" i="1" dirty="0">
                <a:latin typeface="Times-Italic"/>
              </a:rPr>
              <a:t>NP </a:t>
            </a:r>
            <a:r>
              <a:rPr lang="en-US" sz="2800" b="1" dirty="0">
                <a:latin typeface="Times-Roman"/>
              </a:rPr>
              <a:t>in ascending order (</a:t>
            </a:r>
            <a:r>
              <a:rPr lang="en-US" sz="2800" b="1" dirty="0" err="1" smtClean="0">
                <a:latin typeface="Times-Roman"/>
              </a:rPr>
              <a:t>forminimization</a:t>
            </a:r>
            <a:r>
              <a:rPr lang="en-US" sz="2800" b="1" dirty="0">
                <a:latin typeface="Times-Roman"/>
              </a:rPr>
              <a:t>);</a:t>
            </a:r>
            <a:endParaRPr lang="en-US" sz="2800" b="1" dirty="0"/>
          </a:p>
        </p:txBody>
      </p:sp>
      <p:pic>
        <p:nvPicPr>
          <p:cNvPr id="7" name="Picture 6"/>
          <p:cNvPicPr>
            <a:picLocks noChangeAspect="1"/>
          </p:cNvPicPr>
          <p:nvPr/>
        </p:nvPicPr>
        <p:blipFill>
          <a:blip r:embed="rId2"/>
          <a:stretch>
            <a:fillRect/>
          </a:stretch>
        </p:blipFill>
        <p:spPr>
          <a:xfrm>
            <a:off x="346833" y="2763078"/>
            <a:ext cx="11500610" cy="3896139"/>
          </a:xfrm>
          <a:prstGeom prst="rect">
            <a:avLst/>
          </a:prstGeom>
        </p:spPr>
      </p:pic>
      <p:pic>
        <p:nvPicPr>
          <p:cNvPr id="8" name="Picture 7"/>
          <p:cNvPicPr>
            <a:picLocks noChangeAspect="1"/>
          </p:cNvPicPr>
          <p:nvPr/>
        </p:nvPicPr>
        <p:blipFill>
          <a:blip r:embed="rId3"/>
          <a:stretch>
            <a:fillRect/>
          </a:stretch>
        </p:blipFill>
        <p:spPr>
          <a:xfrm>
            <a:off x="0" y="1446190"/>
            <a:ext cx="12192000" cy="561975"/>
          </a:xfrm>
          <a:prstGeom prst="rect">
            <a:avLst/>
          </a:prstGeom>
        </p:spPr>
      </p:pic>
      <p:pic>
        <p:nvPicPr>
          <p:cNvPr id="9" name="Picture 8"/>
          <p:cNvPicPr>
            <a:picLocks noChangeAspect="1"/>
          </p:cNvPicPr>
          <p:nvPr/>
        </p:nvPicPr>
        <p:blipFill>
          <a:blip r:embed="rId4"/>
          <a:stretch>
            <a:fillRect/>
          </a:stretch>
        </p:blipFill>
        <p:spPr>
          <a:xfrm>
            <a:off x="1" y="2008166"/>
            <a:ext cx="12192000" cy="561975"/>
          </a:xfrm>
          <a:prstGeom prst="rect">
            <a:avLst/>
          </a:prstGeom>
        </p:spPr>
      </p:pic>
    </p:spTree>
    <p:extLst>
      <p:ext uri="{BB962C8B-B14F-4D97-AF65-F5344CB8AC3E}">
        <p14:creationId xmlns:p14="http://schemas.microsoft.com/office/powerpoint/2010/main" val="199473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for </a:t>
            </a:r>
            <a:r>
              <a:rPr lang="en-US" i="1" dirty="0" err="1"/>
              <a:t>i</a:t>
            </a:r>
            <a:r>
              <a:rPr lang="en-US" i="1" dirty="0"/>
              <a:t> </a:t>
            </a:r>
            <a:r>
              <a:rPr lang="en-US" dirty="0"/>
              <a:t>= 1 : </a:t>
            </a:r>
            <a:r>
              <a:rPr lang="en-US" i="1" dirty="0"/>
              <a:t>E(NP/</a:t>
            </a:r>
            <a:r>
              <a:rPr lang="en-US" dirty="0"/>
              <a:t>10</a:t>
            </a:r>
            <a:r>
              <a:rPr lang="en-US" i="1" dirty="0"/>
              <a:t>)</a:t>
            </a:r>
            <a:r>
              <a:rPr lang="en-US" dirty="0"/>
              <a:t>, Top 10% of plants </a:t>
            </a:r>
            <a:r>
              <a:rPr lang="en-US" b="1" dirty="0"/>
              <a:t>do</a:t>
            </a:r>
            <a:endParaRPr lang="en-US" dirty="0"/>
          </a:p>
        </p:txBody>
      </p:sp>
      <p:sp>
        <p:nvSpPr>
          <p:cNvPr id="4" name="Rectangle 3"/>
          <p:cNvSpPr/>
          <p:nvPr/>
        </p:nvSpPr>
        <p:spPr>
          <a:xfrm>
            <a:off x="1318590" y="1357196"/>
            <a:ext cx="10035209" cy="646331"/>
          </a:xfrm>
          <a:prstGeom prst="rect">
            <a:avLst/>
          </a:prstGeom>
        </p:spPr>
        <p:txBody>
          <a:bodyPr wrap="square">
            <a:spAutoFit/>
          </a:bodyPr>
          <a:lstStyle/>
          <a:p>
            <a:pPr algn="just"/>
            <a:r>
              <a:rPr lang="en-US" b="1" dirty="0">
                <a:latin typeface="Times-Roman"/>
              </a:rPr>
              <a:t>Generate </a:t>
            </a:r>
            <a:r>
              <a:rPr lang="en-US" b="1" i="1" dirty="0">
                <a:latin typeface="MTMI"/>
              </a:rPr>
              <a:t>(</a:t>
            </a:r>
            <a:r>
              <a:rPr lang="en-US" b="1" i="1" dirty="0">
                <a:latin typeface="Times-Italic"/>
              </a:rPr>
              <a:t>y</a:t>
            </a:r>
            <a:r>
              <a:rPr lang="en-US" b="1" i="1" dirty="0">
                <a:latin typeface="MTMI"/>
              </a:rPr>
              <a:t>/</a:t>
            </a:r>
            <a:r>
              <a:rPr lang="en-US" b="1" i="1" dirty="0" err="1">
                <a:latin typeface="Times-Italic"/>
              </a:rPr>
              <a:t>i</a:t>
            </a:r>
            <a:r>
              <a:rPr lang="en-US" b="1" i="1" dirty="0">
                <a:latin typeface="Times-Italic"/>
              </a:rPr>
              <a:t> </a:t>
            </a:r>
            <a:r>
              <a:rPr lang="en-US" b="1" i="1" dirty="0">
                <a:latin typeface="MTMI"/>
              </a:rPr>
              <a:t>)</a:t>
            </a:r>
            <a:r>
              <a:rPr lang="en-US" b="1" dirty="0">
                <a:latin typeface="MTSYN"/>
              </a:rPr>
              <a:t> </a:t>
            </a:r>
            <a:r>
              <a:rPr lang="en-US" b="1" dirty="0">
                <a:latin typeface="Times-Roman"/>
              </a:rPr>
              <a:t>short runners for plant </a:t>
            </a:r>
            <a:r>
              <a:rPr lang="en-US" b="1" i="1" dirty="0" err="1">
                <a:latin typeface="Times-Italic"/>
              </a:rPr>
              <a:t>i</a:t>
            </a:r>
            <a:r>
              <a:rPr lang="en-US" b="1" i="1" dirty="0">
                <a:latin typeface="Times-Italic"/>
              </a:rPr>
              <a:t> </a:t>
            </a:r>
            <a:r>
              <a:rPr lang="en-US" b="1" dirty="0">
                <a:latin typeface="Times-Roman"/>
              </a:rPr>
              <a:t>using 2-opt rule, where y is an </a:t>
            </a:r>
            <a:r>
              <a:rPr lang="en-US" b="1" dirty="0" smtClean="0">
                <a:latin typeface="Times-Roman"/>
              </a:rPr>
              <a:t>arbitrary parameter.</a:t>
            </a:r>
          </a:p>
          <a:p>
            <a:pPr algn="just"/>
            <a:r>
              <a:rPr lang="en-US" b="1" dirty="0">
                <a:latin typeface="Times-Roman"/>
              </a:rPr>
              <a:t> </a:t>
            </a:r>
            <a:r>
              <a:rPr lang="en-US" b="1" dirty="0" smtClean="0">
                <a:latin typeface="Times-Roman"/>
              </a:rPr>
              <a:t>y = 1 (generated arbitrarily) so 1 short runner will be generated for </a:t>
            </a:r>
            <a:r>
              <a:rPr lang="en-US" b="1" i="1" dirty="0" smtClean="0"/>
              <a:t>X1</a:t>
            </a:r>
            <a:r>
              <a:rPr lang="en-US" b="1" dirty="0" smtClean="0">
                <a:latin typeface="Times-Roman"/>
              </a:rPr>
              <a:t> </a:t>
            </a:r>
            <a:endParaRPr lang="en-US" b="1" dirty="0"/>
          </a:p>
        </p:txBody>
      </p:sp>
      <p:pic>
        <p:nvPicPr>
          <p:cNvPr id="5" name="Picture 4"/>
          <p:cNvPicPr>
            <a:picLocks noChangeAspect="1"/>
          </p:cNvPicPr>
          <p:nvPr/>
        </p:nvPicPr>
        <p:blipFill>
          <a:blip r:embed="rId2"/>
          <a:stretch>
            <a:fillRect/>
          </a:stretch>
        </p:blipFill>
        <p:spPr>
          <a:xfrm>
            <a:off x="8436872" y="2195097"/>
            <a:ext cx="923925" cy="3352800"/>
          </a:xfrm>
          <a:prstGeom prst="rect">
            <a:avLst/>
          </a:prstGeom>
        </p:spPr>
      </p:pic>
      <p:pic>
        <p:nvPicPr>
          <p:cNvPr id="6" name="Picture 5"/>
          <p:cNvPicPr>
            <a:picLocks noChangeAspect="1"/>
          </p:cNvPicPr>
          <p:nvPr/>
        </p:nvPicPr>
        <p:blipFill>
          <a:blip r:embed="rId3"/>
          <a:stretch>
            <a:fillRect/>
          </a:stretch>
        </p:blipFill>
        <p:spPr>
          <a:xfrm>
            <a:off x="1460017" y="2195097"/>
            <a:ext cx="942975" cy="3362325"/>
          </a:xfrm>
          <a:prstGeom prst="rect">
            <a:avLst/>
          </a:prstGeom>
        </p:spPr>
      </p:pic>
      <p:sp>
        <p:nvSpPr>
          <p:cNvPr id="7" name="Rectangle 6"/>
          <p:cNvSpPr/>
          <p:nvPr/>
        </p:nvSpPr>
        <p:spPr>
          <a:xfrm>
            <a:off x="1680541" y="5748992"/>
            <a:ext cx="501926" cy="369332"/>
          </a:xfrm>
          <a:prstGeom prst="rect">
            <a:avLst/>
          </a:prstGeom>
        </p:spPr>
        <p:txBody>
          <a:bodyPr wrap="square">
            <a:spAutoFit/>
          </a:bodyPr>
          <a:lstStyle/>
          <a:p>
            <a:pPr algn="just"/>
            <a:r>
              <a:rPr lang="en-US" b="1" i="1" dirty="0"/>
              <a:t>X1</a:t>
            </a:r>
            <a:endParaRPr lang="en-US" b="1" dirty="0"/>
          </a:p>
        </p:txBody>
      </p:sp>
      <p:sp>
        <p:nvSpPr>
          <p:cNvPr id="8" name="Rectangle 7"/>
          <p:cNvSpPr/>
          <p:nvPr/>
        </p:nvSpPr>
        <p:spPr>
          <a:xfrm>
            <a:off x="8197400" y="5748992"/>
            <a:ext cx="1402868" cy="369332"/>
          </a:xfrm>
          <a:prstGeom prst="rect">
            <a:avLst/>
          </a:prstGeom>
        </p:spPr>
        <p:txBody>
          <a:bodyPr wrap="square">
            <a:spAutoFit/>
          </a:bodyPr>
          <a:lstStyle/>
          <a:p>
            <a:pPr algn="just"/>
            <a:r>
              <a:rPr lang="en-US" b="1" i="1" dirty="0" smtClean="0"/>
              <a:t>Short runner</a:t>
            </a:r>
            <a:endParaRPr lang="en-US" b="1" dirty="0"/>
          </a:p>
        </p:txBody>
      </p:sp>
      <p:sp>
        <p:nvSpPr>
          <p:cNvPr id="9" name="Rectangle 8"/>
          <p:cNvSpPr/>
          <p:nvPr/>
        </p:nvSpPr>
        <p:spPr>
          <a:xfrm>
            <a:off x="3458017" y="2538656"/>
            <a:ext cx="2528256" cy="369332"/>
          </a:xfrm>
          <a:prstGeom prst="rect">
            <a:avLst/>
          </a:prstGeom>
        </p:spPr>
        <p:txBody>
          <a:bodyPr wrap="none">
            <a:spAutoFit/>
          </a:bodyPr>
          <a:lstStyle/>
          <a:p>
            <a:r>
              <a:rPr lang="en-US" dirty="0" smtClean="0">
                <a:solidFill>
                  <a:srgbClr val="000000"/>
                </a:solidFill>
                <a:latin typeface="Courier New" panose="02070309020205020404" pitchFamily="49" charset="0"/>
              </a:rPr>
              <a:t>swapPosition1 = 5</a:t>
            </a:r>
            <a:endParaRPr lang="en-US" dirty="0">
              <a:solidFill>
                <a:srgbClr val="000000"/>
              </a:solidFill>
              <a:latin typeface="Courier New" panose="02070309020205020404" pitchFamily="49" charset="0"/>
            </a:endParaRPr>
          </a:p>
        </p:txBody>
      </p:sp>
      <p:sp>
        <p:nvSpPr>
          <p:cNvPr id="10" name="Rectangle 9"/>
          <p:cNvSpPr/>
          <p:nvPr/>
        </p:nvSpPr>
        <p:spPr>
          <a:xfrm>
            <a:off x="3458017" y="3073785"/>
            <a:ext cx="2666114" cy="369332"/>
          </a:xfrm>
          <a:prstGeom prst="rect">
            <a:avLst/>
          </a:prstGeom>
        </p:spPr>
        <p:txBody>
          <a:bodyPr wrap="none">
            <a:spAutoFit/>
          </a:bodyPr>
          <a:lstStyle/>
          <a:p>
            <a:r>
              <a:rPr lang="en-US" dirty="0" smtClean="0">
                <a:solidFill>
                  <a:srgbClr val="000000"/>
                </a:solidFill>
                <a:latin typeface="Courier New" panose="02070309020205020404" pitchFamily="49" charset="0"/>
              </a:rPr>
              <a:t>swapPosition2 = 14</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915419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70" y="464517"/>
            <a:ext cx="6636026" cy="708301"/>
          </a:xfrm>
        </p:spPr>
        <p:txBody>
          <a:bodyPr>
            <a:normAutofit fontScale="90000"/>
          </a:bodyPr>
          <a:lstStyle/>
          <a:p>
            <a:r>
              <a:rPr lang="en-US" dirty="0" smtClean="0"/>
              <a:t>Exploit using the short runner </a:t>
            </a:r>
            <a:endParaRPr lang="en-US" dirty="0"/>
          </a:p>
        </p:txBody>
      </p:sp>
      <p:pic>
        <p:nvPicPr>
          <p:cNvPr id="4" name="Picture 3"/>
          <p:cNvPicPr>
            <a:picLocks noChangeAspect="1"/>
          </p:cNvPicPr>
          <p:nvPr/>
        </p:nvPicPr>
        <p:blipFill>
          <a:blip r:embed="rId2"/>
          <a:stretch>
            <a:fillRect/>
          </a:stretch>
        </p:blipFill>
        <p:spPr>
          <a:xfrm>
            <a:off x="4908481" y="2195097"/>
            <a:ext cx="923925" cy="3352800"/>
          </a:xfrm>
          <a:prstGeom prst="rect">
            <a:avLst/>
          </a:prstGeom>
        </p:spPr>
      </p:pic>
      <p:pic>
        <p:nvPicPr>
          <p:cNvPr id="5" name="Picture 4"/>
          <p:cNvPicPr>
            <a:picLocks noChangeAspect="1"/>
          </p:cNvPicPr>
          <p:nvPr/>
        </p:nvPicPr>
        <p:blipFill>
          <a:blip r:embed="rId3"/>
          <a:stretch>
            <a:fillRect/>
          </a:stretch>
        </p:blipFill>
        <p:spPr>
          <a:xfrm>
            <a:off x="1460017" y="2195097"/>
            <a:ext cx="942975" cy="3362325"/>
          </a:xfrm>
          <a:prstGeom prst="rect">
            <a:avLst/>
          </a:prstGeom>
        </p:spPr>
      </p:pic>
      <p:sp>
        <p:nvSpPr>
          <p:cNvPr id="6" name="Rectangle 5"/>
          <p:cNvSpPr/>
          <p:nvPr/>
        </p:nvSpPr>
        <p:spPr>
          <a:xfrm>
            <a:off x="1680541" y="5748992"/>
            <a:ext cx="615398" cy="369332"/>
          </a:xfrm>
          <a:prstGeom prst="rect">
            <a:avLst/>
          </a:prstGeom>
        </p:spPr>
        <p:txBody>
          <a:bodyPr wrap="square">
            <a:spAutoFit/>
          </a:bodyPr>
          <a:lstStyle/>
          <a:p>
            <a:pPr algn="just"/>
            <a:r>
              <a:rPr lang="en-US" b="1" i="1" dirty="0" smtClean="0"/>
              <a:t>X1</a:t>
            </a:r>
            <a:endParaRPr lang="en-US" b="1" dirty="0"/>
          </a:p>
        </p:txBody>
      </p:sp>
      <p:sp>
        <p:nvSpPr>
          <p:cNvPr id="7" name="Rectangle 6"/>
          <p:cNvSpPr/>
          <p:nvPr/>
        </p:nvSpPr>
        <p:spPr>
          <a:xfrm>
            <a:off x="4756127" y="5714994"/>
            <a:ext cx="1402868" cy="369332"/>
          </a:xfrm>
          <a:prstGeom prst="rect">
            <a:avLst/>
          </a:prstGeom>
        </p:spPr>
        <p:txBody>
          <a:bodyPr wrap="square">
            <a:spAutoFit/>
          </a:bodyPr>
          <a:lstStyle/>
          <a:p>
            <a:pPr algn="just"/>
            <a:r>
              <a:rPr lang="en-US" b="1" i="1" dirty="0" smtClean="0"/>
              <a:t>Short runner</a:t>
            </a:r>
            <a:endParaRPr lang="en-US" b="1" dirty="0"/>
          </a:p>
        </p:txBody>
      </p:sp>
      <p:sp>
        <p:nvSpPr>
          <p:cNvPr id="8" name="Rectangle 7"/>
          <p:cNvSpPr/>
          <p:nvPr/>
        </p:nvSpPr>
        <p:spPr>
          <a:xfrm>
            <a:off x="1022124" y="6061831"/>
            <a:ext cx="3075586" cy="369332"/>
          </a:xfrm>
          <a:prstGeom prst="rect">
            <a:avLst/>
          </a:prstGeom>
        </p:spPr>
        <p:txBody>
          <a:bodyPr wrap="none">
            <a:spAutoFit/>
          </a:bodyPr>
          <a:lstStyle/>
          <a:p>
            <a:r>
              <a:rPr lang="en-US" b="1" i="1" dirty="0"/>
              <a:t>Path Cost </a:t>
            </a:r>
            <a:r>
              <a:rPr lang="en-US" b="1" i="1" dirty="0" smtClean="0"/>
              <a:t>: </a:t>
            </a:r>
            <a:r>
              <a:rPr lang="en-US" dirty="0" smtClean="0"/>
              <a:t>44.9611435667493</a:t>
            </a:r>
            <a:endParaRPr lang="en-US" dirty="0"/>
          </a:p>
        </p:txBody>
      </p:sp>
      <p:sp>
        <p:nvSpPr>
          <p:cNvPr id="9" name="Rectangle 8"/>
          <p:cNvSpPr/>
          <p:nvPr/>
        </p:nvSpPr>
        <p:spPr>
          <a:xfrm>
            <a:off x="4400652" y="6118324"/>
            <a:ext cx="3075586" cy="369332"/>
          </a:xfrm>
          <a:prstGeom prst="rect">
            <a:avLst/>
          </a:prstGeom>
        </p:spPr>
        <p:txBody>
          <a:bodyPr wrap="none">
            <a:spAutoFit/>
          </a:bodyPr>
          <a:lstStyle/>
          <a:p>
            <a:r>
              <a:rPr lang="en-US" b="1" i="1" dirty="0"/>
              <a:t>Path Cost : </a:t>
            </a:r>
            <a:r>
              <a:rPr lang="en-US" dirty="0" smtClean="0"/>
              <a:t>47.8227529664884</a:t>
            </a:r>
            <a:endParaRPr lang="en-US" dirty="0"/>
          </a:p>
        </p:txBody>
      </p:sp>
      <p:sp>
        <p:nvSpPr>
          <p:cNvPr id="10" name="Title 1"/>
          <p:cNvSpPr txBox="1">
            <a:spLocks/>
          </p:cNvSpPr>
          <p:nvPr/>
        </p:nvSpPr>
        <p:spPr>
          <a:xfrm>
            <a:off x="6785112" y="2662235"/>
            <a:ext cx="3342861" cy="2217877"/>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if </a:t>
            </a:r>
            <a:r>
              <a:rPr lang="en-US" i="1" dirty="0"/>
              <a:t>Ni &gt; f (</a:t>
            </a:r>
            <a:r>
              <a:rPr lang="en-US" i="1" dirty="0" err="1"/>
              <a:t>ri</a:t>
            </a:r>
            <a:r>
              <a:rPr lang="en-US" i="1" dirty="0"/>
              <a:t> ) </a:t>
            </a:r>
            <a:r>
              <a:rPr lang="en-US" b="1" dirty="0"/>
              <a:t>then</a:t>
            </a:r>
          </a:p>
          <a:p>
            <a:r>
              <a:rPr lang="en-US" i="1" dirty="0" smtClean="0"/>
              <a:t>    Xi </a:t>
            </a:r>
            <a:r>
              <a:rPr lang="en-US" dirty="0"/>
              <a:t>←</a:t>
            </a:r>
            <a:r>
              <a:rPr lang="en-US" i="1" dirty="0" err="1"/>
              <a:t>ri</a:t>
            </a:r>
            <a:endParaRPr lang="en-US" i="1" dirty="0"/>
          </a:p>
          <a:p>
            <a:r>
              <a:rPr lang="en-US" b="1" dirty="0" smtClean="0"/>
              <a:t>else</a:t>
            </a:r>
            <a:endParaRPr lang="en-US" b="1" dirty="0"/>
          </a:p>
          <a:p>
            <a:r>
              <a:rPr lang="en-US" dirty="0" smtClean="0"/>
              <a:t>    Ignore </a:t>
            </a:r>
            <a:r>
              <a:rPr lang="en-US" i="1" dirty="0" err="1"/>
              <a:t>ri</a:t>
            </a:r>
            <a:endParaRPr lang="en-US" i="1" dirty="0"/>
          </a:p>
          <a:p>
            <a:r>
              <a:rPr lang="en-US" b="1" dirty="0" smtClean="0"/>
              <a:t>end </a:t>
            </a:r>
            <a:r>
              <a:rPr lang="en-US" b="1" dirty="0"/>
              <a:t>if</a:t>
            </a:r>
            <a:endParaRPr lang="en-US" dirty="0"/>
          </a:p>
        </p:txBody>
      </p:sp>
    </p:spTree>
    <p:extLst>
      <p:ext uri="{BB962C8B-B14F-4D97-AF65-F5344CB8AC3E}">
        <p14:creationId xmlns:p14="http://schemas.microsoft.com/office/powerpoint/2010/main" val="299312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52" y="556591"/>
            <a:ext cx="11516139" cy="805070"/>
          </a:xfrm>
        </p:spPr>
        <p:txBody>
          <a:bodyPr>
            <a:normAutofit/>
          </a:bodyPr>
          <a:lstStyle/>
          <a:p>
            <a:r>
              <a:rPr lang="pl-PL" b="1" dirty="0"/>
              <a:t>for </a:t>
            </a:r>
            <a:r>
              <a:rPr lang="pl-PL" i="1" dirty="0"/>
              <a:t>i </a:t>
            </a:r>
            <a:r>
              <a:rPr lang="pl-PL" dirty="0"/>
              <a:t>= </a:t>
            </a:r>
            <a:r>
              <a:rPr lang="pl-PL" i="1" dirty="0"/>
              <a:t>E(NP/</a:t>
            </a:r>
            <a:r>
              <a:rPr lang="pl-PL" dirty="0"/>
              <a:t>10</a:t>
            </a:r>
            <a:r>
              <a:rPr lang="pl-PL" i="1" dirty="0"/>
              <a:t>) </a:t>
            </a:r>
            <a:r>
              <a:rPr lang="pl-PL" dirty="0"/>
              <a:t>+ 1 : </a:t>
            </a:r>
            <a:r>
              <a:rPr lang="pl-PL" i="1" dirty="0"/>
              <a:t>NP </a:t>
            </a:r>
            <a:r>
              <a:rPr lang="pl-PL" b="1" dirty="0" smtClean="0"/>
              <a:t>do</a:t>
            </a:r>
            <a:endParaRPr lang="en-US" sz="2400" dirty="0"/>
          </a:p>
        </p:txBody>
      </p:sp>
      <p:sp>
        <p:nvSpPr>
          <p:cNvPr id="4" name="Rectangle 3"/>
          <p:cNvSpPr/>
          <p:nvPr/>
        </p:nvSpPr>
        <p:spPr>
          <a:xfrm>
            <a:off x="1000538" y="1267095"/>
            <a:ext cx="10628245" cy="400110"/>
          </a:xfrm>
          <a:prstGeom prst="rect">
            <a:avLst/>
          </a:prstGeom>
        </p:spPr>
        <p:txBody>
          <a:bodyPr wrap="square">
            <a:spAutoFit/>
          </a:bodyPr>
          <a:lstStyle/>
          <a:p>
            <a:r>
              <a:rPr lang="en-US" sz="2000" i="1" dirty="0" err="1"/>
              <a:t>ri</a:t>
            </a:r>
            <a:r>
              <a:rPr lang="en-US" sz="2000" i="1" dirty="0"/>
              <a:t> </a:t>
            </a:r>
            <a:r>
              <a:rPr lang="en-US" sz="2000" dirty="0"/>
              <a:t>= 1 runner for plant </a:t>
            </a:r>
            <a:r>
              <a:rPr lang="en-US" sz="2000" i="1" dirty="0" err="1"/>
              <a:t>i</a:t>
            </a:r>
            <a:r>
              <a:rPr lang="en-US" sz="2000" i="1" dirty="0"/>
              <a:t> </a:t>
            </a:r>
            <a:r>
              <a:rPr lang="en-US" sz="2000" dirty="0"/>
              <a:t>using </a:t>
            </a:r>
            <a:r>
              <a:rPr lang="en-US" sz="2000" i="1" dirty="0"/>
              <a:t>k</a:t>
            </a:r>
            <a:r>
              <a:rPr lang="en-US" sz="2000" dirty="0"/>
              <a:t>-opt rule, </a:t>
            </a:r>
            <a:r>
              <a:rPr lang="en-US" sz="2000" i="1" dirty="0"/>
              <a:t>k &gt; </a:t>
            </a:r>
            <a:r>
              <a:rPr lang="en-US" sz="2000" dirty="0"/>
              <a:t>2, 1 long runner for each plant not in the top 10 </a:t>
            </a:r>
            <a:r>
              <a:rPr lang="en-US" sz="2000" dirty="0" smtClean="0"/>
              <a:t>percent</a:t>
            </a:r>
          </a:p>
        </p:txBody>
      </p:sp>
      <p:sp>
        <p:nvSpPr>
          <p:cNvPr id="5" name="Rectangle 4"/>
          <p:cNvSpPr/>
          <p:nvPr/>
        </p:nvSpPr>
        <p:spPr>
          <a:xfrm>
            <a:off x="4405599" y="3546687"/>
            <a:ext cx="2148345" cy="369332"/>
          </a:xfrm>
          <a:prstGeom prst="rect">
            <a:avLst/>
          </a:prstGeom>
        </p:spPr>
        <p:txBody>
          <a:bodyPr wrap="none">
            <a:spAutoFit/>
          </a:bodyPr>
          <a:lstStyle/>
          <a:p>
            <a:r>
              <a:rPr lang="en-US" dirty="0"/>
              <a:t>7	2	4</a:t>
            </a:r>
          </a:p>
        </p:txBody>
      </p:sp>
      <p:pic>
        <p:nvPicPr>
          <p:cNvPr id="6" name="Picture 5"/>
          <p:cNvPicPr>
            <a:picLocks noChangeAspect="1"/>
          </p:cNvPicPr>
          <p:nvPr/>
        </p:nvPicPr>
        <p:blipFill>
          <a:blip r:embed="rId2"/>
          <a:stretch>
            <a:fillRect/>
          </a:stretch>
        </p:blipFill>
        <p:spPr>
          <a:xfrm>
            <a:off x="1539529" y="2537792"/>
            <a:ext cx="942975" cy="3352800"/>
          </a:xfrm>
          <a:prstGeom prst="rect">
            <a:avLst/>
          </a:prstGeom>
        </p:spPr>
      </p:pic>
      <p:sp>
        <p:nvSpPr>
          <p:cNvPr id="7" name="Rectangle 6"/>
          <p:cNvSpPr/>
          <p:nvPr/>
        </p:nvSpPr>
        <p:spPr>
          <a:xfrm>
            <a:off x="1703317" y="6084071"/>
            <a:ext cx="615398" cy="369332"/>
          </a:xfrm>
          <a:prstGeom prst="rect">
            <a:avLst/>
          </a:prstGeom>
        </p:spPr>
        <p:txBody>
          <a:bodyPr wrap="square">
            <a:spAutoFit/>
          </a:bodyPr>
          <a:lstStyle/>
          <a:p>
            <a:pPr algn="just"/>
            <a:r>
              <a:rPr lang="en-US" b="1" i="1" dirty="0" smtClean="0"/>
              <a:t>X6</a:t>
            </a:r>
            <a:endParaRPr lang="en-US" b="1" dirty="0"/>
          </a:p>
        </p:txBody>
      </p:sp>
      <p:sp>
        <p:nvSpPr>
          <p:cNvPr id="8" name="Rectangle 7"/>
          <p:cNvSpPr/>
          <p:nvPr/>
        </p:nvSpPr>
        <p:spPr>
          <a:xfrm>
            <a:off x="3356111" y="2708271"/>
            <a:ext cx="4247323" cy="707886"/>
          </a:xfrm>
          <a:prstGeom prst="rect">
            <a:avLst/>
          </a:prstGeom>
        </p:spPr>
        <p:txBody>
          <a:bodyPr wrap="square">
            <a:spAutoFit/>
          </a:bodyPr>
          <a:lstStyle/>
          <a:p>
            <a:r>
              <a:rPr lang="en-US" sz="2000" dirty="0"/>
              <a:t>So 1 long runner for X6. for </a:t>
            </a:r>
            <a:r>
              <a:rPr lang="en-US" sz="2000" i="1" dirty="0"/>
              <a:t>k-opt rule, k&gt;2; k=3, </a:t>
            </a:r>
            <a:r>
              <a:rPr lang="en-US" sz="2000" dirty="0"/>
              <a:t> the 3 swapping positions are </a:t>
            </a:r>
            <a:endParaRPr lang="en-US" sz="2000" i="1" dirty="0"/>
          </a:p>
        </p:txBody>
      </p:sp>
      <p:pic>
        <p:nvPicPr>
          <p:cNvPr id="10" name="Picture 9"/>
          <p:cNvPicPr>
            <a:picLocks noChangeAspect="1"/>
          </p:cNvPicPr>
          <p:nvPr/>
        </p:nvPicPr>
        <p:blipFill>
          <a:blip r:embed="rId3"/>
          <a:stretch>
            <a:fillRect/>
          </a:stretch>
        </p:blipFill>
        <p:spPr>
          <a:xfrm>
            <a:off x="8412104" y="2537792"/>
            <a:ext cx="1114425" cy="3362325"/>
          </a:xfrm>
          <a:prstGeom prst="rect">
            <a:avLst/>
          </a:prstGeom>
        </p:spPr>
      </p:pic>
      <p:sp>
        <p:nvSpPr>
          <p:cNvPr id="11" name="Rectangle 10"/>
          <p:cNvSpPr/>
          <p:nvPr/>
        </p:nvSpPr>
        <p:spPr>
          <a:xfrm>
            <a:off x="8194477" y="6084071"/>
            <a:ext cx="1814226" cy="369332"/>
          </a:xfrm>
          <a:prstGeom prst="rect">
            <a:avLst/>
          </a:prstGeom>
        </p:spPr>
        <p:txBody>
          <a:bodyPr wrap="square">
            <a:spAutoFit/>
          </a:bodyPr>
          <a:lstStyle/>
          <a:p>
            <a:pPr algn="just"/>
            <a:r>
              <a:rPr lang="en-US" b="1" i="1" dirty="0" smtClean="0"/>
              <a:t>Long runner</a:t>
            </a:r>
            <a:endParaRPr lang="en-US" b="1" dirty="0"/>
          </a:p>
        </p:txBody>
      </p:sp>
    </p:spTree>
    <p:extLst>
      <p:ext uri="{BB962C8B-B14F-4D97-AF65-F5344CB8AC3E}">
        <p14:creationId xmlns:p14="http://schemas.microsoft.com/office/powerpoint/2010/main" val="3284905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70" y="464517"/>
            <a:ext cx="6586330" cy="708301"/>
          </a:xfrm>
        </p:spPr>
        <p:txBody>
          <a:bodyPr>
            <a:normAutofit fontScale="90000"/>
          </a:bodyPr>
          <a:lstStyle/>
          <a:p>
            <a:r>
              <a:rPr lang="en-US" dirty="0" smtClean="0"/>
              <a:t>Explore using the long runner </a:t>
            </a:r>
            <a:endParaRPr lang="en-US" dirty="0"/>
          </a:p>
        </p:txBody>
      </p:sp>
      <p:sp>
        <p:nvSpPr>
          <p:cNvPr id="8" name="Rectangle 7"/>
          <p:cNvSpPr/>
          <p:nvPr/>
        </p:nvSpPr>
        <p:spPr>
          <a:xfrm>
            <a:off x="1022124" y="6061831"/>
            <a:ext cx="3075586" cy="369332"/>
          </a:xfrm>
          <a:prstGeom prst="rect">
            <a:avLst/>
          </a:prstGeom>
        </p:spPr>
        <p:txBody>
          <a:bodyPr wrap="none">
            <a:spAutoFit/>
          </a:bodyPr>
          <a:lstStyle/>
          <a:p>
            <a:r>
              <a:rPr lang="en-US" b="1" i="1" dirty="0"/>
              <a:t>Path Cost </a:t>
            </a:r>
            <a:r>
              <a:rPr lang="en-US" b="1" i="1" dirty="0" smtClean="0"/>
              <a:t>: </a:t>
            </a:r>
            <a:r>
              <a:rPr lang="en-US" dirty="0"/>
              <a:t>48.8701495669961</a:t>
            </a:r>
          </a:p>
        </p:txBody>
      </p:sp>
      <p:sp>
        <p:nvSpPr>
          <p:cNvPr id="9" name="Rectangle 8"/>
          <p:cNvSpPr/>
          <p:nvPr/>
        </p:nvSpPr>
        <p:spPr>
          <a:xfrm>
            <a:off x="4400652" y="6118324"/>
            <a:ext cx="3075586" cy="369332"/>
          </a:xfrm>
          <a:prstGeom prst="rect">
            <a:avLst/>
          </a:prstGeom>
        </p:spPr>
        <p:txBody>
          <a:bodyPr wrap="none">
            <a:spAutoFit/>
          </a:bodyPr>
          <a:lstStyle/>
          <a:p>
            <a:r>
              <a:rPr lang="en-US" b="1" i="1" dirty="0"/>
              <a:t>Path Cost : </a:t>
            </a:r>
            <a:r>
              <a:rPr lang="en-US" dirty="0"/>
              <a:t>51.6121726742571</a:t>
            </a:r>
          </a:p>
        </p:txBody>
      </p:sp>
      <p:sp>
        <p:nvSpPr>
          <p:cNvPr id="10" name="Title 1"/>
          <p:cNvSpPr txBox="1">
            <a:spLocks/>
          </p:cNvSpPr>
          <p:nvPr/>
        </p:nvSpPr>
        <p:spPr>
          <a:xfrm>
            <a:off x="6785112" y="2662235"/>
            <a:ext cx="3342861" cy="2217877"/>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if </a:t>
            </a:r>
            <a:r>
              <a:rPr lang="en-US" i="1" dirty="0"/>
              <a:t>Ni &gt; f (</a:t>
            </a:r>
            <a:r>
              <a:rPr lang="en-US" i="1" dirty="0" err="1"/>
              <a:t>ri</a:t>
            </a:r>
            <a:r>
              <a:rPr lang="en-US" i="1" dirty="0"/>
              <a:t> ) </a:t>
            </a:r>
            <a:r>
              <a:rPr lang="en-US" b="1" dirty="0"/>
              <a:t>then</a:t>
            </a:r>
          </a:p>
          <a:p>
            <a:r>
              <a:rPr lang="en-US" i="1" dirty="0" smtClean="0"/>
              <a:t>    Xi </a:t>
            </a:r>
            <a:r>
              <a:rPr lang="en-US" dirty="0"/>
              <a:t>←</a:t>
            </a:r>
            <a:r>
              <a:rPr lang="en-US" i="1" dirty="0" err="1"/>
              <a:t>ri</a:t>
            </a:r>
            <a:endParaRPr lang="en-US" i="1" dirty="0"/>
          </a:p>
          <a:p>
            <a:r>
              <a:rPr lang="en-US" b="1" dirty="0" smtClean="0"/>
              <a:t>else</a:t>
            </a:r>
            <a:endParaRPr lang="en-US" b="1" dirty="0"/>
          </a:p>
          <a:p>
            <a:r>
              <a:rPr lang="en-US" dirty="0" smtClean="0"/>
              <a:t>    Ignore </a:t>
            </a:r>
            <a:r>
              <a:rPr lang="en-US" i="1" dirty="0" err="1"/>
              <a:t>ri</a:t>
            </a:r>
            <a:endParaRPr lang="en-US" i="1" dirty="0"/>
          </a:p>
          <a:p>
            <a:r>
              <a:rPr lang="en-US" b="1" dirty="0" smtClean="0"/>
              <a:t>end </a:t>
            </a:r>
            <a:r>
              <a:rPr lang="en-US" b="1" dirty="0"/>
              <a:t>if</a:t>
            </a:r>
            <a:endParaRPr lang="en-US" dirty="0"/>
          </a:p>
        </p:txBody>
      </p:sp>
      <p:pic>
        <p:nvPicPr>
          <p:cNvPr id="11" name="Picture 10"/>
          <p:cNvPicPr>
            <a:picLocks noChangeAspect="1"/>
          </p:cNvPicPr>
          <p:nvPr/>
        </p:nvPicPr>
        <p:blipFill>
          <a:blip r:embed="rId2"/>
          <a:stretch>
            <a:fillRect/>
          </a:stretch>
        </p:blipFill>
        <p:spPr>
          <a:xfrm>
            <a:off x="1251294" y="2060714"/>
            <a:ext cx="942975" cy="3352800"/>
          </a:xfrm>
          <a:prstGeom prst="rect">
            <a:avLst/>
          </a:prstGeom>
        </p:spPr>
      </p:pic>
      <p:sp>
        <p:nvSpPr>
          <p:cNvPr id="12" name="Rectangle 11"/>
          <p:cNvSpPr/>
          <p:nvPr/>
        </p:nvSpPr>
        <p:spPr>
          <a:xfrm>
            <a:off x="1415082" y="5606993"/>
            <a:ext cx="615398" cy="369332"/>
          </a:xfrm>
          <a:prstGeom prst="rect">
            <a:avLst/>
          </a:prstGeom>
        </p:spPr>
        <p:txBody>
          <a:bodyPr wrap="square">
            <a:spAutoFit/>
          </a:bodyPr>
          <a:lstStyle/>
          <a:p>
            <a:pPr algn="just"/>
            <a:r>
              <a:rPr lang="en-US" b="1" i="1" dirty="0" smtClean="0"/>
              <a:t>X6</a:t>
            </a:r>
            <a:endParaRPr lang="en-US" b="1" dirty="0"/>
          </a:p>
        </p:txBody>
      </p:sp>
      <p:pic>
        <p:nvPicPr>
          <p:cNvPr id="13" name="Picture 12"/>
          <p:cNvPicPr>
            <a:picLocks noChangeAspect="1"/>
          </p:cNvPicPr>
          <p:nvPr/>
        </p:nvPicPr>
        <p:blipFill>
          <a:blip r:embed="rId3"/>
          <a:stretch>
            <a:fillRect/>
          </a:stretch>
        </p:blipFill>
        <p:spPr>
          <a:xfrm>
            <a:off x="4618279" y="2051189"/>
            <a:ext cx="1114425" cy="3362325"/>
          </a:xfrm>
          <a:prstGeom prst="rect">
            <a:avLst/>
          </a:prstGeom>
        </p:spPr>
      </p:pic>
      <p:sp>
        <p:nvSpPr>
          <p:cNvPr id="14" name="Rectangle 13"/>
          <p:cNvSpPr/>
          <p:nvPr/>
        </p:nvSpPr>
        <p:spPr>
          <a:xfrm>
            <a:off x="4400652" y="5597468"/>
            <a:ext cx="1814226" cy="369332"/>
          </a:xfrm>
          <a:prstGeom prst="rect">
            <a:avLst/>
          </a:prstGeom>
        </p:spPr>
        <p:txBody>
          <a:bodyPr wrap="square">
            <a:spAutoFit/>
          </a:bodyPr>
          <a:lstStyle/>
          <a:p>
            <a:pPr algn="just"/>
            <a:r>
              <a:rPr lang="en-US" b="1" i="1" dirty="0" smtClean="0"/>
              <a:t>Long runner</a:t>
            </a:r>
            <a:endParaRPr lang="en-US" b="1" dirty="0"/>
          </a:p>
        </p:txBody>
      </p:sp>
    </p:spTree>
    <p:extLst>
      <p:ext uri="{BB962C8B-B14F-4D97-AF65-F5344CB8AC3E}">
        <p14:creationId xmlns:p14="http://schemas.microsoft.com/office/powerpoint/2010/main" val="174295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a:t>
            </a:r>
            <a:r>
              <a:rPr lang="en-US" i="1" dirty="0"/>
              <a:t>P</a:t>
            </a:r>
            <a:r>
              <a:rPr lang="en-US" dirty="0"/>
              <a:t>, (the population of solutions).</a:t>
            </a:r>
          </a:p>
        </p:txBody>
      </p:sp>
      <p:pic>
        <p:nvPicPr>
          <p:cNvPr id="4" name="Picture 3"/>
          <p:cNvPicPr>
            <a:picLocks noChangeAspect="1"/>
          </p:cNvPicPr>
          <p:nvPr/>
        </p:nvPicPr>
        <p:blipFill>
          <a:blip r:embed="rId2"/>
          <a:stretch>
            <a:fillRect/>
          </a:stretch>
        </p:blipFill>
        <p:spPr>
          <a:xfrm>
            <a:off x="473186" y="1400589"/>
            <a:ext cx="10880614" cy="4284594"/>
          </a:xfrm>
          <a:prstGeom prst="rect">
            <a:avLst/>
          </a:prstGeom>
        </p:spPr>
      </p:pic>
      <p:sp>
        <p:nvSpPr>
          <p:cNvPr id="6" name="Rectangle 5"/>
          <p:cNvSpPr/>
          <p:nvPr/>
        </p:nvSpPr>
        <p:spPr>
          <a:xfrm>
            <a:off x="4098798" y="6191040"/>
            <a:ext cx="3629389" cy="369332"/>
          </a:xfrm>
          <a:prstGeom prst="rect">
            <a:avLst/>
          </a:prstGeom>
        </p:spPr>
        <p:txBody>
          <a:bodyPr wrap="square">
            <a:spAutoFit/>
          </a:bodyPr>
          <a:lstStyle/>
          <a:p>
            <a:r>
              <a:rPr lang="en-US" b="1" i="1" dirty="0"/>
              <a:t>Path Cost </a:t>
            </a:r>
            <a:r>
              <a:rPr lang="en-US" b="1" i="1" dirty="0" smtClean="0"/>
              <a:t>: </a:t>
            </a:r>
            <a:r>
              <a:rPr lang="en-US" dirty="0" smtClean="0"/>
              <a:t>25.0258364541142</a:t>
            </a:r>
            <a:endParaRPr lang="en-US" dirty="0"/>
          </a:p>
        </p:txBody>
      </p:sp>
    </p:spTree>
    <p:extLst>
      <p:ext uri="{BB962C8B-B14F-4D97-AF65-F5344CB8AC3E}">
        <p14:creationId xmlns:p14="http://schemas.microsoft.com/office/powerpoint/2010/main" val="7598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29024" y="5701748"/>
            <a:ext cx="6993271" cy="646331"/>
          </a:xfrm>
          <a:prstGeom prst="rect">
            <a:avLst/>
          </a:prstGeom>
        </p:spPr>
        <p:txBody>
          <a:bodyPr wrap="square">
            <a:spAutoFit/>
          </a:bodyPr>
          <a:lstStyle/>
          <a:p>
            <a:r>
              <a:rPr lang="en-US" b="1" i="1" dirty="0" smtClean="0"/>
              <a:t>Path: </a:t>
            </a:r>
            <a:r>
              <a:rPr lang="en-US" b="1" i="1" dirty="0" smtClean="0"/>
              <a:t>       </a:t>
            </a:r>
            <a:r>
              <a:rPr lang="en-US" dirty="0" smtClean="0"/>
              <a:t>6     </a:t>
            </a:r>
            <a:r>
              <a:rPr lang="en-US" dirty="0"/>
              <a:t>5     4     3    14     2     1    10     9    11     8    13     7    12</a:t>
            </a:r>
            <a:endParaRPr lang="en-US" dirty="0" smtClean="0"/>
          </a:p>
          <a:p>
            <a:r>
              <a:rPr lang="en-US" b="1" i="1" dirty="0" smtClean="0"/>
              <a:t>Path </a:t>
            </a:r>
            <a:r>
              <a:rPr lang="en-US" b="1" i="1" dirty="0"/>
              <a:t>Cost </a:t>
            </a:r>
            <a:r>
              <a:rPr lang="en-US" b="1" i="1" dirty="0" smtClean="0"/>
              <a:t>: </a:t>
            </a:r>
            <a:r>
              <a:rPr lang="en-US" dirty="0"/>
              <a:t>30.8785</a:t>
            </a:r>
            <a:endParaRPr lang="en-US" dirty="0"/>
          </a:p>
        </p:txBody>
      </p:sp>
      <p:pic>
        <p:nvPicPr>
          <p:cNvPr id="2" name="Picture 1"/>
          <p:cNvPicPr>
            <a:picLocks noChangeAspect="1"/>
          </p:cNvPicPr>
          <p:nvPr/>
        </p:nvPicPr>
        <p:blipFill>
          <a:blip r:embed="rId2"/>
          <a:stretch>
            <a:fillRect/>
          </a:stretch>
        </p:blipFill>
        <p:spPr>
          <a:xfrm>
            <a:off x="2511701" y="655775"/>
            <a:ext cx="6115050" cy="4791075"/>
          </a:xfrm>
          <a:prstGeom prst="rect">
            <a:avLst/>
          </a:prstGeom>
        </p:spPr>
      </p:pic>
    </p:spTree>
    <p:extLst>
      <p:ext uri="{BB962C8B-B14F-4D97-AF65-F5344CB8AC3E}">
        <p14:creationId xmlns:p14="http://schemas.microsoft.com/office/powerpoint/2010/main" val="3428116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eferences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[1] </a:t>
            </a:r>
            <a:r>
              <a:rPr lang="en-US" dirty="0" err="1"/>
              <a:t>Salhi</a:t>
            </a:r>
            <a:r>
              <a:rPr lang="en-US" dirty="0"/>
              <a:t>, A., </a:t>
            </a:r>
            <a:r>
              <a:rPr lang="en-US" dirty="0" err="1"/>
              <a:t>Fraga</a:t>
            </a:r>
            <a:r>
              <a:rPr lang="en-US" dirty="0"/>
              <a:t>, E.: Nature-inspired </a:t>
            </a:r>
            <a:r>
              <a:rPr lang="en-US" dirty="0" err="1"/>
              <a:t>optimisation</a:t>
            </a:r>
            <a:r>
              <a:rPr lang="en-US" dirty="0"/>
              <a:t> approaches and the </a:t>
            </a:r>
            <a:r>
              <a:rPr lang="en-US" dirty="0" smtClean="0"/>
              <a:t>                 new </a:t>
            </a:r>
            <a:r>
              <a:rPr lang="en-US" dirty="0"/>
              <a:t>plant </a:t>
            </a:r>
            <a:r>
              <a:rPr lang="en-US" dirty="0" smtClean="0"/>
              <a:t>propagation algorithm</a:t>
            </a:r>
            <a:r>
              <a:rPr lang="en-US" dirty="0"/>
              <a:t>. In: Proceedings of the ICeMATH2011 pp. K2–1 to K2–8 (2011</a:t>
            </a:r>
            <a:r>
              <a:rPr lang="en-US" dirty="0" smtClean="0"/>
              <a:t>)</a:t>
            </a:r>
            <a:endParaRPr lang="en-US" dirty="0"/>
          </a:p>
          <a:p>
            <a:pPr marL="0" indent="0" algn="just">
              <a:buNone/>
            </a:pPr>
            <a:r>
              <a:rPr lang="en-US" dirty="0"/>
              <a:t>[2] https://www.linkedin.com/pulse/strawberry-plant-propagation-dr-tohid-nooralvandi</a:t>
            </a:r>
          </a:p>
          <a:p>
            <a:pPr marL="0" indent="0" algn="just">
              <a:buNone/>
            </a:pPr>
            <a:r>
              <a:rPr lang="en-US" dirty="0" smtClean="0"/>
              <a:t>[</a:t>
            </a:r>
            <a:r>
              <a:rPr lang="en-US" dirty="0"/>
              <a:t>3</a:t>
            </a:r>
            <a:r>
              <a:rPr lang="en-US" dirty="0" smtClean="0"/>
              <a:t>] </a:t>
            </a:r>
            <a:r>
              <a:rPr lang="en-US" dirty="0" err="1"/>
              <a:t>Sulaiman,M</a:t>
            </a:r>
            <a:r>
              <a:rPr lang="en-US" dirty="0"/>
              <a:t>., </a:t>
            </a:r>
            <a:r>
              <a:rPr lang="en-US" dirty="0" err="1"/>
              <a:t>Salhi</a:t>
            </a:r>
            <a:r>
              <a:rPr lang="en-US" dirty="0"/>
              <a:t>, A.: A Seed-based plant propagation algorithm: the feeding station </a:t>
            </a:r>
            <a:r>
              <a:rPr lang="en-US" dirty="0" smtClean="0"/>
              <a:t>model. </a:t>
            </a:r>
            <a:r>
              <a:rPr lang="en-US" dirty="0" err="1" smtClean="0"/>
              <a:t>Sci</a:t>
            </a:r>
            <a:r>
              <a:rPr lang="en-US" dirty="0" smtClean="0"/>
              <a:t> </a:t>
            </a:r>
            <a:r>
              <a:rPr lang="en-US" dirty="0"/>
              <a:t>World J (</a:t>
            </a:r>
            <a:r>
              <a:rPr lang="en-US" dirty="0" smtClean="0"/>
              <a:t>2015) </a:t>
            </a:r>
          </a:p>
          <a:p>
            <a:pPr marL="0" indent="0" algn="just">
              <a:buNone/>
            </a:pPr>
            <a:r>
              <a:rPr lang="en-US" dirty="0" smtClean="0"/>
              <a:t>[4] </a:t>
            </a:r>
            <a:r>
              <a:rPr lang="en-US" dirty="0" err="1"/>
              <a:t>Sulaiman</a:t>
            </a:r>
            <a:r>
              <a:rPr lang="en-US" dirty="0"/>
              <a:t>, M., </a:t>
            </a:r>
            <a:r>
              <a:rPr lang="en-US" dirty="0" err="1"/>
              <a:t>Salhi</a:t>
            </a:r>
            <a:r>
              <a:rPr lang="en-US" dirty="0"/>
              <a:t>, A., </a:t>
            </a:r>
            <a:r>
              <a:rPr lang="en-US" dirty="0" err="1"/>
              <a:t>Fraga</a:t>
            </a:r>
            <a:r>
              <a:rPr lang="en-US" dirty="0"/>
              <a:t>, E.S.: The Plant Propagation Algorithm: Modifications </a:t>
            </a:r>
            <a:r>
              <a:rPr lang="en-US" dirty="0" smtClean="0"/>
              <a:t>and Implementation</a:t>
            </a:r>
            <a:r>
              <a:rPr lang="en-US" dirty="0"/>
              <a:t>. </a:t>
            </a:r>
            <a:r>
              <a:rPr lang="en-US" dirty="0" err="1"/>
              <a:t>ArXiv</a:t>
            </a:r>
            <a:r>
              <a:rPr lang="en-US" dirty="0"/>
              <a:t> e-prints (2014)</a:t>
            </a:r>
          </a:p>
          <a:p>
            <a:pPr marL="0" indent="0" algn="just">
              <a:buNone/>
            </a:pPr>
            <a:r>
              <a:rPr lang="en-US" dirty="0" smtClean="0"/>
              <a:t>[5] </a:t>
            </a:r>
            <a:r>
              <a:rPr lang="en-US" dirty="0" err="1"/>
              <a:t>Sulaiman,M</a:t>
            </a:r>
            <a:r>
              <a:rPr lang="en-US" dirty="0"/>
              <a:t>., </a:t>
            </a:r>
            <a:r>
              <a:rPr lang="en-US" dirty="0" err="1"/>
              <a:t>Salhi</a:t>
            </a:r>
            <a:r>
              <a:rPr lang="en-US" dirty="0"/>
              <a:t>, A., </a:t>
            </a:r>
            <a:r>
              <a:rPr lang="en-US" dirty="0" err="1"/>
              <a:t>Selamoglu</a:t>
            </a:r>
            <a:r>
              <a:rPr lang="en-US" dirty="0"/>
              <a:t>, B.I.,</a:t>
            </a:r>
            <a:r>
              <a:rPr lang="en-US" dirty="0" err="1"/>
              <a:t>Kirikchi</a:t>
            </a:r>
            <a:r>
              <a:rPr lang="en-US" dirty="0"/>
              <a:t>, O.B.:</a:t>
            </a:r>
            <a:r>
              <a:rPr lang="en-US" dirty="0" err="1"/>
              <a:t>Aplant</a:t>
            </a:r>
            <a:r>
              <a:rPr lang="en-US" dirty="0"/>
              <a:t> propagation algorithm for </a:t>
            </a:r>
            <a:r>
              <a:rPr lang="en-US" dirty="0" smtClean="0"/>
              <a:t>constrained engineering </a:t>
            </a:r>
            <a:r>
              <a:rPr lang="en-US" dirty="0" err="1"/>
              <a:t>optimisation</a:t>
            </a:r>
            <a:r>
              <a:rPr lang="en-US" dirty="0"/>
              <a:t> problems. Mathematical Problems in Engineering </a:t>
            </a:r>
            <a:r>
              <a:rPr lang="en-US" dirty="0" smtClean="0"/>
              <a:t>627416, 10 </a:t>
            </a:r>
            <a:r>
              <a:rPr lang="en-US" dirty="0"/>
              <a:t>pp (2014). doi:10.1155/2014/627416</a:t>
            </a:r>
          </a:p>
        </p:txBody>
      </p:sp>
    </p:spTree>
    <p:extLst>
      <p:ext uri="{BB962C8B-B14F-4D97-AF65-F5344CB8AC3E}">
        <p14:creationId xmlns:p14="http://schemas.microsoft.com/office/powerpoint/2010/main" val="3148512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76912"/>
            <a:ext cx="5927678" cy="4351338"/>
          </a:xfrm>
          <a:prstGeom prst="rect">
            <a:avLst/>
          </a:prstGeom>
        </p:spPr>
      </p:pic>
      <p:sp>
        <p:nvSpPr>
          <p:cNvPr id="2" name="Title 1"/>
          <p:cNvSpPr>
            <a:spLocks noGrp="1"/>
          </p:cNvSpPr>
          <p:nvPr>
            <p:ph type="title"/>
          </p:nvPr>
        </p:nvSpPr>
        <p:spPr>
          <a:xfrm>
            <a:off x="192207" y="365125"/>
            <a:ext cx="10515600" cy="1325563"/>
          </a:xfrm>
        </p:spPr>
        <p:txBody>
          <a:bodyPr/>
          <a:lstStyle/>
          <a:p>
            <a:r>
              <a:rPr lang="en-US" b="1" dirty="0" smtClean="0"/>
              <a:t>Strawberry Plant Propagation</a:t>
            </a:r>
            <a:endParaRPr lang="en-US" b="1" dirty="0"/>
          </a:p>
        </p:txBody>
      </p:sp>
      <p:sp>
        <p:nvSpPr>
          <p:cNvPr id="3" name="Content Placeholder 2"/>
          <p:cNvSpPr>
            <a:spLocks noGrp="1"/>
          </p:cNvSpPr>
          <p:nvPr>
            <p:ph idx="1"/>
          </p:nvPr>
        </p:nvSpPr>
        <p:spPr>
          <a:xfrm>
            <a:off x="192207" y="1833800"/>
            <a:ext cx="5903793" cy="4351338"/>
          </a:xfrm>
        </p:spPr>
        <p:txBody>
          <a:bodyPr>
            <a:normAutofit fontScale="92500" lnSpcReduction="10000"/>
          </a:bodyPr>
          <a:lstStyle/>
          <a:p>
            <a:pPr marL="0" indent="0">
              <a:buNone/>
            </a:pPr>
            <a:r>
              <a:rPr lang="en-US" dirty="0"/>
              <a:t>There are three main ways to propagate strawberry </a:t>
            </a:r>
            <a:r>
              <a:rPr lang="en-US" dirty="0" smtClean="0"/>
              <a:t>plants</a:t>
            </a:r>
            <a:r>
              <a:rPr lang="en-US" dirty="0"/>
              <a:t> </a:t>
            </a:r>
            <a:r>
              <a:rPr lang="en-US" dirty="0" smtClean="0"/>
              <a:t>[2]</a:t>
            </a:r>
          </a:p>
          <a:p>
            <a:pPr>
              <a:buFont typeface="Wingdings" panose="05000000000000000000" pitchFamily="2" charset="2"/>
              <a:buChar char="§"/>
            </a:pPr>
            <a:r>
              <a:rPr lang="en-US" dirty="0"/>
              <a:t>The plants can be </a:t>
            </a:r>
            <a:r>
              <a:rPr lang="en-US" dirty="0">
                <a:solidFill>
                  <a:srgbClr val="FF0000"/>
                </a:solidFill>
              </a:rPr>
              <a:t>divided</a:t>
            </a:r>
            <a:r>
              <a:rPr lang="en-US" dirty="0"/>
              <a:t> and </a:t>
            </a:r>
            <a:r>
              <a:rPr lang="en-US" dirty="0">
                <a:solidFill>
                  <a:srgbClr val="FF0000"/>
                </a:solidFill>
              </a:rPr>
              <a:t>transplanted</a:t>
            </a:r>
            <a:r>
              <a:rPr lang="en-US" dirty="0"/>
              <a:t> once multiple crowns have been grown (or division of rhizomes</a:t>
            </a:r>
            <a:r>
              <a:rPr lang="en-US" dirty="0" smtClean="0"/>
              <a:t>) </a:t>
            </a:r>
          </a:p>
          <a:p>
            <a:pPr>
              <a:buFont typeface="Wingdings" panose="05000000000000000000" pitchFamily="2" charset="2"/>
              <a:buChar char="§"/>
            </a:pPr>
            <a:r>
              <a:rPr lang="en-US" dirty="0" smtClean="0"/>
              <a:t>new </a:t>
            </a:r>
            <a:r>
              <a:rPr lang="en-US" dirty="0"/>
              <a:t>plants can be grown from strawberry </a:t>
            </a:r>
            <a:r>
              <a:rPr lang="en-US" dirty="0" smtClean="0">
                <a:solidFill>
                  <a:srgbClr val="00B050"/>
                </a:solidFill>
              </a:rPr>
              <a:t>seeds</a:t>
            </a:r>
          </a:p>
          <a:p>
            <a:pPr>
              <a:buFont typeface="Wingdings" panose="05000000000000000000" pitchFamily="2" charset="2"/>
              <a:buChar char="§"/>
            </a:pPr>
            <a:r>
              <a:rPr lang="en-US" dirty="0" smtClean="0"/>
              <a:t>or </a:t>
            </a:r>
            <a:r>
              <a:rPr lang="en-US" dirty="0"/>
              <a:t>the </a:t>
            </a:r>
            <a:r>
              <a:rPr lang="en-US" dirty="0">
                <a:solidFill>
                  <a:srgbClr val="FFC000"/>
                </a:solidFill>
              </a:rPr>
              <a:t>runners</a:t>
            </a:r>
            <a:r>
              <a:rPr lang="en-US" dirty="0"/>
              <a:t> that strawberry plants put out can be controlled, guided, and caused to root where clone plants can be utilized most efficiently.</a:t>
            </a:r>
          </a:p>
        </p:txBody>
      </p:sp>
    </p:spTree>
    <p:extLst>
      <p:ext uri="{BB962C8B-B14F-4D97-AF65-F5344CB8AC3E}">
        <p14:creationId xmlns:p14="http://schemas.microsoft.com/office/powerpoint/2010/main" val="251418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927678" cy="4351338"/>
          </a:xfrm>
          <a:prstGeom prst="rect">
            <a:avLst/>
          </a:prstGeom>
        </p:spPr>
      </p:pic>
      <p:sp>
        <p:nvSpPr>
          <p:cNvPr id="2" name="Title 1"/>
          <p:cNvSpPr>
            <a:spLocks noGrp="1"/>
          </p:cNvSpPr>
          <p:nvPr>
            <p:ph type="title"/>
          </p:nvPr>
        </p:nvSpPr>
        <p:spPr>
          <a:xfrm>
            <a:off x="192207" y="365125"/>
            <a:ext cx="10515600" cy="1325563"/>
          </a:xfrm>
        </p:spPr>
        <p:txBody>
          <a:bodyPr/>
          <a:lstStyle/>
          <a:p>
            <a:r>
              <a:rPr lang="en-US" dirty="0" smtClean="0"/>
              <a:t>Strawberry Plant Propagation</a:t>
            </a:r>
            <a:endParaRPr lang="en-US" dirty="0"/>
          </a:p>
        </p:txBody>
      </p:sp>
      <p:sp>
        <p:nvSpPr>
          <p:cNvPr id="3" name="Content Placeholder 2"/>
          <p:cNvSpPr>
            <a:spLocks noGrp="1"/>
          </p:cNvSpPr>
          <p:nvPr>
            <p:ph idx="1"/>
          </p:nvPr>
        </p:nvSpPr>
        <p:spPr>
          <a:xfrm>
            <a:off x="192207" y="1764579"/>
            <a:ext cx="5903793" cy="4351338"/>
          </a:xfrm>
        </p:spPr>
        <p:txBody>
          <a:bodyPr>
            <a:normAutofit fontScale="92500" lnSpcReduction="20000"/>
          </a:bodyPr>
          <a:lstStyle/>
          <a:p>
            <a:r>
              <a:rPr lang="en-US" dirty="0"/>
              <a:t>The strawberry plant, for instance, has a survival </a:t>
            </a:r>
            <a:r>
              <a:rPr lang="en-US" dirty="0" smtClean="0"/>
              <a:t>and expansion strategy</a:t>
            </a:r>
          </a:p>
          <a:p>
            <a:pPr marL="0" indent="0">
              <a:buNone/>
            </a:pPr>
            <a:endParaRPr lang="en-US" dirty="0"/>
          </a:p>
          <a:p>
            <a:pPr marL="0" indent="0">
              <a:buNone/>
            </a:pPr>
            <a:r>
              <a:rPr lang="en-US" dirty="0" smtClean="0"/>
              <a:t>Send </a:t>
            </a:r>
            <a:r>
              <a:rPr lang="en-US" b="1" dirty="0" smtClean="0">
                <a:solidFill>
                  <a:srgbClr val="FF0000"/>
                </a:solidFill>
              </a:rPr>
              <a:t>short runners</a:t>
            </a:r>
          </a:p>
          <a:p>
            <a:pPr marL="0" indent="0">
              <a:buNone/>
            </a:pPr>
            <a:r>
              <a:rPr lang="en-US" dirty="0" smtClean="0"/>
              <a:t>	</a:t>
            </a:r>
            <a:r>
              <a:rPr lang="en-US" dirty="0" smtClean="0">
                <a:solidFill>
                  <a:srgbClr val="00B050"/>
                </a:solidFill>
              </a:rPr>
              <a:t>exploit local area</a:t>
            </a:r>
          </a:p>
          <a:p>
            <a:pPr marL="0" indent="0">
              <a:buNone/>
            </a:pPr>
            <a:r>
              <a:rPr lang="en-US" dirty="0" smtClean="0"/>
              <a:t>if </a:t>
            </a:r>
            <a:r>
              <a:rPr lang="en-US" dirty="0"/>
              <a:t>the </a:t>
            </a:r>
            <a:r>
              <a:rPr lang="en-US" dirty="0" smtClean="0"/>
              <a:t>latter has </a:t>
            </a:r>
            <a:r>
              <a:rPr lang="en-US" dirty="0">
                <a:solidFill>
                  <a:srgbClr val="7030A0"/>
                </a:solidFill>
              </a:rPr>
              <a:t>good</a:t>
            </a:r>
            <a:r>
              <a:rPr lang="en-US" dirty="0"/>
              <a:t> </a:t>
            </a:r>
            <a:r>
              <a:rPr lang="en-US" dirty="0" smtClean="0"/>
              <a:t>conditions</a:t>
            </a:r>
          </a:p>
          <a:p>
            <a:pPr marL="0" indent="0">
              <a:buNone/>
            </a:pPr>
            <a:r>
              <a:rPr lang="en-US" dirty="0" smtClean="0"/>
              <a:t>Send	</a:t>
            </a:r>
            <a:r>
              <a:rPr lang="en-US" b="1" dirty="0" smtClean="0">
                <a:solidFill>
                  <a:srgbClr val="FF0000"/>
                </a:solidFill>
              </a:rPr>
              <a:t>send </a:t>
            </a:r>
            <a:r>
              <a:rPr lang="en-US" b="1" dirty="0">
                <a:solidFill>
                  <a:srgbClr val="FF0000"/>
                </a:solidFill>
              </a:rPr>
              <a:t>long runners</a:t>
            </a:r>
            <a:r>
              <a:rPr lang="en-US" b="1" dirty="0"/>
              <a:t> </a:t>
            </a:r>
            <a:endParaRPr lang="en-US" b="1" dirty="0" smtClean="0"/>
          </a:p>
          <a:p>
            <a:pPr marL="0" indent="0">
              <a:buNone/>
            </a:pPr>
            <a:r>
              <a:rPr lang="en-US" b="1" dirty="0" smtClean="0"/>
              <a:t>explore</a:t>
            </a:r>
            <a:r>
              <a:rPr lang="en-US" dirty="0" smtClean="0"/>
              <a:t> </a:t>
            </a:r>
            <a:r>
              <a:rPr lang="en-US" dirty="0"/>
              <a:t>new and more </a:t>
            </a:r>
            <a:r>
              <a:rPr lang="en-US" dirty="0">
                <a:solidFill>
                  <a:srgbClr val="FF0000"/>
                </a:solidFill>
              </a:rPr>
              <a:t>remote </a:t>
            </a:r>
            <a:r>
              <a:rPr lang="en-US" dirty="0" smtClean="0">
                <a:solidFill>
                  <a:srgbClr val="FF0000"/>
                </a:solidFill>
              </a:rPr>
              <a:t>areas</a:t>
            </a:r>
          </a:p>
          <a:p>
            <a:pPr marL="0" indent="0">
              <a:buNone/>
            </a:pPr>
            <a:endParaRPr lang="en-US" dirty="0" smtClean="0"/>
          </a:p>
          <a:p>
            <a:pPr marL="0" indent="0">
              <a:buNone/>
            </a:pPr>
            <a:r>
              <a:rPr lang="en-US" dirty="0" smtClean="0">
                <a:solidFill>
                  <a:srgbClr val="00B050"/>
                </a:solidFill>
              </a:rPr>
              <a:t>i.e. to </a:t>
            </a:r>
            <a:r>
              <a:rPr lang="en-US" dirty="0">
                <a:solidFill>
                  <a:srgbClr val="00B050"/>
                </a:solidFill>
              </a:rPr>
              <a:t>run away from a not so </a:t>
            </a:r>
            <a:r>
              <a:rPr lang="en-US" dirty="0" smtClean="0">
                <a:solidFill>
                  <a:srgbClr val="00B050"/>
                </a:solidFill>
              </a:rPr>
              <a:t>favorable </a:t>
            </a:r>
            <a:r>
              <a:rPr lang="en-US" dirty="0">
                <a:solidFill>
                  <a:srgbClr val="00B050"/>
                </a:solidFill>
              </a:rPr>
              <a:t>current area</a:t>
            </a:r>
            <a:endParaRPr lang="en-US" dirty="0" smtClean="0">
              <a:solidFill>
                <a:srgbClr val="00B050"/>
              </a:solidFill>
            </a:endParaRPr>
          </a:p>
          <a:p>
            <a:pPr marL="0" indent="0">
              <a:buNone/>
            </a:pPr>
            <a:endParaRPr lang="en-US" dirty="0"/>
          </a:p>
        </p:txBody>
      </p:sp>
      <p:sp>
        <p:nvSpPr>
          <p:cNvPr id="6" name="Rounded Rectangle 5"/>
          <p:cNvSpPr/>
          <p:nvPr/>
        </p:nvSpPr>
        <p:spPr>
          <a:xfrm>
            <a:off x="8377556" y="3416191"/>
            <a:ext cx="1413558" cy="339883"/>
          </a:xfrm>
          <a:prstGeom prst="roundRect">
            <a:avLst/>
          </a:prstGeom>
          <a:solidFill>
            <a:schemeClr val="accent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894732" y="3246249"/>
            <a:ext cx="1413558" cy="339883"/>
          </a:xfrm>
          <a:prstGeom prst="roundRect">
            <a:avLst/>
          </a:prstGeom>
          <a:solidFill>
            <a:schemeClr val="accent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7381269" y="4626590"/>
            <a:ext cx="11887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8569989" y="4653885"/>
            <a:ext cx="15171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8569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Propagation Algorithm</a:t>
            </a:r>
            <a:endParaRPr lang="en-US" dirty="0"/>
          </a:p>
        </p:txBody>
      </p:sp>
      <p:pic>
        <p:nvPicPr>
          <p:cNvPr id="4" name="Picture 3"/>
          <p:cNvPicPr>
            <a:picLocks noChangeAspect="1"/>
          </p:cNvPicPr>
          <p:nvPr/>
        </p:nvPicPr>
        <p:blipFill>
          <a:blip r:embed="rId2"/>
          <a:stretch>
            <a:fillRect/>
          </a:stretch>
        </p:blipFill>
        <p:spPr>
          <a:xfrm>
            <a:off x="838200" y="2060020"/>
            <a:ext cx="10257430" cy="4463681"/>
          </a:xfrm>
          <a:prstGeom prst="rect">
            <a:avLst/>
          </a:prstGeom>
        </p:spPr>
      </p:pic>
      <p:sp>
        <p:nvSpPr>
          <p:cNvPr id="5" name="Rectangle 4"/>
          <p:cNvSpPr/>
          <p:nvPr/>
        </p:nvSpPr>
        <p:spPr>
          <a:xfrm>
            <a:off x="727881" y="1690688"/>
            <a:ext cx="10913659" cy="369332"/>
          </a:xfrm>
          <a:prstGeom prst="rect">
            <a:avLst/>
          </a:prstGeom>
        </p:spPr>
        <p:txBody>
          <a:bodyPr wrap="square">
            <a:spAutoFit/>
          </a:bodyPr>
          <a:lstStyle/>
          <a:p>
            <a:pPr algn="just"/>
            <a:r>
              <a:rPr lang="en-US" b="0" i="0" u="none" strike="noStrike" baseline="0" dirty="0" smtClean="0">
                <a:latin typeface="Times-Roman"/>
              </a:rPr>
              <a:t>The algorithm starts with a population of plants each of which represents a solution</a:t>
            </a:r>
            <a:r>
              <a:rPr lang="en-US" b="0" i="0" u="none" strike="noStrike" dirty="0" smtClean="0">
                <a:latin typeface="Times-Roman"/>
              </a:rPr>
              <a:t> </a:t>
            </a:r>
            <a:r>
              <a:rPr lang="en-US" b="0" i="0" u="none" strike="noStrike" baseline="0" dirty="0" smtClean="0">
                <a:latin typeface="Times-Roman"/>
              </a:rPr>
              <a:t>in the search space</a:t>
            </a:r>
            <a:endParaRPr lang="en-US" dirty="0"/>
          </a:p>
        </p:txBody>
      </p:sp>
    </p:spTree>
    <p:extLst>
      <p:ext uri="{BB962C8B-B14F-4D97-AF65-F5344CB8AC3E}">
        <p14:creationId xmlns:p14="http://schemas.microsoft.com/office/powerpoint/2010/main" val="15615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Plant Propagation Algorithm</a:t>
            </a:r>
            <a:endParaRPr lang="en-US" dirty="0"/>
          </a:p>
        </p:txBody>
      </p:sp>
      <p:sp>
        <p:nvSpPr>
          <p:cNvPr id="3" name="Content Placeholder 2"/>
          <p:cNvSpPr>
            <a:spLocks noGrp="1"/>
          </p:cNvSpPr>
          <p:nvPr>
            <p:ph idx="1"/>
          </p:nvPr>
        </p:nvSpPr>
        <p:spPr/>
        <p:txBody>
          <a:bodyPr>
            <a:normAutofit fontScale="92500" lnSpcReduction="20000"/>
          </a:bodyPr>
          <a:lstStyle/>
          <a:p>
            <a:r>
              <a:rPr lang="en-US" b="1" i="1" u="none" strike="noStrike" baseline="0" dirty="0" smtClean="0">
                <a:latin typeface="Times-Italic"/>
              </a:rPr>
              <a:t>X</a:t>
            </a:r>
            <a:r>
              <a:rPr lang="en-US" sz="1050" b="1" i="1" dirty="0" smtClean="0">
                <a:latin typeface="Times-Italic"/>
              </a:rPr>
              <a:t>i</a:t>
            </a:r>
            <a:r>
              <a:rPr lang="en-US" sz="1050" b="0" i="1" u="none" strike="noStrike" baseline="0" dirty="0" smtClean="0">
                <a:latin typeface="Times-Italic"/>
              </a:rPr>
              <a:t> </a:t>
            </a:r>
            <a:r>
              <a:rPr lang="en-US" b="0" i="0" u="none" strike="noStrike" baseline="0" dirty="0" smtClean="0">
                <a:latin typeface="Times-Roman"/>
              </a:rPr>
              <a:t> - denotes the solution represented by plant </a:t>
            </a:r>
            <a:r>
              <a:rPr lang="en-US" b="0" i="1" u="none" strike="noStrike" baseline="0" dirty="0" err="1" smtClean="0">
                <a:latin typeface="Times-Italic"/>
              </a:rPr>
              <a:t>i</a:t>
            </a:r>
            <a:r>
              <a:rPr lang="en-US" b="0" i="1" u="none" strike="noStrike" baseline="0" dirty="0" smtClean="0">
                <a:latin typeface="Times-Italic"/>
              </a:rPr>
              <a:t> </a:t>
            </a:r>
            <a:r>
              <a:rPr lang="en-US" b="0" i="0" u="none" strike="noStrike" baseline="0" dirty="0" smtClean="0">
                <a:latin typeface="Times-Roman"/>
              </a:rPr>
              <a:t>in an </a:t>
            </a:r>
            <a:r>
              <a:rPr lang="en-US" b="0" i="1" u="none" strike="noStrike" baseline="0" dirty="0" smtClean="0">
                <a:latin typeface="Times-Italic"/>
              </a:rPr>
              <a:t>n</a:t>
            </a:r>
            <a:r>
              <a:rPr lang="en-US" b="0" i="0" u="none" strike="noStrike" baseline="0" dirty="0" smtClean="0">
                <a:latin typeface="Times-Roman"/>
              </a:rPr>
              <a:t>-dimensional</a:t>
            </a:r>
            <a:r>
              <a:rPr lang="en-US" b="0" i="0" u="none" strike="noStrike" dirty="0" smtClean="0">
                <a:latin typeface="Times-Roman"/>
              </a:rPr>
              <a:t> </a:t>
            </a:r>
            <a:r>
              <a:rPr lang="en-US" b="0" i="0" u="none" strike="noStrike" baseline="0" dirty="0" smtClean="0">
                <a:latin typeface="Times-Roman"/>
              </a:rPr>
              <a:t>space.</a:t>
            </a:r>
          </a:p>
          <a:p>
            <a:pPr marL="0" indent="0">
              <a:buNone/>
            </a:pPr>
            <a:r>
              <a:rPr lang="en-US" i="1" dirty="0" smtClean="0"/>
              <a:t>	Xi </a:t>
            </a:r>
            <a:r>
              <a:rPr lang="en-US" dirty="0" smtClean="0"/>
              <a:t>∈ </a:t>
            </a:r>
            <a:r>
              <a:rPr lang="en-US" i="1" dirty="0" smtClean="0"/>
              <a:t>Rn</a:t>
            </a:r>
            <a:r>
              <a:rPr lang="en-US" dirty="0" smtClean="0"/>
              <a:t>, i.e. </a:t>
            </a:r>
            <a:r>
              <a:rPr lang="en-US" i="1" dirty="0" smtClean="0"/>
              <a:t>Xi </a:t>
            </a:r>
            <a:r>
              <a:rPr lang="en-US" dirty="0" smtClean="0"/>
              <a:t>= [</a:t>
            </a:r>
            <a:r>
              <a:rPr lang="en-US" i="1" dirty="0" smtClean="0"/>
              <a:t>xi, j </a:t>
            </a:r>
            <a:r>
              <a:rPr lang="en-US" dirty="0" smtClean="0"/>
              <a:t>], for </a:t>
            </a:r>
            <a:r>
              <a:rPr lang="en-US" i="1" dirty="0" smtClean="0"/>
              <a:t>j </a:t>
            </a:r>
            <a:r>
              <a:rPr lang="en-US" dirty="0" smtClean="0"/>
              <a:t>= 1</a:t>
            </a:r>
            <a:r>
              <a:rPr lang="en-US" i="1" dirty="0" smtClean="0"/>
              <a:t>, . . . , n </a:t>
            </a:r>
            <a:r>
              <a:rPr lang="en-US" dirty="0" smtClean="0"/>
              <a:t>and </a:t>
            </a:r>
            <a:r>
              <a:rPr lang="en-US" i="1" dirty="0" smtClean="0"/>
              <a:t>xi j </a:t>
            </a:r>
            <a:r>
              <a:rPr lang="en-US" dirty="0" smtClean="0"/>
              <a:t>∈ </a:t>
            </a:r>
            <a:r>
              <a:rPr lang="en-US" i="1" dirty="0" smtClean="0"/>
              <a:t>R</a:t>
            </a:r>
          </a:p>
          <a:p>
            <a:r>
              <a:rPr lang="en-US" b="1" i="1" u="none" strike="noStrike" baseline="0" dirty="0" smtClean="0">
                <a:latin typeface="Times-Italic"/>
              </a:rPr>
              <a:t>NP</a:t>
            </a:r>
            <a:r>
              <a:rPr lang="en-US" b="0" i="1" u="none" strike="noStrike" baseline="0" dirty="0" smtClean="0">
                <a:latin typeface="Times-Italic"/>
              </a:rPr>
              <a:t> </a:t>
            </a:r>
            <a:r>
              <a:rPr lang="en-US" b="0" i="0" u="none" strike="noStrike" baseline="0" dirty="0" smtClean="0">
                <a:latin typeface="Times-Roman"/>
              </a:rPr>
              <a:t>is the population</a:t>
            </a:r>
            <a:r>
              <a:rPr lang="en-US" b="0" i="0" u="none" strike="noStrike" dirty="0" smtClean="0">
                <a:latin typeface="Times-Roman"/>
              </a:rPr>
              <a:t> </a:t>
            </a:r>
            <a:r>
              <a:rPr lang="en-US" b="0" i="0" u="none" strike="noStrike" baseline="0" dirty="0" smtClean="0">
                <a:latin typeface="Times-Roman"/>
              </a:rPr>
              <a:t>size, i.e. </a:t>
            </a:r>
            <a:r>
              <a:rPr lang="en-US" b="0" i="1" u="none" strike="noStrike" baseline="0" dirty="0" err="1" smtClean="0">
                <a:latin typeface="Times-Italic"/>
              </a:rPr>
              <a:t>i</a:t>
            </a:r>
            <a:r>
              <a:rPr lang="en-US" b="0" i="1" u="none" strike="noStrike" baseline="0" dirty="0" smtClean="0">
                <a:latin typeface="Times-Italic"/>
              </a:rPr>
              <a:t> </a:t>
            </a:r>
            <a:r>
              <a:rPr lang="en-US" b="0" i="0" u="none" strike="noStrike" baseline="0" dirty="0" smtClean="0">
                <a:latin typeface="MTSYN"/>
              </a:rPr>
              <a:t>= </a:t>
            </a:r>
            <a:r>
              <a:rPr lang="en-US" b="0" i="0" u="none" strike="noStrike" baseline="0" dirty="0" smtClean="0">
                <a:latin typeface="Times-Roman"/>
              </a:rPr>
              <a:t>1</a:t>
            </a:r>
            <a:r>
              <a:rPr lang="en-US" b="0" i="1" u="none" strike="noStrike" baseline="0" dirty="0" smtClean="0">
                <a:latin typeface="MTMI"/>
              </a:rPr>
              <a:t>, . . . , </a:t>
            </a:r>
            <a:r>
              <a:rPr lang="en-US" b="0" i="1" u="none" strike="noStrike" baseline="0" dirty="0" smtClean="0">
                <a:latin typeface="Times-Italic"/>
              </a:rPr>
              <a:t>n </a:t>
            </a:r>
            <a:r>
              <a:rPr lang="en-US" b="0" i="0" u="none" strike="noStrike" baseline="0" dirty="0" smtClean="0">
                <a:latin typeface="Times-Roman"/>
              </a:rPr>
              <a:t>where </a:t>
            </a:r>
            <a:r>
              <a:rPr lang="en-US" b="0" i="1" u="none" strike="noStrike" baseline="0" dirty="0" err="1" smtClean="0">
                <a:latin typeface="Times-Italic"/>
              </a:rPr>
              <a:t>n</a:t>
            </a:r>
            <a:r>
              <a:rPr lang="en-US" sz="1050" b="0" i="1" u="none" strike="noStrike" baseline="0" dirty="0" err="1" smtClean="0">
                <a:latin typeface="Times-Roman"/>
              </a:rPr>
              <a:t>max</a:t>
            </a:r>
            <a:r>
              <a:rPr lang="en-US" sz="1050" b="0" i="0" u="none" strike="noStrike" baseline="0" dirty="0" smtClean="0">
                <a:latin typeface="Times-Roman"/>
              </a:rPr>
              <a:t>  </a:t>
            </a:r>
            <a:r>
              <a:rPr lang="en-US" b="0" i="0" u="none" strike="noStrike" baseline="0" dirty="0" smtClean="0">
                <a:latin typeface="Times-Roman"/>
              </a:rPr>
              <a:t>denotes the maximum number of </a:t>
            </a:r>
            <a:r>
              <a:rPr lang="en-US" b="0" i="0" u="none" strike="noStrike" baseline="0" dirty="0" smtClean="0">
                <a:solidFill>
                  <a:srgbClr val="FFC000"/>
                </a:solidFill>
                <a:latin typeface="Times-Roman"/>
              </a:rPr>
              <a:t>runners</a:t>
            </a:r>
            <a:r>
              <a:rPr lang="en-US" b="0" i="0" u="none" strike="noStrike" baseline="0" dirty="0" smtClean="0">
                <a:latin typeface="Times-Roman"/>
              </a:rPr>
              <a:t> that</a:t>
            </a:r>
            <a:r>
              <a:rPr lang="en-US" b="0" i="0" u="none" strike="noStrike" dirty="0" smtClean="0">
                <a:latin typeface="Times-Roman"/>
              </a:rPr>
              <a:t> </a:t>
            </a:r>
            <a:r>
              <a:rPr lang="en-US" b="0" i="0" u="none" strike="noStrike" baseline="0" dirty="0" smtClean="0">
                <a:latin typeface="Times-Roman"/>
              </a:rPr>
              <a:t>each plant can send.</a:t>
            </a:r>
          </a:p>
          <a:p>
            <a:r>
              <a:rPr lang="en-US" dirty="0"/>
              <a:t>This iterative process stops when </a:t>
            </a:r>
            <a:r>
              <a:rPr lang="en-US" i="1" dirty="0"/>
              <a:t>g </a:t>
            </a:r>
            <a:r>
              <a:rPr lang="en-US" dirty="0"/>
              <a:t>the counter of </a:t>
            </a:r>
            <a:r>
              <a:rPr lang="en-US" dirty="0" smtClean="0"/>
              <a:t>generations reaches </a:t>
            </a:r>
            <a:r>
              <a:rPr lang="en-US" dirty="0"/>
              <a:t>its given maximum value </a:t>
            </a:r>
            <a:r>
              <a:rPr lang="en-US" i="1" dirty="0" err="1"/>
              <a:t>g</a:t>
            </a:r>
            <a:r>
              <a:rPr lang="en-US" dirty="0" err="1"/>
              <a:t>max</a:t>
            </a:r>
            <a:r>
              <a:rPr lang="en-US" dirty="0" smtClean="0"/>
              <a:t>.</a:t>
            </a:r>
          </a:p>
          <a:p>
            <a:r>
              <a:rPr lang="en-US" dirty="0"/>
              <a:t>Individuals/plants/solutions are evaluated and then ranked (sorted in </a:t>
            </a:r>
            <a:r>
              <a:rPr lang="en-US" dirty="0" smtClean="0"/>
              <a:t>ascending or </a:t>
            </a:r>
            <a:r>
              <a:rPr lang="en-US" dirty="0"/>
              <a:t>descending order) according to their objective (fitness) values and whether </a:t>
            </a:r>
            <a:r>
              <a:rPr lang="en-US" dirty="0" smtClean="0"/>
              <a:t>the problem </a:t>
            </a:r>
            <a:r>
              <a:rPr lang="en-US" dirty="0"/>
              <a:t>is </a:t>
            </a:r>
            <a:r>
              <a:rPr lang="en-US" dirty="0" smtClean="0"/>
              <a:t>a min </a:t>
            </a:r>
            <a:r>
              <a:rPr lang="en-US" dirty="0"/>
              <a:t>or </a:t>
            </a:r>
            <a:r>
              <a:rPr lang="en-US" dirty="0" smtClean="0"/>
              <a:t>a max </a:t>
            </a:r>
            <a:r>
              <a:rPr lang="en-US" dirty="0"/>
              <a:t>problem</a:t>
            </a:r>
            <a:r>
              <a:rPr lang="en-US" dirty="0" smtClean="0"/>
              <a:t>.</a:t>
            </a:r>
          </a:p>
          <a:p>
            <a:r>
              <a:rPr lang="en-US" dirty="0"/>
              <a:t>The number of runners of a plant is proportional </a:t>
            </a:r>
            <a:r>
              <a:rPr lang="en-US" dirty="0" smtClean="0"/>
              <a:t>to its </a:t>
            </a:r>
            <a:r>
              <a:rPr lang="en-US" dirty="0"/>
              <a:t>objective value and conversely, the length of each runner is inversely </a:t>
            </a:r>
            <a:r>
              <a:rPr lang="en-US" dirty="0" smtClean="0"/>
              <a:t>proportional to </a:t>
            </a:r>
            <a:r>
              <a:rPr lang="en-US" dirty="0"/>
              <a:t>the objective value, [41</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3287362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80216"/>
            <a:ext cx="10284725" cy="929445"/>
          </a:xfrm>
        </p:spPr>
        <p:txBody>
          <a:bodyPr/>
          <a:lstStyle/>
          <a:p>
            <a:pPr marL="0" indent="0">
              <a:buNone/>
            </a:pPr>
            <a:r>
              <a:rPr lang="en-US" dirty="0"/>
              <a:t>For each </a:t>
            </a:r>
            <a:r>
              <a:rPr lang="en-US" i="1" dirty="0"/>
              <a:t>Xi </a:t>
            </a:r>
            <a:r>
              <a:rPr lang="en-US" dirty="0"/>
              <a:t>, </a:t>
            </a:r>
            <a:r>
              <a:rPr lang="en-US" i="1" dirty="0"/>
              <a:t>Ni </a:t>
            </a:r>
            <a:r>
              <a:rPr lang="en-US" dirty="0"/>
              <a:t>∈ </a:t>
            </a:r>
            <a:r>
              <a:rPr lang="en-US" i="1" dirty="0"/>
              <a:t>(</a:t>
            </a:r>
            <a:r>
              <a:rPr lang="en-US" dirty="0"/>
              <a:t>0</a:t>
            </a:r>
            <a:r>
              <a:rPr lang="en-US" i="1" dirty="0"/>
              <a:t>, </a:t>
            </a:r>
            <a:r>
              <a:rPr lang="en-US" dirty="0"/>
              <a:t>1</a:t>
            </a:r>
            <a:r>
              <a:rPr lang="en-US" i="1" dirty="0"/>
              <a:t>) </a:t>
            </a:r>
            <a:r>
              <a:rPr lang="en-US" dirty="0"/>
              <a:t>denotes the normalized </a:t>
            </a:r>
            <a:r>
              <a:rPr lang="en-US" dirty="0" smtClean="0"/>
              <a:t>objective function </a:t>
            </a:r>
            <a:r>
              <a:rPr lang="en-US" dirty="0"/>
              <a:t>value. </a:t>
            </a:r>
            <a:r>
              <a:rPr lang="en-US" dirty="0" smtClean="0"/>
              <a:t>The </a:t>
            </a:r>
            <a:r>
              <a:rPr lang="en-US" dirty="0"/>
              <a:t>number of runners for each plant to generate </a:t>
            </a:r>
            <a:r>
              <a:rPr lang="en-US" dirty="0" smtClean="0"/>
              <a:t>is</a:t>
            </a:r>
          </a:p>
          <a:p>
            <a:pPr marL="0" indent="0">
              <a:buNone/>
            </a:pPr>
            <a:endParaRPr lang="en-US" dirty="0"/>
          </a:p>
        </p:txBody>
      </p:sp>
      <p:pic>
        <p:nvPicPr>
          <p:cNvPr id="4" name="Picture 3"/>
          <p:cNvPicPr>
            <a:picLocks noChangeAspect="1"/>
          </p:cNvPicPr>
          <p:nvPr/>
        </p:nvPicPr>
        <p:blipFill>
          <a:blip r:embed="rId2"/>
          <a:stretch>
            <a:fillRect/>
          </a:stretch>
        </p:blipFill>
        <p:spPr>
          <a:xfrm>
            <a:off x="3856441" y="2809661"/>
            <a:ext cx="2963601" cy="834291"/>
          </a:xfrm>
          <a:prstGeom prst="rect">
            <a:avLst/>
          </a:prstGeom>
        </p:spPr>
      </p:pic>
      <p:pic>
        <p:nvPicPr>
          <p:cNvPr id="5" name="Picture 4"/>
          <p:cNvPicPr>
            <a:picLocks noChangeAspect="1"/>
          </p:cNvPicPr>
          <p:nvPr/>
        </p:nvPicPr>
        <p:blipFill>
          <a:blip r:embed="rId3"/>
          <a:stretch>
            <a:fillRect/>
          </a:stretch>
        </p:blipFill>
        <p:spPr>
          <a:xfrm>
            <a:off x="937714" y="3430219"/>
            <a:ext cx="10621939" cy="1251331"/>
          </a:xfrm>
          <a:prstGeom prst="rect">
            <a:avLst/>
          </a:prstGeom>
        </p:spPr>
      </p:pic>
      <p:pic>
        <p:nvPicPr>
          <p:cNvPr id="6" name="Picture 5"/>
          <p:cNvPicPr>
            <a:picLocks noChangeAspect="1"/>
          </p:cNvPicPr>
          <p:nvPr/>
        </p:nvPicPr>
        <p:blipFill>
          <a:blip r:embed="rId4"/>
          <a:stretch>
            <a:fillRect/>
          </a:stretch>
        </p:blipFill>
        <p:spPr>
          <a:xfrm>
            <a:off x="3856441" y="4609140"/>
            <a:ext cx="4686300" cy="523875"/>
          </a:xfrm>
          <a:prstGeom prst="rect">
            <a:avLst/>
          </a:prstGeom>
        </p:spPr>
      </p:pic>
      <p:pic>
        <p:nvPicPr>
          <p:cNvPr id="7" name="Picture 6"/>
          <p:cNvPicPr>
            <a:picLocks noChangeAspect="1"/>
          </p:cNvPicPr>
          <p:nvPr/>
        </p:nvPicPr>
        <p:blipFill>
          <a:blip r:embed="rId5"/>
          <a:stretch>
            <a:fillRect/>
          </a:stretch>
        </p:blipFill>
        <p:spPr>
          <a:xfrm>
            <a:off x="838199" y="5133015"/>
            <a:ext cx="10721453" cy="1540739"/>
          </a:xfrm>
          <a:prstGeom prst="rect">
            <a:avLst/>
          </a:prstGeom>
        </p:spPr>
      </p:pic>
    </p:spTree>
    <p:extLst>
      <p:ext uri="{BB962C8B-B14F-4D97-AF65-F5344CB8AC3E}">
        <p14:creationId xmlns:p14="http://schemas.microsoft.com/office/powerpoint/2010/main" val="208272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2100"/>
            <a:ext cx="10515600" cy="2546730"/>
          </a:xfrm>
        </p:spPr>
        <p:txBody>
          <a:bodyPr/>
          <a:lstStyle/>
          <a:p>
            <a:pPr marL="0" indent="0">
              <a:buNone/>
            </a:pPr>
            <a:r>
              <a:rPr lang="en-US" dirty="0"/>
              <a:t>where </a:t>
            </a:r>
            <a:r>
              <a:rPr lang="en-US" i="1" dirty="0" err="1"/>
              <a:t>yi</a:t>
            </a:r>
            <a:r>
              <a:rPr lang="en-US" i="1" dirty="0"/>
              <a:t>, j </a:t>
            </a:r>
            <a:r>
              <a:rPr lang="en-US" dirty="0"/>
              <a:t>shows the position of the new plant and [</a:t>
            </a:r>
            <a:r>
              <a:rPr lang="en-US" i="1" dirty="0" err="1"/>
              <a:t>aj</a:t>
            </a:r>
            <a:r>
              <a:rPr lang="en-US" i="1" dirty="0"/>
              <a:t> , </a:t>
            </a:r>
            <a:r>
              <a:rPr lang="en-US" i="1" dirty="0" err="1"/>
              <a:t>bj</a:t>
            </a:r>
            <a:r>
              <a:rPr lang="en-US" i="1" dirty="0"/>
              <a:t> </a:t>
            </a:r>
            <a:r>
              <a:rPr lang="en-US" dirty="0"/>
              <a:t>] are the bounds of </a:t>
            </a:r>
            <a:r>
              <a:rPr lang="en-US" dirty="0" smtClean="0"/>
              <a:t>the search space.</a:t>
            </a:r>
          </a:p>
          <a:p>
            <a:pPr marL="0" indent="0">
              <a:buNone/>
            </a:pPr>
            <a:r>
              <a:rPr lang="en-US" dirty="0" smtClean="0"/>
              <a:t>The </a:t>
            </a:r>
            <a:r>
              <a:rPr lang="en-US" dirty="0"/>
              <a:t>new population that is created by appending the new solutions to the </a:t>
            </a:r>
            <a:r>
              <a:rPr lang="en-US" dirty="0" smtClean="0"/>
              <a:t>current population </a:t>
            </a:r>
            <a:r>
              <a:rPr lang="en-US" dirty="0"/>
              <a:t>is </a:t>
            </a:r>
            <a:r>
              <a:rPr lang="en-US" dirty="0">
                <a:solidFill>
                  <a:srgbClr val="FFC000"/>
                </a:solidFill>
              </a:rPr>
              <a:t>sorted</a:t>
            </a:r>
            <a:r>
              <a:rPr lang="en-US" dirty="0"/>
              <a:t>. </a:t>
            </a:r>
            <a:r>
              <a:rPr lang="en-US" dirty="0">
                <a:solidFill>
                  <a:srgbClr val="00B050"/>
                </a:solidFill>
              </a:rPr>
              <a:t>In order to keep the number of population constant</a:t>
            </a:r>
            <a:r>
              <a:rPr lang="en-US" dirty="0"/>
              <a:t>, the </a:t>
            </a:r>
            <a:r>
              <a:rPr lang="en-US" dirty="0" smtClean="0"/>
              <a:t>solutions that </a:t>
            </a:r>
            <a:r>
              <a:rPr lang="en-US" dirty="0"/>
              <a:t>have </a:t>
            </a:r>
            <a:r>
              <a:rPr lang="en-US" dirty="0">
                <a:solidFill>
                  <a:srgbClr val="FF0000"/>
                </a:solidFill>
              </a:rPr>
              <a:t>lower objective value are dropped</a:t>
            </a:r>
            <a:r>
              <a:rPr lang="en-US" dirty="0" smtClean="0">
                <a:solidFill>
                  <a:srgbClr val="FF0000"/>
                </a:solidFill>
              </a:rPr>
              <a:t>.</a:t>
            </a:r>
          </a:p>
        </p:txBody>
      </p:sp>
      <p:pic>
        <p:nvPicPr>
          <p:cNvPr id="4" name="Picture 3"/>
          <p:cNvPicPr>
            <a:picLocks noChangeAspect="1"/>
          </p:cNvPicPr>
          <p:nvPr/>
        </p:nvPicPr>
        <p:blipFill>
          <a:blip r:embed="rId2"/>
          <a:stretch>
            <a:fillRect/>
          </a:stretch>
        </p:blipFill>
        <p:spPr>
          <a:xfrm>
            <a:off x="2593714" y="1134184"/>
            <a:ext cx="6532026" cy="667319"/>
          </a:xfrm>
          <a:prstGeom prst="rect">
            <a:avLst/>
          </a:prstGeom>
        </p:spPr>
      </p:pic>
    </p:spTree>
    <p:extLst>
      <p:ext uri="{BB962C8B-B14F-4D97-AF65-F5344CB8AC3E}">
        <p14:creationId xmlns:p14="http://schemas.microsoft.com/office/powerpoint/2010/main" val="3372480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9783"/>
            <a:ext cx="12192000" cy="4678217"/>
          </a:xfrm>
          <a:prstGeom prst="rect">
            <a:avLst/>
          </a:prstGeom>
        </p:spPr>
      </p:pic>
      <p:sp>
        <p:nvSpPr>
          <p:cNvPr id="2" name="Title 1"/>
          <p:cNvSpPr>
            <a:spLocks noGrp="1"/>
          </p:cNvSpPr>
          <p:nvPr>
            <p:ph type="title"/>
          </p:nvPr>
        </p:nvSpPr>
        <p:spPr/>
        <p:txBody>
          <a:bodyPr/>
          <a:lstStyle/>
          <a:p>
            <a:r>
              <a:rPr lang="en-US" dirty="0" smtClean="0">
                <a:latin typeface="Comic Sans MS" panose="030F0702030302020204" pitchFamily="66" charset="0"/>
              </a:rPr>
              <a:t>Travelling Salesman Problem</a:t>
            </a:r>
            <a:endParaRPr lang="en-US" dirty="0">
              <a:latin typeface="Comic Sans MS" panose="030F0702030302020204" pitchFamily="66" charset="0"/>
            </a:endParaRPr>
          </a:p>
        </p:txBody>
      </p:sp>
      <p:sp>
        <p:nvSpPr>
          <p:cNvPr id="3" name="Content Placeholder 2"/>
          <p:cNvSpPr>
            <a:spLocks noGrp="1"/>
          </p:cNvSpPr>
          <p:nvPr>
            <p:ph idx="1"/>
          </p:nvPr>
        </p:nvSpPr>
        <p:spPr>
          <a:xfrm>
            <a:off x="406399" y="1496291"/>
            <a:ext cx="11259127" cy="572656"/>
          </a:xfrm>
        </p:spPr>
        <p:txBody>
          <a:bodyPr>
            <a:normAutofit fontScale="47500" lnSpcReduction="20000"/>
          </a:bodyPr>
          <a:lstStyle/>
          <a:p>
            <a:pPr marL="0" indent="0" algn="just">
              <a:buNone/>
            </a:pPr>
            <a:r>
              <a:rPr lang="en-US" sz="4400" dirty="0"/>
              <a:t>Given a set of cities and distance between every pair of cities, the problem is to find the shortest possible route that visits every city exactly once and returns to the starting point</a:t>
            </a:r>
            <a:r>
              <a:rPr lang="en-US" sz="4400"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7887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1365</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Comic Sans MS</vt:lpstr>
      <vt:lpstr>Courier New</vt:lpstr>
      <vt:lpstr>MTMI</vt:lpstr>
      <vt:lpstr>MTSYN</vt:lpstr>
      <vt:lpstr>Times-Bold</vt:lpstr>
      <vt:lpstr>Times-Italic</vt:lpstr>
      <vt:lpstr>Times-Roman</vt:lpstr>
      <vt:lpstr>Wingdings</vt:lpstr>
      <vt:lpstr>Office Theme</vt:lpstr>
      <vt:lpstr>The Plant Propagation Algorithm for Discrete Optimization: The Case of the Travelling Salesman Problem</vt:lpstr>
      <vt:lpstr>History..</vt:lpstr>
      <vt:lpstr>Strawberry Plant Propagation</vt:lpstr>
      <vt:lpstr>Strawberry Plant Propagation</vt:lpstr>
      <vt:lpstr>Plant Propagation Algorithm</vt:lpstr>
      <vt:lpstr>Key elements of Plant Propagation Algorithm</vt:lpstr>
      <vt:lpstr>PowerPoint Presentation</vt:lpstr>
      <vt:lpstr>PowerPoint Presentation</vt:lpstr>
      <vt:lpstr>Travelling Salesman Problem</vt:lpstr>
      <vt:lpstr>Extension to Discrete Optimization Problems</vt:lpstr>
      <vt:lpstr>Implementation of PPA to Handle TSP</vt:lpstr>
      <vt:lpstr>PowerPoint Presentation</vt:lpstr>
      <vt:lpstr>New plants generated by sending short runners from the main plant</vt:lpstr>
      <vt:lpstr>PowerPoint Presentation</vt:lpstr>
      <vt:lpstr>Pseudo-code of Discrete PPA</vt:lpstr>
      <vt:lpstr>PowerPoint Presentation</vt:lpstr>
      <vt:lpstr>PowerPoint Presentation</vt:lpstr>
      <vt:lpstr>Generate a population P = Xi , i = 1, . . . , NP of valid tours; NP=50, Total city = 14, (14x50)</vt:lpstr>
      <vt:lpstr>PowerPoint Presentation</vt:lpstr>
      <vt:lpstr>PowerPoint Presentation</vt:lpstr>
      <vt:lpstr>for i = 1 : E(NP/10), Top 10% of plants do</vt:lpstr>
      <vt:lpstr>Exploit using the short runner </vt:lpstr>
      <vt:lpstr>for i = E(NP/10) + 1 : NP do</vt:lpstr>
      <vt:lpstr>Explore using the long runner </vt:lpstr>
      <vt:lpstr>return P, (the population of solutions).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Propagation Algorithm</dc:title>
  <dc:creator>Tanveer</dc:creator>
  <cp:lastModifiedBy>Tanveer</cp:lastModifiedBy>
  <cp:revision>54</cp:revision>
  <dcterms:created xsi:type="dcterms:W3CDTF">2017-08-02T07:00:26Z</dcterms:created>
  <dcterms:modified xsi:type="dcterms:W3CDTF">2018-01-05T04:44:35Z</dcterms:modified>
</cp:coreProperties>
</file>