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85" r:id="rId4"/>
    <p:sldId id="286" r:id="rId5"/>
    <p:sldId id="282" r:id="rId6"/>
    <p:sldId id="289" r:id="rId7"/>
    <p:sldId id="290" r:id="rId8"/>
    <p:sldId id="291" r:id="rId9"/>
    <p:sldId id="280" r:id="rId10"/>
    <p:sldId id="292" r:id="rId11"/>
    <p:sldId id="293" r:id="rId12"/>
    <p:sldId id="303" r:id="rId13"/>
    <p:sldId id="304" r:id="rId14"/>
    <p:sldId id="305" r:id="rId15"/>
    <p:sldId id="306" r:id="rId16"/>
    <p:sldId id="307" r:id="rId17"/>
    <p:sldId id="308" r:id="rId18"/>
    <p:sldId id="309" r:id="rId19"/>
    <p:sldId id="310" r:id="rId20"/>
    <p:sldId id="311" r:id="rId21"/>
    <p:sldId id="312" r:id="rId22"/>
    <p:sldId id="314" r:id="rId23"/>
    <p:sldId id="315" r:id="rId24"/>
    <p:sldId id="316" r:id="rId25"/>
    <p:sldId id="318" r:id="rId26"/>
    <p:sldId id="317" r:id="rId27"/>
    <p:sldId id="320" r:id="rId28"/>
    <p:sldId id="319" r:id="rId29"/>
    <p:sldId id="295" r:id="rId30"/>
    <p:sldId id="28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45" autoAdjust="0"/>
    <p:restoredTop sz="94660"/>
  </p:normalViewPr>
  <p:slideViewPr>
    <p:cSldViewPr snapToGrid="0">
      <p:cViewPr varScale="1">
        <p:scale>
          <a:sx n="115" d="100"/>
          <a:sy n="115" d="100"/>
        </p:scale>
        <p:origin x="68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2463D2F2-5739-403F-9C5E-70E544E7DB73}"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60442E38-0AF3-4F6B-B645-2177E933F6F9}">
      <dgm:prSet/>
      <dgm:spPr/>
      <dgm:t>
        <a:bodyPr/>
        <a:lstStyle/>
        <a:p>
          <a:pPr>
            <a:lnSpc>
              <a:spcPct val="100000"/>
            </a:lnSpc>
          </a:pPr>
          <a:r>
            <a:rPr lang="en-MY" b="1" dirty="0" err="1"/>
            <a:t>linkedin</a:t>
          </a:r>
          <a:endParaRPr lang="en-US" dirty="0"/>
        </a:p>
      </dgm:t>
    </dgm:pt>
    <dgm:pt modelId="{BD203D5C-ED4B-4C1C-A7C2-ED69DC11512F}" type="parTrans" cxnId="{51D62183-5930-46AA-B581-7F3E8B0E7E12}">
      <dgm:prSet/>
      <dgm:spPr/>
      <dgm:t>
        <a:bodyPr/>
        <a:lstStyle/>
        <a:p>
          <a:endParaRPr lang="en-US"/>
        </a:p>
      </dgm:t>
    </dgm:pt>
    <dgm:pt modelId="{48ACD768-9C7A-49DD-BD71-E26821041D23}" type="sibTrans" cxnId="{51D62183-5930-46AA-B581-7F3E8B0E7E12}">
      <dgm:prSet/>
      <dgm:spPr/>
      <dgm:t>
        <a:bodyPr/>
        <a:lstStyle/>
        <a:p>
          <a:pPr>
            <a:lnSpc>
              <a:spcPct val="100000"/>
            </a:lnSpc>
          </a:pPr>
          <a:endParaRPr lang="en-US"/>
        </a:p>
      </dgm:t>
    </dgm:pt>
    <dgm:pt modelId="{C326187F-3241-48DE-AE0B-4554E91D7CF0}">
      <dgm:prSet/>
      <dgm:spPr/>
      <dgm:t>
        <a:bodyPr/>
        <a:lstStyle/>
        <a:p>
          <a:pPr>
            <a:lnSpc>
              <a:spcPct val="100000"/>
            </a:lnSpc>
          </a:pPr>
          <a:r>
            <a:rPr lang="en-MY" b="1"/>
            <a:t>Skill Penetration</a:t>
          </a:r>
          <a:endParaRPr lang="en-US"/>
        </a:p>
      </dgm:t>
    </dgm:pt>
    <dgm:pt modelId="{340F89EC-B5A7-4F2C-A3F7-B9C8B1F4A82F}" type="parTrans" cxnId="{B4EDDE06-B781-4760-8939-CE5FD60E8711}">
      <dgm:prSet/>
      <dgm:spPr/>
      <dgm:t>
        <a:bodyPr/>
        <a:lstStyle/>
        <a:p>
          <a:endParaRPr lang="en-US"/>
        </a:p>
      </dgm:t>
    </dgm:pt>
    <dgm:pt modelId="{9106133E-21E5-404C-AE9E-1E47F9B68A30}" type="sibTrans" cxnId="{B4EDDE06-B781-4760-8939-CE5FD60E8711}">
      <dgm:prSet/>
      <dgm:spPr/>
      <dgm:t>
        <a:bodyPr/>
        <a:lstStyle/>
        <a:p>
          <a:pPr>
            <a:lnSpc>
              <a:spcPct val="100000"/>
            </a:lnSpc>
          </a:pPr>
          <a:endParaRPr lang="en-US"/>
        </a:p>
      </dgm:t>
    </dgm:pt>
    <dgm:pt modelId="{45B0702A-5720-4F38-BE7F-863AA9F0F865}">
      <dgm:prSet/>
      <dgm:spPr/>
      <dgm:t>
        <a:bodyPr/>
        <a:lstStyle/>
        <a:p>
          <a:pPr>
            <a:lnSpc>
              <a:spcPct val="100000"/>
            </a:lnSpc>
          </a:pPr>
          <a:r>
            <a:rPr lang="en-MY" b="1"/>
            <a:t>Industry Skills Needs</a:t>
          </a:r>
          <a:endParaRPr lang="en-US"/>
        </a:p>
      </dgm:t>
    </dgm:pt>
    <dgm:pt modelId="{E6D69AE4-ED4E-4EDF-B961-5585F368300E}" type="parTrans" cxnId="{5B541880-008F-4AD5-9E9C-79B074FA3E64}">
      <dgm:prSet/>
      <dgm:spPr/>
      <dgm:t>
        <a:bodyPr/>
        <a:lstStyle/>
        <a:p>
          <a:endParaRPr lang="en-US"/>
        </a:p>
      </dgm:t>
    </dgm:pt>
    <dgm:pt modelId="{6734F460-6EF2-4DA3-8E8C-6369750301FC}" type="sibTrans" cxnId="{5B541880-008F-4AD5-9E9C-79B074FA3E64}">
      <dgm:prSet/>
      <dgm:spPr/>
      <dgm:t>
        <a:bodyPr/>
        <a:lstStyle/>
        <a:p>
          <a:pPr>
            <a:lnSpc>
              <a:spcPct val="100000"/>
            </a:lnSpc>
          </a:pPr>
          <a:endParaRPr lang="en-US"/>
        </a:p>
      </dgm:t>
    </dgm:pt>
    <dgm:pt modelId="{A24307C5-DCC2-40C7-927B-E82C295257BD}">
      <dgm:prSet/>
      <dgm:spPr/>
      <dgm:t>
        <a:bodyPr/>
        <a:lstStyle/>
        <a:p>
          <a:pPr>
            <a:lnSpc>
              <a:spcPct val="100000"/>
            </a:lnSpc>
          </a:pPr>
          <a:r>
            <a:rPr lang="en-US" b="1"/>
            <a:t> </a:t>
          </a:r>
          <a:r>
            <a:rPr lang="en-MY" b="1"/>
            <a:t>Skill Migration</a:t>
          </a:r>
          <a:endParaRPr lang="en-US"/>
        </a:p>
      </dgm:t>
    </dgm:pt>
    <dgm:pt modelId="{2CA27749-1B2F-4CB6-A2DF-62D73B1DD73C}" type="parTrans" cxnId="{BB728E8E-DC39-4D68-BE03-98583F069C08}">
      <dgm:prSet/>
      <dgm:spPr/>
      <dgm:t>
        <a:bodyPr/>
        <a:lstStyle/>
        <a:p>
          <a:endParaRPr lang="en-US"/>
        </a:p>
      </dgm:t>
    </dgm:pt>
    <dgm:pt modelId="{2BCCC40F-39D8-4980-B3FF-B58273574FBE}" type="sibTrans" cxnId="{BB728E8E-DC39-4D68-BE03-98583F069C08}">
      <dgm:prSet/>
      <dgm:spPr/>
      <dgm:t>
        <a:bodyPr/>
        <a:lstStyle/>
        <a:p>
          <a:pPr>
            <a:lnSpc>
              <a:spcPct val="100000"/>
            </a:lnSpc>
          </a:pPr>
          <a:endParaRPr lang="en-US"/>
        </a:p>
      </dgm:t>
    </dgm:pt>
    <dgm:pt modelId="{8C6AA857-F853-432C-BBE8-566BE201D5AB}">
      <dgm:prSet/>
      <dgm:spPr/>
      <dgm:t>
        <a:bodyPr/>
        <a:lstStyle/>
        <a:p>
          <a:pPr>
            <a:lnSpc>
              <a:spcPct val="100000"/>
            </a:lnSpc>
          </a:pPr>
          <a:r>
            <a:rPr lang="en-MY" b="1"/>
            <a:t>Growth from Industry Transition</a:t>
          </a:r>
          <a:endParaRPr lang="en-US"/>
        </a:p>
      </dgm:t>
    </dgm:pt>
    <dgm:pt modelId="{83B4035D-E0C8-466C-9D2B-EDCA36A99706}" type="parTrans" cxnId="{166D9F68-3EFC-404F-94C1-45817BE0E03F}">
      <dgm:prSet/>
      <dgm:spPr/>
      <dgm:t>
        <a:bodyPr/>
        <a:lstStyle/>
        <a:p>
          <a:endParaRPr lang="en-US"/>
        </a:p>
      </dgm:t>
    </dgm:pt>
    <dgm:pt modelId="{6FFD79FA-9877-4487-A325-746CC273EE78}" type="sibTrans" cxnId="{166D9F68-3EFC-404F-94C1-45817BE0E03F}">
      <dgm:prSet/>
      <dgm:spPr/>
      <dgm:t>
        <a:bodyPr/>
        <a:lstStyle/>
        <a:p>
          <a:endParaRPr lang="en-US"/>
        </a:p>
      </dgm:t>
    </dgm:pt>
    <dgm:pt modelId="{4DE4F99A-AA8A-41A8-BC8B-A65AE287BBDD}" type="pres">
      <dgm:prSet presAssocID="{2463D2F2-5739-403F-9C5E-70E544E7DB73}" presName="root" presStyleCnt="0">
        <dgm:presLayoutVars>
          <dgm:dir/>
          <dgm:resizeHandles val="exact"/>
        </dgm:presLayoutVars>
      </dgm:prSet>
      <dgm:spPr/>
    </dgm:pt>
    <dgm:pt modelId="{9EB45C3B-5BFD-4005-9648-CA9D65346CCC}" type="pres">
      <dgm:prSet presAssocID="{2463D2F2-5739-403F-9C5E-70E544E7DB73}" presName="container" presStyleCnt="0">
        <dgm:presLayoutVars>
          <dgm:dir/>
          <dgm:resizeHandles val="exact"/>
        </dgm:presLayoutVars>
      </dgm:prSet>
      <dgm:spPr/>
    </dgm:pt>
    <dgm:pt modelId="{FEA4EA92-1465-4204-A8EA-F9835913F42A}" type="pres">
      <dgm:prSet presAssocID="{60442E38-0AF3-4F6B-B645-2177E933F6F9}" presName="compNode" presStyleCnt="0"/>
      <dgm:spPr/>
    </dgm:pt>
    <dgm:pt modelId="{485F4F4A-F4A8-4207-B895-8BD8F871C009}" type="pres">
      <dgm:prSet presAssocID="{60442E38-0AF3-4F6B-B645-2177E933F6F9}" presName="iconBgRect" presStyleLbl="bgShp" presStyleIdx="0" presStyleCnt="5"/>
      <dgm:spPr/>
    </dgm:pt>
    <dgm:pt modelId="{9F09F46A-2CB0-4BEB-8521-BFAD662786B6}" type="pres">
      <dgm:prSet presAssocID="{60442E38-0AF3-4F6B-B645-2177E933F6F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a:ext>
      </dgm:extLst>
    </dgm:pt>
    <dgm:pt modelId="{663F8932-3A4F-462A-B255-C03A6F54A560}" type="pres">
      <dgm:prSet presAssocID="{60442E38-0AF3-4F6B-B645-2177E933F6F9}" presName="spaceRect" presStyleCnt="0"/>
      <dgm:spPr/>
    </dgm:pt>
    <dgm:pt modelId="{C43DB480-9F08-4FB4-9389-63784F28500B}" type="pres">
      <dgm:prSet presAssocID="{60442E38-0AF3-4F6B-B645-2177E933F6F9}" presName="textRect" presStyleLbl="revTx" presStyleIdx="0" presStyleCnt="5">
        <dgm:presLayoutVars>
          <dgm:chMax val="1"/>
          <dgm:chPref val="1"/>
        </dgm:presLayoutVars>
      </dgm:prSet>
      <dgm:spPr/>
    </dgm:pt>
    <dgm:pt modelId="{44722B7D-1601-45EF-BE1B-E013DB3C1934}" type="pres">
      <dgm:prSet presAssocID="{48ACD768-9C7A-49DD-BD71-E26821041D23}" presName="sibTrans" presStyleLbl="sibTrans2D1" presStyleIdx="0" presStyleCnt="0"/>
      <dgm:spPr/>
    </dgm:pt>
    <dgm:pt modelId="{02D5312E-075B-4790-8E44-EC00A7AB1197}" type="pres">
      <dgm:prSet presAssocID="{C326187F-3241-48DE-AE0B-4554E91D7CF0}" presName="compNode" presStyleCnt="0"/>
      <dgm:spPr/>
    </dgm:pt>
    <dgm:pt modelId="{6D35B5B7-3961-48DB-9626-1F195AD73137}" type="pres">
      <dgm:prSet presAssocID="{C326187F-3241-48DE-AE0B-4554E91D7CF0}" presName="iconBgRect" presStyleLbl="bgShp" presStyleIdx="1" presStyleCnt="5"/>
      <dgm:spPr/>
    </dgm:pt>
    <dgm:pt modelId="{AD5B0862-2C3D-40EB-B48D-D896021B5AD4}" type="pres">
      <dgm:prSet presAssocID="{C326187F-3241-48DE-AE0B-4554E91D7CF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umbbell"/>
        </a:ext>
      </dgm:extLst>
    </dgm:pt>
    <dgm:pt modelId="{5099A6B2-9B32-4108-93D4-582321CE88AF}" type="pres">
      <dgm:prSet presAssocID="{C326187F-3241-48DE-AE0B-4554E91D7CF0}" presName="spaceRect" presStyleCnt="0"/>
      <dgm:spPr/>
    </dgm:pt>
    <dgm:pt modelId="{FE8F333C-8F20-4E66-8463-BB88B4E8B7C7}" type="pres">
      <dgm:prSet presAssocID="{C326187F-3241-48DE-AE0B-4554E91D7CF0}" presName="textRect" presStyleLbl="revTx" presStyleIdx="1" presStyleCnt="5">
        <dgm:presLayoutVars>
          <dgm:chMax val="1"/>
          <dgm:chPref val="1"/>
        </dgm:presLayoutVars>
      </dgm:prSet>
      <dgm:spPr/>
    </dgm:pt>
    <dgm:pt modelId="{7F61AEB6-4563-47AE-B8CA-96BA29A27538}" type="pres">
      <dgm:prSet presAssocID="{9106133E-21E5-404C-AE9E-1E47F9B68A30}" presName="sibTrans" presStyleLbl="sibTrans2D1" presStyleIdx="0" presStyleCnt="0"/>
      <dgm:spPr/>
    </dgm:pt>
    <dgm:pt modelId="{F5B0BA0C-FD31-4426-A1B4-51853E4AB7F3}" type="pres">
      <dgm:prSet presAssocID="{45B0702A-5720-4F38-BE7F-863AA9F0F865}" presName="compNode" presStyleCnt="0"/>
      <dgm:spPr/>
    </dgm:pt>
    <dgm:pt modelId="{9ED65F8D-3AC7-44A0-9F2B-36805454751B}" type="pres">
      <dgm:prSet presAssocID="{45B0702A-5720-4F38-BE7F-863AA9F0F865}" presName="iconBgRect" presStyleLbl="bgShp" presStyleIdx="2" presStyleCnt="5"/>
      <dgm:spPr/>
    </dgm:pt>
    <dgm:pt modelId="{372BF826-8B4D-45A0-BCC2-04AB08D3ADE4}" type="pres">
      <dgm:prSet presAssocID="{45B0702A-5720-4F38-BE7F-863AA9F0F86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1630BEEB-A5D4-4106-BAFE-35BA7ECE9DC1}" type="pres">
      <dgm:prSet presAssocID="{45B0702A-5720-4F38-BE7F-863AA9F0F865}" presName="spaceRect" presStyleCnt="0"/>
      <dgm:spPr/>
    </dgm:pt>
    <dgm:pt modelId="{79D1B0B3-1280-427B-AA86-26971495AB5D}" type="pres">
      <dgm:prSet presAssocID="{45B0702A-5720-4F38-BE7F-863AA9F0F865}" presName="textRect" presStyleLbl="revTx" presStyleIdx="2" presStyleCnt="5">
        <dgm:presLayoutVars>
          <dgm:chMax val="1"/>
          <dgm:chPref val="1"/>
        </dgm:presLayoutVars>
      </dgm:prSet>
      <dgm:spPr/>
    </dgm:pt>
    <dgm:pt modelId="{FF4375AF-4489-440A-9CB2-32DD8CA00CF5}" type="pres">
      <dgm:prSet presAssocID="{6734F460-6EF2-4DA3-8E8C-6369750301FC}" presName="sibTrans" presStyleLbl="sibTrans2D1" presStyleIdx="0" presStyleCnt="0"/>
      <dgm:spPr/>
    </dgm:pt>
    <dgm:pt modelId="{9AA49005-8E88-498D-B953-54D13781D3D1}" type="pres">
      <dgm:prSet presAssocID="{A24307C5-DCC2-40C7-927B-E82C295257BD}" presName="compNode" presStyleCnt="0"/>
      <dgm:spPr/>
    </dgm:pt>
    <dgm:pt modelId="{4409ABE2-5980-4C25-A404-BF1D39D947DF}" type="pres">
      <dgm:prSet presAssocID="{A24307C5-DCC2-40C7-927B-E82C295257BD}" presName="iconBgRect" presStyleLbl="bgShp" presStyleIdx="3" presStyleCnt="5"/>
      <dgm:spPr/>
    </dgm:pt>
    <dgm:pt modelId="{F20CCDB1-986F-40A4-8B33-B4891F688691}" type="pres">
      <dgm:prSet presAssocID="{A24307C5-DCC2-40C7-927B-E82C295257B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E34E9DE3-9781-4C0F-B53C-E211C1F85C74}" type="pres">
      <dgm:prSet presAssocID="{A24307C5-DCC2-40C7-927B-E82C295257BD}" presName="spaceRect" presStyleCnt="0"/>
      <dgm:spPr/>
    </dgm:pt>
    <dgm:pt modelId="{47C1A7E1-DBD8-40AD-B9EB-97BE60177D9E}" type="pres">
      <dgm:prSet presAssocID="{A24307C5-DCC2-40C7-927B-E82C295257BD}" presName="textRect" presStyleLbl="revTx" presStyleIdx="3" presStyleCnt="5">
        <dgm:presLayoutVars>
          <dgm:chMax val="1"/>
          <dgm:chPref val="1"/>
        </dgm:presLayoutVars>
      </dgm:prSet>
      <dgm:spPr/>
    </dgm:pt>
    <dgm:pt modelId="{9D5E6DB1-895A-4B7B-9A7E-0C096434B3DD}" type="pres">
      <dgm:prSet presAssocID="{2BCCC40F-39D8-4980-B3FF-B58273574FBE}" presName="sibTrans" presStyleLbl="sibTrans2D1" presStyleIdx="0" presStyleCnt="0"/>
      <dgm:spPr/>
    </dgm:pt>
    <dgm:pt modelId="{1A5973BD-7F1A-4DE8-A9F6-A9E615A7F339}" type="pres">
      <dgm:prSet presAssocID="{8C6AA857-F853-432C-BBE8-566BE201D5AB}" presName="compNode" presStyleCnt="0"/>
      <dgm:spPr/>
    </dgm:pt>
    <dgm:pt modelId="{6C726959-1ADB-411D-9DD8-C1229993791E}" type="pres">
      <dgm:prSet presAssocID="{8C6AA857-F853-432C-BBE8-566BE201D5AB}" presName="iconBgRect" presStyleLbl="bgShp" presStyleIdx="4" presStyleCnt="5"/>
      <dgm:spPr/>
    </dgm:pt>
    <dgm:pt modelId="{5E1C0A05-56C5-4EF7-B188-49B54B141D54}" type="pres">
      <dgm:prSet presAssocID="{8C6AA857-F853-432C-BBE8-566BE201D5A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ACE10530-61E1-40F2-AFC7-5B79CDB7D913}" type="pres">
      <dgm:prSet presAssocID="{8C6AA857-F853-432C-BBE8-566BE201D5AB}" presName="spaceRect" presStyleCnt="0"/>
      <dgm:spPr/>
    </dgm:pt>
    <dgm:pt modelId="{8586A126-CB3F-4E6E-8CAB-6B32C92752B9}" type="pres">
      <dgm:prSet presAssocID="{8C6AA857-F853-432C-BBE8-566BE201D5AB}" presName="textRect" presStyleLbl="revTx" presStyleIdx="4" presStyleCnt="5">
        <dgm:presLayoutVars>
          <dgm:chMax val="1"/>
          <dgm:chPref val="1"/>
        </dgm:presLayoutVars>
      </dgm:prSet>
      <dgm:spPr/>
    </dgm:pt>
  </dgm:ptLst>
  <dgm:cxnLst>
    <dgm:cxn modelId="{57B97202-BDAE-4887-B1CA-2FFC2FA116C5}" type="presOf" srcId="{45B0702A-5720-4F38-BE7F-863AA9F0F865}" destId="{79D1B0B3-1280-427B-AA86-26971495AB5D}" srcOrd="0" destOrd="0" presId="urn:microsoft.com/office/officeart/2018/2/layout/IconCircleList"/>
    <dgm:cxn modelId="{B4EDDE06-B781-4760-8939-CE5FD60E8711}" srcId="{2463D2F2-5739-403F-9C5E-70E544E7DB73}" destId="{C326187F-3241-48DE-AE0B-4554E91D7CF0}" srcOrd="1" destOrd="0" parTransId="{340F89EC-B5A7-4F2C-A3F7-B9C8B1F4A82F}" sibTransId="{9106133E-21E5-404C-AE9E-1E47F9B68A30}"/>
    <dgm:cxn modelId="{DB12870C-45A4-4106-A152-5E055ED2A9B6}" type="presOf" srcId="{2463D2F2-5739-403F-9C5E-70E544E7DB73}" destId="{4DE4F99A-AA8A-41A8-BC8B-A65AE287BBDD}" srcOrd="0" destOrd="0" presId="urn:microsoft.com/office/officeart/2018/2/layout/IconCircleList"/>
    <dgm:cxn modelId="{10F26C44-E7FF-4884-9F69-488D5D578C5E}" type="presOf" srcId="{9106133E-21E5-404C-AE9E-1E47F9B68A30}" destId="{7F61AEB6-4563-47AE-B8CA-96BA29A27538}" srcOrd="0" destOrd="0" presId="urn:microsoft.com/office/officeart/2018/2/layout/IconCircleList"/>
    <dgm:cxn modelId="{4A10CF67-D85E-4985-883D-D826DDBD2F8F}" type="presOf" srcId="{2BCCC40F-39D8-4980-B3FF-B58273574FBE}" destId="{9D5E6DB1-895A-4B7B-9A7E-0C096434B3DD}" srcOrd="0" destOrd="0" presId="urn:microsoft.com/office/officeart/2018/2/layout/IconCircleList"/>
    <dgm:cxn modelId="{DCDA4748-083B-4E95-9FEB-279D4F62110A}" type="presOf" srcId="{A24307C5-DCC2-40C7-927B-E82C295257BD}" destId="{47C1A7E1-DBD8-40AD-B9EB-97BE60177D9E}" srcOrd="0" destOrd="0" presId="urn:microsoft.com/office/officeart/2018/2/layout/IconCircleList"/>
    <dgm:cxn modelId="{166D9F68-3EFC-404F-94C1-45817BE0E03F}" srcId="{2463D2F2-5739-403F-9C5E-70E544E7DB73}" destId="{8C6AA857-F853-432C-BBE8-566BE201D5AB}" srcOrd="4" destOrd="0" parTransId="{83B4035D-E0C8-466C-9D2B-EDCA36A99706}" sibTransId="{6FFD79FA-9877-4487-A325-746CC273EE78}"/>
    <dgm:cxn modelId="{5B541880-008F-4AD5-9E9C-79B074FA3E64}" srcId="{2463D2F2-5739-403F-9C5E-70E544E7DB73}" destId="{45B0702A-5720-4F38-BE7F-863AA9F0F865}" srcOrd="2" destOrd="0" parTransId="{E6D69AE4-ED4E-4EDF-B961-5585F368300E}" sibTransId="{6734F460-6EF2-4DA3-8E8C-6369750301FC}"/>
    <dgm:cxn modelId="{51D62183-5930-46AA-B581-7F3E8B0E7E12}" srcId="{2463D2F2-5739-403F-9C5E-70E544E7DB73}" destId="{60442E38-0AF3-4F6B-B645-2177E933F6F9}" srcOrd="0" destOrd="0" parTransId="{BD203D5C-ED4B-4C1C-A7C2-ED69DC11512F}" sibTransId="{48ACD768-9C7A-49DD-BD71-E26821041D23}"/>
    <dgm:cxn modelId="{BB728E8E-DC39-4D68-BE03-98583F069C08}" srcId="{2463D2F2-5739-403F-9C5E-70E544E7DB73}" destId="{A24307C5-DCC2-40C7-927B-E82C295257BD}" srcOrd="3" destOrd="0" parTransId="{2CA27749-1B2F-4CB6-A2DF-62D73B1DD73C}" sibTransId="{2BCCC40F-39D8-4980-B3FF-B58273574FBE}"/>
    <dgm:cxn modelId="{E3A9399D-4DD2-4B0E-8799-21C02F1134E2}" type="presOf" srcId="{8C6AA857-F853-432C-BBE8-566BE201D5AB}" destId="{8586A126-CB3F-4E6E-8CAB-6B32C92752B9}" srcOrd="0" destOrd="0" presId="urn:microsoft.com/office/officeart/2018/2/layout/IconCircleList"/>
    <dgm:cxn modelId="{E29894B9-B1E6-4575-8B72-D18D0DE8B88B}" type="presOf" srcId="{60442E38-0AF3-4F6B-B645-2177E933F6F9}" destId="{C43DB480-9F08-4FB4-9389-63784F28500B}" srcOrd="0" destOrd="0" presId="urn:microsoft.com/office/officeart/2018/2/layout/IconCircleList"/>
    <dgm:cxn modelId="{E78F1EBC-5E9B-4975-A485-02EDFAF690E7}" type="presOf" srcId="{C326187F-3241-48DE-AE0B-4554E91D7CF0}" destId="{FE8F333C-8F20-4E66-8463-BB88B4E8B7C7}" srcOrd="0" destOrd="0" presId="urn:microsoft.com/office/officeart/2018/2/layout/IconCircleList"/>
    <dgm:cxn modelId="{583ECFBE-6010-46F7-86E3-48AD17B54257}" type="presOf" srcId="{48ACD768-9C7A-49DD-BD71-E26821041D23}" destId="{44722B7D-1601-45EF-BE1B-E013DB3C1934}" srcOrd="0" destOrd="0" presId="urn:microsoft.com/office/officeart/2018/2/layout/IconCircleList"/>
    <dgm:cxn modelId="{2E37EDD5-BC34-4D26-ABA3-CBD76050F3BB}" type="presOf" srcId="{6734F460-6EF2-4DA3-8E8C-6369750301FC}" destId="{FF4375AF-4489-440A-9CB2-32DD8CA00CF5}" srcOrd="0" destOrd="0" presId="urn:microsoft.com/office/officeart/2018/2/layout/IconCircleList"/>
    <dgm:cxn modelId="{91DEF84B-DD2B-4E1B-B89E-18380F99AC76}" type="presParOf" srcId="{4DE4F99A-AA8A-41A8-BC8B-A65AE287BBDD}" destId="{9EB45C3B-5BFD-4005-9648-CA9D65346CCC}" srcOrd="0" destOrd="0" presId="urn:microsoft.com/office/officeart/2018/2/layout/IconCircleList"/>
    <dgm:cxn modelId="{92F7DA04-B49C-420C-9002-DD164F37ADB0}" type="presParOf" srcId="{9EB45C3B-5BFD-4005-9648-CA9D65346CCC}" destId="{FEA4EA92-1465-4204-A8EA-F9835913F42A}" srcOrd="0" destOrd="0" presId="urn:microsoft.com/office/officeart/2018/2/layout/IconCircleList"/>
    <dgm:cxn modelId="{D9C77416-A15B-4D0B-BE28-D27977E61878}" type="presParOf" srcId="{FEA4EA92-1465-4204-A8EA-F9835913F42A}" destId="{485F4F4A-F4A8-4207-B895-8BD8F871C009}" srcOrd="0" destOrd="0" presId="urn:microsoft.com/office/officeart/2018/2/layout/IconCircleList"/>
    <dgm:cxn modelId="{AC1E6C95-F18F-4DC8-B27D-E0AF5B8B080F}" type="presParOf" srcId="{FEA4EA92-1465-4204-A8EA-F9835913F42A}" destId="{9F09F46A-2CB0-4BEB-8521-BFAD662786B6}" srcOrd="1" destOrd="0" presId="urn:microsoft.com/office/officeart/2018/2/layout/IconCircleList"/>
    <dgm:cxn modelId="{B051CDC9-172B-4255-9453-BAD346C5EFF3}" type="presParOf" srcId="{FEA4EA92-1465-4204-A8EA-F9835913F42A}" destId="{663F8932-3A4F-462A-B255-C03A6F54A560}" srcOrd="2" destOrd="0" presId="urn:microsoft.com/office/officeart/2018/2/layout/IconCircleList"/>
    <dgm:cxn modelId="{5A96DEC2-1AFC-42B8-953B-9E56973FF94B}" type="presParOf" srcId="{FEA4EA92-1465-4204-A8EA-F9835913F42A}" destId="{C43DB480-9F08-4FB4-9389-63784F28500B}" srcOrd="3" destOrd="0" presId="urn:microsoft.com/office/officeart/2018/2/layout/IconCircleList"/>
    <dgm:cxn modelId="{8F0932C4-08C5-45F4-A163-94E319592FB1}" type="presParOf" srcId="{9EB45C3B-5BFD-4005-9648-CA9D65346CCC}" destId="{44722B7D-1601-45EF-BE1B-E013DB3C1934}" srcOrd="1" destOrd="0" presId="urn:microsoft.com/office/officeart/2018/2/layout/IconCircleList"/>
    <dgm:cxn modelId="{9FAC4779-1A35-4D5C-9F76-9C26392F3F65}" type="presParOf" srcId="{9EB45C3B-5BFD-4005-9648-CA9D65346CCC}" destId="{02D5312E-075B-4790-8E44-EC00A7AB1197}" srcOrd="2" destOrd="0" presId="urn:microsoft.com/office/officeart/2018/2/layout/IconCircleList"/>
    <dgm:cxn modelId="{023914D0-FAA4-4541-8AE2-9CD2E53DB8B2}" type="presParOf" srcId="{02D5312E-075B-4790-8E44-EC00A7AB1197}" destId="{6D35B5B7-3961-48DB-9626-1F195AD73137}" srcOrd="0" destOrd="0" presId="urn:microsoft.com/office/officeart/2018/2/layout/IconCircleList"/>
    <dgm:cxn modelId="{D827768E-EB3A-4246-BF3E-21666E4A179B}" type="presParOf" srcId="{02D5312E-075B-4790-8E44-EC00A7AB1197}" destId="{AD5B0862-2C3D-40EB-B48D-D896021B5AD4}" srcOrd="1" destOrd="0" presId="urn:microsoft.com/office/officeart/2018/2/layout/IconCircleList"/>
    <dgm:cxn modelId="{D83C6B00-69C9-405E-A35A-D4E5CC02C3DE}" type="presParOf" srcId="{02D5312E-075B-4790-8E44-EC00A7AB1197}" destId="{5099A6B2-9B32-4108-93D4-582321CE88AF}" srcOrd="2" destOrd="0" presId="urn:microsoft.com/office/officeart/2018/2/layout/IconCircleList"/>
    <dgm:cxn modelId="{75308E41-8A01-462E-9F84-A2E133D68E8E}" type="presParOf" srcId="{02D5312E-075B-4790-8E44-EC00A7AB1197}" destId="{FE8F333C-8F20-4E66-8463-BB88B4E8B7C7}" srcOrd="3" destOrd="0" presId="urn:microsoft.com/office/officeart/2018/2/layout/IconCircleList"/>
    <dgm:cxn modelId="{B0DD7B0F-AB4B-4A56-BE44-B92456E2B0C0}" type="presParOf" srcId="{9EB45C3B-5BFD-4005-9648-CA9D65346CCC}" destId="{7F61AEB6-4563-47AE-B8CA-96BA29A27538}" srcOrd="3" destOrd="0" presId="urn:microsoft.com/office/officeart/2018/2/layout/IconCircleList"/>
    <dgm:cxn modelId="{1917550E-772D-43AA-ACD0-A4B6BC0A0D46}" type="presParOf" srcId="{9EB45C3B-5BFD-4005-9648-CA9D65346CCC}" destId="{F5B0BA0C-FD31-4426-A1B4-51853E4AB7F3}" srcOrd="4" destOrd="0" presId="urn:microsoft.com/office/officeart/2018/2/layout/IconCircleList"/>
    <dgm:cxn modelId="{FDE79DCF-61A2-4A46-B308-3D543E0A6F7B}" type="presParOf" srcId="{F5B0BA0C-FD31-4426-A1B4-51853E4AB7F3}" destId="{9ED65F8D-3AC7-44A0-9F2B-36805454751B}" srcOrd="0" destOrd="0" presId="urn:microsoft.com/office/officeart/2018/2/layout/IconCircleList"/>
    <dgm:cxn modelId="{CA70A7A2-079E-4E9B-A083-169F82689F93}" type="presParOf" srcId="{F5B0BA0C-FD31-4426-A1B4-51853E4AB7F3}" destId="{372BF826-8B4D-45A0-BCC2-04AB08D3ADE4}" srcOrd="1" destOrd="0" presId="urn:microsoft.com/office/officeart/2018/2/layout/IconCircleList"/>
    <dgm:cxn modelId="{C0401338-FE50-4B97-BF0E-F6799960226A}" type="presParOf" srcId="{F5B0BA0C-FD31-4426-A1B4-51853E4AB7F3}" destId="{1630BEEB-A5D4-4106-BAFE-35BA7ECE9DC1}" srcOrd="2" destOrd="0" presId="urn:microsoft.com/office/officeart/2018/2/layout/IconCircleList"/>
    <dgm:cxn modelId="{72A50002-1B37-4CE7-B968-649BC7A71A67}" type="presParOf" srcId="{F5B0BA0C-FD31-4426-A1B4-51853E4AB7F3}" destId="{79D1B0B3-1280-427B-AA86-26971495AB5D}" srcOrd="3" destOrd="0" presId="urn:microsoft.com/office/officeart/2018/2/layout/IconCircleList"/>
    <dgm:cxn modelId="{1F6CB5BA-D275-4224-90B4-221436C68130}" type="presParOf" srcId="{9EB45C3B-5BFD-4005-9648-CA9D65346CCC}" destId="{FF4375AF-4489-440A-9CB2-32DD8CA00CF5}" srcOrd="5" destOrd="0" presId="urn:microsoft.com/office/officeart/2018/2/layout/IconCircleList"/>
    <dgm:cxn modelId="{5F91ED1D-07DF-4F85-BFCE-B81A06C521F1}" type="presParOf" srcId="{9EB45C3B-5BFD-4005-9648-CA9D65346CCC}" destId="{9AA49005-8E88-498D-B953-54D13781D3D1}" srcOrd="6" destOrd="0" presId="urn:microsoft.com/office/officeart/2018/2/layout/IconCircleList"/>
    <dgm:cxn modelId="{9715D93A-DFC1-410C-BA44-B6F685B72627}" type="presParOf" srcId="{9AA49005-8E88-498D-B953-54D13781D3D1}" destId="{4409ABE2-5980-4C25-A404-BF1D39D947DF}" srcOrd="0" destOrd="0" presId="urn:microsoft.com/office/officeart/2018/2/layout/IconCircleList"/>
    <dgm:cxn modelId="{36CF9CDF-0A6D-4F12-BA22-DF56EE2940D5}" type="presParOf" srcId="{9AA49005-8E88-498D-B953-54D13781D3D1}" destId="{F20CCDB1-986F-40A4-8B33-B4891F688691}" srcOrd="1" destOrd="0" presId="urn:microsoft.com/office/officeart/2018/2/layout/IconCircleList"/>
    <dgm:cxn modelId="{BB9DCB8F-0A1D-4A4E-B183-81D18016F9EB}" type="presParOf" srcId="{9AA49005-8E88-498D-B953-54D13781D3D1}" destId="{E34E9DE3-9781-4C0F-B53C-E211C1F85C74}" srcOrd="2" destOrd="0" presId="urn:microsoft.com/office/officeart/2018/2/layout/IconCircleList"/>
    <dgm:cxn modelId="{7972BDF0-41F0-45E0-B927-ED9538BE930B}" type="presParOf" srcId="{9AA49005-8E88-498D-B953-54D13781D3D1}" destId="{47C1A7E1-DBD8-40AD-B9EB-97BE60177D9E}" srcOrd="3" destOrd="0" presId="urn:microsoft.com/office/officeart/2018/2/layout/IconCircleList"/>
    <dgm:cxn modelId="{9E99042F-F82E-4E90-911E-1A68143927FB}" type="presParOf" srcId="{9EB45C3B-5BFD-4005-9648-CA9D65346CCC}" destId="{9D5E6DB1-895A-4B7B-9A7E-0C096434B3DD}" srcOrd="7" destOrd="0" presId="urn:microsoft.com/office/officeart/2018/2/layout/IconCircleList"/>
    <dgm:cxn modelId="{60B70DB5-3AA6-4374-A548-74E637DC562E}" type="presParOf" srcId="{9EB45C3B-5BFD-4005-9648-CA9D65346CCC}" destId="{1A5973BD-7F1A-4DE8-A9F6-A9E615A7F339}" srcOrd="8" destOrd="0" presId="urn:microsoft.com/office/officeart/2018/2/layout/IconCircleList"/>
    <dgm:cxn modelId="{04BF7BA0-3057-4D26-9A56-2174FFAA9741}" type="presParOf" srcId="{1A5973BD-7F1A-4DE8-A9F6-A9E615A7F339}" destId="{6C726959-1ADB-411D-9DD8-C1229993791E}" srcOrd="0" destOrd="0" presId="urn:microsoft.com/office/officeart/2018/2/layout/IconCircleList"/>
    <dgm:cxn modelId="{7285C924-13DC-4346-83F2-67253801A662}" type="presParOf" srcId="{1A5973BD-7F1A-4DE8-A9F6-A9E615A7F339}" destId="{5E1C0A05-56C5-4EF7-B188-49B54B141D54}" srcOrd="1" destOrd="0" presId="urn:microsoft.com/office/officeart/2018/2/layout/IconCircleList"/>
    <dgm:cxn modelId="{C420E1AB-D943-4D12-A921-B474A79DD764}" type="presParOf" srcId="{1A5973BD-7F1A-4DE8-A9F6-A9E615A7F339}" destId="{ACE10530-61E1-40F2-AFC7-5B79CDB7D913}" srcOrd="2" destOrd="0" presId="urn:microsoft.com/office/officeart/2018/2/layout/IconCircleList"/>
    <dgm:cxn modelId="{A106C42F-C7A7-4D5F-8ADA-A9131D0A0CCE}" type="presParOf" srcId="{1A5973BD-7F1A-4DE8-A9F6-A9E615A7F339}" destId="{8586A126-CB3F-4E6E-8CAB-6B32C92752B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5F4F4A-F4A8-4207-B895-8BD8F871C009}">
      <dsp:nvSpPr>
        <dsp:cNvPr id="0" name=""/>
        <dsp:cNvSpPr/>
      </dsp:nvSpPr>
      <dsp:spPr>
        <a:xfrm>
          <a:off x="93971" y="497788"/>
          <a:ext cx="898579" cy="89857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09F46A-2CB0-4BEB-8521-BFAD662786B6}">
      <dsp:nvSpPr>
        <dsp:cNvPr id="0" name=""/>
        <dsp:cNvSpPr/>
      </dsp:nvSpPr>
      <dsp:spPr>
        <a:xfrm>
          <a:off x="282673" y="686489"/>
          <a:ext cx="521176" cy="5211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3DB480-9F08-4FB4-9389-63784F28500B}">
      <dsp:nvSpPr>
        <dsp:cNvPr id="0" name=""/>
        <dsp:cNvSpPr/>
      </dsp:nvSpPr>
      <dsp:spPr>
        <a:xfrm>
          <a:off x="1185104" y="497788"/>
          <a:ext cx="2118080" cy="898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MY" sz="1900" b="1" kern="1200" dirty="0" err="1"/>
            <a:t>linkedin</a:t>
          </a:r>
          <a:endParaRPr lang="en-US" sz="1900" kern="1200" dirty="0"/>
        </a:p>
      </dsp:txBody>
      <dsp:txXfrm>
        <a:off x="1185104" y="497788"/>
        <a:ext cx="2118080" cy="898579"/>
      </dsp:txXfrm>
    </dsp:sp>
    <dsp:sp modelId="{6D35B5B7-3961-48DB-9626-1F195AD73137}">
      <dsp:nvSpPr>
        <dsp:cNvPr id="0" name=""/>
        <dsp:cNvSpPr/>
      </dsp:nvSpPr>
      <dsp:spPr>
        <a:xfrm>
          <a:off x="3672243" y="497788"/>
          <a:ext cx="898579" cy="89857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5B0862-2C3D-40EB-B48D-D896021B5AD4}">
      <dsp:nvSpPr>
        <dsp:cNvPr id="0" name=""/>
        <dsp:cNvSpPr/>
      </dsp:nvSpPr>
      <dsp:spPr>
        <a:xfrm>
          <a:off x="3860945" y="686489"/>
          <a:ext cx="521176" cy="5211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E8F333C-8F20-4E66-8463-BB88B4E8B7C7}">
      <dsp:nvSpPr>
        <dsp:cNvPr id="0" name=""/>
        <dsp:cNvSpPr/>
      </dsp:nvSpPr>
      <dsp:spPr>
        <a:xfrm>
          <a:off x="4763376" y="497788"/>
          <a:ext cx="2118080" cy="898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MY" sz="1900" b="1" kern="1200"/>
            <a:t>Skill Penetration</a:t>
          </a:r>
          <a:endParaRPr lang="en-US" sz="1900" kern="1200"/>
        </a:p>
      </dsp:txBody>
      <dsp:txXfrm>
        <a:off x="4763376" y="497788"/>
        <a:ext cx="2118080" cy="898579"/>
      </dsp:txXfrm>
    </dsp:sp>
    <dsp:sp modelId="{9ED65F8D-3AC7-44A0-9F2B-36805454751B}">
      <dsp:nvSpPr>
        <dsp:cNvPr id="0" name=""/>
        <dsp:cNvSpPr/>
      </dsp:nvSpPr>
      <dsp:spPr>
        <a:xfrm>
          <a:off x="7250515" y="497788"/>
          <a:ext cx="898579" cy="89857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2BF826-8B4D-45A0-BCC2-04AB08D3ADE4}">
      <dsp:nvSpPr>
        <dsp:cNvPr id="0" name=""/>
        <dsp:cNvSpPr/>
      </dsp:nvSpPr>
      <dsp:spPr>
        <a:xfrm>
          <a:off x="7439217" y="686489"/>
          <a:ext cx="521176" cy="5211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9D1B0B3-1280-427B-AA86-26971495AB5D}">
      <dsp:nvSpPr>
        <dsp:cNvPr id="0" name=""/>
        <dsp:cNvSpPr/>
      </dsp:nvSpPr>
      <dsp:spPr>
        <a:xfrm>
          <a:off x="8341647" y="497788"/>
          <a:ext cx="2118080" cy="898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MY" sz="1900" b="1" kern="1200"/>
            <a:t>Industry Skills Needs</a:t>
          </a:r>
          <a:endParaRPr lang="en-US" sz="1900" kern="1200"/>
        </a:p>
      </dsp:txBody>
      <dsp:txXfrm>
        <a:off x="8341647" y="497788"/>
        <a:ext cx="2118080" cy="898579"/>
      </dsp:txXfrm>
    </dsp:sp>
    <dsp:sp modelId="{4409ABE2-5980-4C25-A404-BF1D39D947DF}">
      <dsp:nvSpPr>
        <dsp:cNvPr id="0" name=""/>
        <dsp:cNvSpPr/>
      </dsp:nvSpPr>
      <dsp:spPr>
        <a:xfrm>
          <a:off x="93971" y="1968373"/>
          <a:ext cx="898579" cy="89857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0CCDB1-986F-40A4-8B33-B4891F688691}">
      <dsp:nvSpPr>
        <dsp:cNvPr id="0" name=""/>
        <dsp:cNvSpPr/>
      </dsp:nvSpPr>
      <dsp:spPr>
        <a:xfrm>
          <a:off x="282673" y="2157075"/>
          <a:ext cx="521176" cy="5211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C1A7E1-DBD8-40AD-B9EB-97BE60177D9E}">
      <dsp:nvSpPr>
        <dsp:cNvPr id="0" name=""/>
        <dsp:cNvSpPr/>
      </dsp:nvSpPr>
      <dsp:spPr>
        <a:xfrm>
          <a:off x="1185104" y="1968373"/>
          <a:ext cx="2118080" cy="898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b="1" kern="1200"/>
            <a:t> </a:t>
          </a:r>
          <a:r>
            <a:rPr lang="en-MY" sz="1900" b="1" kern="1200"/>
            <a:t>Skill Migration</a:t>
          </a:r>
          <a:endParaRPr lang="en-US" sz="1900" kern="1200"/>
        </a:p>
      </dsp:txBody>
      <dsp:txXfrm>
        <a:off x="1185104" y="1968373"/>
        <a:ext cx="2118080" cy="898579"/>
      </dsp:txXfrm>
    </dsp:sp>
    <dsp:sp modelId="{6C726959-1ADB-411D-9DD8-C1229993791E}">
      <dsp:nvSpPr>
        <dsp:cNvPr id="0" name=""/>
        <dsp:cNvSpPr/>
      </dsp:nvSpPr>
      <dsp:spPr>
        <a:xfrm>
          <a:off x="3672243" y="1968373"/>
          <a:ext cx="898579" cy="898579"/>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1C0A05-56C5-4EF7-B188-49B54B141D54}">
      <dsp:nvSpPr>
        <dsp:cNvPr id="0" name=""/>
        <dsp:cNvSpPr/>
      </dsp:nvSpPr>
      <dsp:spPr>
        <a:xfrm>
          <a:off x="3860945" y="2157075"/>
          <a:ext cx="521176" cy="5211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586A126-CB3F-4E6E-8CAB-6B32C92752B9}">
      <dsp:nvSpPr>
        <dsp:cNvPr id="0" name=""/>
        <dsp:cNvSpPr/>
      </dsp:nvSpPr>
      <dsp:spPr>
        <a:xfrm>
          <a:off x="4763376" y="1968373"/>
          <a:ext cx="2118080" cy="898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MY" sz="1900" b="1" kern="1200"/>
            <a:t>Growth from Industry Transition</a:t>
          </a:r>
          <a:endParaRPr lang="en-US" sz="1900" kern="1200"/>
        </a:p>
      </dsp:txBody>
      <dsp:txXfrm>
        <a:off x="4763376" y="1968373"/>
        <a:ext cx="2118080" cy="89857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4E02D0-2C64-4B69-95A6-8FC264D7ADEF}" type="datetimeFigureOut">
              <a:rPr lang="en-MY" smtClean="0"/>
              <a:t>21/4/2021</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C1757A-645D-44B0-9332-DDE15750271A}" type="slidenum">
              <a:rPr lang="en-MY" smtClean="0"/>
              <a:t>‹#›</a:t>
            </a:fld>
            <a:endParaRPr lang="en-MY"/>
          </a:p>
        </p:txBody>
      </p:sp>
    </p:spTree>
    <p:extLst>
      <p:ext uri="{BB962C8B-B14F-4D97-AF65-F5344CB8AC3E}">
        <p14:creationId xmlns:p14="http://schemas.microsoft.com/office/powerpoint/2010/main" val="2632813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834024-9B97-4B8C-B202-1A0C7EB3E951}" type="datetimeFigureOut">
              <a:rPr lang="en-MY" smtClean="0"/>
              <a:t>21/4/2021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D33E0D7-0FBF-4557-A7CA-4B9DCCD6ADA7}" type="slidenum">
              <a:rPr lang="en-MY" smtClean="0"/>
              <a:t>‹#›</a:t>
            </a:fld>
            <a:endParaRPr lang="en-MY"/>
          </a:p>
        </p:txBody>
      </p:sp>
    </p:spTree>
    <p:extLst>
      <p:ext uri="{BB962C8B-B14F-4D97-AF65-F5344CB8AC3E}">
        <p14:creationId xmlns:p14="http://schemas.microsoft.com/office/powerpoint/2010/main" val="4268562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834024-9B97-4B8C-B202-1A0C7EB3E951}" type="datetimeFigureOut">
              <a:rPr lang="en-MY" smtClean="0"/>
              <a:t>21/4/2021</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2D33E0D7-0FBF-4557-A7CA-4B9DCCD6ADA7}" type="slidenum">
              <a:rPr lang="en-MY" smtClean="0"/>
              <a:t>‹#›</a:t>
            </a:fld>
            <a:endParaRPr lang="en-MY"/>
          </a:p>
        </p:txBody>
      </p:sp>
    </p:spTree>
    <p:extLst>
      <p:ext uri="{BB962C8B-B14F-4D97-AF65-F5344CB8AC3E}">
        <p14:creationId xmlns:p14="http://schemas.microsoft.com/office/powerpoint/2010/main" val="123008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48834024-9B97-4B8C-B202-1A0C7EB3E951}" type="datetimeFigureOut">
              <a:rPr lang="en-MY" smtClean="0"/>
              <a:t>21/4/2021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D33E0D7-0FBF-4557-A7CA-4B9DCCD6ADA7}" type="slidenum">
              <a:rPr lang="en-MY" smtClean="0"/>
              <a:t>‹#›</a:t>
            </a:fld>
            <a:endParaRPr lang="en-MY"/>
          </a:p>
        </p:txBody>
      </p:sp>
    </p:spTree>
    <p:extLst>
      <p:ext uri="{BB962C8B-B14F-4D97-AF65-F5344CB8AC3E}">
        <p14:creationId xmlns:p14="http://schemas.microsoft.com/office/powerpoint/2010/main" val="3009975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48834024-9B97-4B8C-B202-1A0C7EB3E951}" type="datetimeFigureOut">
              <a:rPr lang="en-MY" smtClean="0"/>
              <a:t>21/4/2021</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2D33E0D7-0FBF-4557-A7CA-4B9DCCD6ADA7}" type="slidenum">
              <a:rPr lang="en-MY" smtClean="0"/>
              <a:t>‹#›</a:t>
            </a:fld>
            <a:endParaRPr lang="en-MY"/>
          </a:p>
        </p:txBody>
      </p:sp>
    </p:spTree>
    <p:extLst>
      <p:ext uri="{BB962C8B-B14F-4D97-AF65-F5344CB8AC3E}">
        <p14:creationId xmlns:p14="http://schemas.microsoft.com/office/powerpoint/2010/main" val="22135918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834024-9B97-4B8C-B202-1A0C7EB3E951}" type="datetimeFigureOut">
              <a:rPr lang="en-MY" smtClean="0"/>
              <a:t>21/4/2021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D33E0D7-0FBF-4557-A7CA-4B9DCCD6ADA7}" type="slidenum">
              <a:rPr lang="en-MY" smtClean="0"/>
              <a:t>‹#›</a:t>
            </a:fld>
            <a:endParaRPr lang="en-MY"/>
          </a:p>
        </p:txBody>
      </p:sp>
    </p:spTree>
    <p:extLst>
      <p:ext uri="{BB962C8B-B14F-4D97-AF65-F5344CB8AC3E}">
        <p14:creationId xmlns:p14="http://schemas.microsoft.com/office/powerpoint/2010/main" val="3383406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834024-9B97-4B8C-B202-1A0C7EB3E951}" type="datetimeFigureOut">
              <a:rPr lang="en-MY" smtClean="0"/>
              <a:t>21/4/2021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D33E0D7-0FBF-4557-A7CA-4B9DCCD6ADA7}" type="slidenum">
              <a:rPr lang="en-MY" smtClean="0"/>
              <a:t>‹#›</a:t>
            </a:fld>
            <a:endParaRPr lang="en-MY"/>
          </a:p>
        </p:txBody>
      </p:sp>
    </p:spTree>
    <p:extLst>
      <p:ext uri="{BB962C8B-B14F-4D97-AF65-F5344CB8AC3E}">
        <p14:creationId xmlns:p14="http://schemas.microsoft.com/office/powerpoint/2010/main" val="2776915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834024-9B97-4B8C-B202-1A0C7EB3E951}" type="datetimeFigureOut">
              <a:rPr lang="en-MY" smtClean="0"/>
              <a:t>21/4/2021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D33E0D7-0FBF-4557-A7CA-4B9DCCD6ADA7}" type="slidenum">
              <a:rPr lang="en-MY" smtClean="0"/>
              <a:t>‹#›</a:t>
            </a:fld>
            <a:endParaRPr lang="en-MY"/>
          </a:p>
        </p:txBody>
      </p:sp>
    </p:spTree>
    <p:extLst>
      <p:ext uri="{BB962C8B-B14F-4D97-AF65-F5344CB8AC3E}">
        <p14:creationId xmlns:p14="http://schemas.microsoft.com/office/powerpoint/2010/main" val="717898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834024-9B97-4B8C-B202-1A0C7EB3E951}" type="datetimeFigureOut">
              <a:rPr lang="en-MY" smtClean="0"/>
              <a:t>21/4/2021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D33E0D7-0FBF-4557-A7CA-4B9DCCD6ADA7}" type="slidenum">
              <a:rPr lang="en-MY" smtClean="0"/>
              <a:t>‹#›</a:t>
            </a:fld>
            <a:endParaRPr lang="en-MY"/>
          </a:p>
        </p:txBody>
      </p:sp>
    </p:spTree>
    <p:extLst>
      <p:ext uri="{BB962C8B-B14F-4D97-AF65-F5344CB8AC3E}">
        <p14:creationId xmlns:p14="http://schemas.microsoft.com/office/powerpoint/2010/main" val="219046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834024-9B97-4B8C-B202-1A0C7EB3E951}" type="datetimeFigureOut">
              <a:rPr lang="en-MY" smtClean="0"/>
              <a:t>21/4/2021</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2D33E0D7-0FBF-4557-A7CA-4B9DCCD6ADA7}" type="slidenum">
              <a:rPr lang="en-MY" smtClean="0"/>
              <a:t>‹#›</a:t>
            </a:fld>
            <a:endParaRPr lang="en-MY"/>
          </a:p>
        </p:txBody>
      </p:sp>
    </p:spTree>
    <p:extLst>
      <p:ext uri="{BB962C8B-B14F-4D97-AF65-F5344CB8AC3E}">
        <p14:creationId xmlns:p14="http://schemas.microsoft.com/office/powerpoint/2010/main" val="3433694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834024-9B97-4B8C-B202-1A0C7EB3E951}" type="datetimeFigureOut">
              <a:rPr lang="en-MY" smtClean="0"/>
              <a:t>21/4/2021</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2D33E0D7-0FBF-4557-A7CA-4B9DCCD6ADA7}" type="slidenum">
              <a:rPr lang="en-MY" smtClean="0"/>
              <a:t>‹#›</a:t>
            </a:fld>
            <a:endParaRPr lang="en-MY"/>
          </a:p>
        </p:txBody>
      </p:sp>
    </p:spTree>
    <p:extLst>
      <p:ext uri="{BB962C8B-B14F-4D97-AF65-F5344CB8AC3E}">
        <p14:creationId xmlns:p14="http://schemas.microsoft.com/office/powerpoint/2010/main" val="3759417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834024-9B97-4B8C-B202-1A0C7EB3E951}" type="datetimeFigureOut">
              <a:rPr lang="en-MY" smtClean="0"/>
              <a:t>21/4/2021</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2D33E0D7-0FBF-4557-A7CA-4B9DCCD6ADA7}" type="slidenum">
              <a:rPr lang="en-MY" smtClean="0"/>
              <a:t>‹#›</a:t>
            </a:fld>
            <a:endParaRPr lang="en-MY"/>
          </a:p>
        </p:txBody>
      </p:sp>
    </p:spTree>
    <p:extLst>
      <p:ext uri="{BB962C8B-B14F-4D97-AF65-F5344CB8AC3E}">
        <p14:creationId xmlns:p14="http://schemas.microsoft.com/office/powerpoint/2010/main" val="2712457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834024-9B97-4B8C-B202-1A0C7EB3E951}" type="datetimeFigureOut">
              <a:rPr lang="en-MY" smtClean="0"/>
              <a:t>21/4/2021</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2D33E0D7-0FBF-4557-A7CA-4B9DCCD6ADA7}" type="slidenum">
              <a:rPr lang="en-MY" smtClean="0"/>
              <a:t>‹#›</a:t>
            </a:fld>
            <a:endParaRPr lang="en-MY"/>
          </a:p>
        </p:txBody>
      </p:sp>
    </p:spTree>
    <p:extLst>
      <p:ext uri="{BB962C8B-B14F-4D97-AF65-F5344CB8AC3E}">
        <p14:creationId xmlns:p14="http://schemas.microsoft.com/office/powerpoint/2010/main" val="4095438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834024-9B97-4B8C-B202-1A0C7EB3E951}" type="datetimeFigureOut">
              <a:rPr lang="en-MY" smtClean="0"/>
              <a:t>21/4/2021</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2D33E0D7-0FBF-4557-A7CA-4B9DCCD6ADA7}" type="slidenum">
              <a:rPr lang="en-MY" smtClean="0"/>
              <a:t>‹#›</a:t>
            </a:fld>
            <a:endParaRPr lang="en-MY"/>
          </a:p>
        </p:txBody>
      </p:sp>
    </p:spTree>
    <p:extLst>
      <p:ext uri="{BB962C8B-B14F-4D97-AF65-F5344CB8AC3E}">
        <p14:creationId xmlns:p14="http://schemas.microsoft.com/office/powerpoint/2010/main" val="3341484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48834024-9B97-4B8C-B202-1A0C7EB3E951}" type="datetimeFigureOut">
              <a:rPr lang="en-MY" smtClean="0"/>
              <a:t>21/4/2021</a:t>
            </a:fld>
            <a:endParaRPr lang="en-MY"/>
          </a:p>
        </p:txBody>
      </p:sp>
      <p:sp>
        <p:nvSpPr>
          <p:cNvPr id="6" name="Footer Placeholder 5"/>
          <p:cNvSpPr>
            <a:spLocks noGrp="1"/>
          </p:cNvSpPr>
          <p:nvPr>
            <p:ph type="ftr" sz="quarter" idx="11"/>
          </p:nvPr>
        </p:nvSpPr>
        <p:spPr>
          <a:xfrm>
            <a:off x="590396" y="6041362"/>
            <a:ext cx="3295413" cy="365125"/>
          </a:xfrm>
        </p:spPr>
        <p:txBody>
          <a:bodyPr/>
          <a:lstStyle/>
          <a:p>
            <a:endParaRPr lang="en-MY"/>
          </a:p>
        </p:txBody>
      </p:sp>
      <p:sp>
        <p:nvSpPr>
          <p:cNvPr id="7" name="Slide Number Placeholder 6"/>
          <p:cNvSpPr>
            <a:spLocks noGrp="1"/>
          </p:cNvSpPr>
          <p:nvPr>
            <p:ph type="sldNum" sz="quarter" idx="12"/>
          </p:nvPr>
        </p:nvSpPr>
        <p:spPr>
          <a:xfrm>
            <a:off x="4862689" y="5915888"/>
            <a:ext cx="1062155" cy="490599"/>
          </a:xfrm>
        </p:spPr>
        <p:txBody>
          <a:bodyPr/>
          <a:lstStyle/>
          <a:p>
            <a:fld id="{2D33E0D7-0FBF-4557-A7CA-4B9DCCD6ADA7}" type="slidenum">
              <a:rPr lang="en-MY" smtClean="0"/>
              <a:t>‹#›</a:t>
            </a:fld>
            <a:endParaRPr lang="en-MY"/>
          </a:p>
        </p:txBody>
      </p:sp>
    </p:spTree>
    <p:extLst>
      <p:ext uri="{BB962C8B-B14F-4D97-AF65-F5344CB8AC3E}">
        <p14:creationId xmlns:p14="http://schemas.microsoft.com/office/powerpoint/2010/main" val="453021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MY"/>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8834024-9B97-4B8C-B202-1A0C7EB3E951}" type="datetimeFigureOut">
              <a:rPr lang="en-MY" smtClean="0"/>
              <a:t>21/4/2021</a:t>
            </a:fld>
            <a:endParaRPr lang="en-MY"/>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2D33E0D7-0FBF-4557-A7CA-4B9DCCD6ADA7}" type="slidenum">
              <a:rPr lang="en-MY" smtClean="0"/>
              <a:t>‹#›</a:t>
            </a:fld>
            <a:endParaRPr lang="en-MY"/>
          </a:p>
        </p:txBody>
      </p:sp>
    </p:spTree>
    <p:extLst>
      <p:ext uri="{BB962C8B-B14F-4D97-AF65-F5344CB8AC3E}">
        <p14:creationId xmlns:p14="http://schemas.microsoft.com/office/powerpoint/2010/main" val="5407420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hyperlink" Target="mailto:tanveer.iium@gmail.com" TargetMode="Externa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2379" y="674791"/>
            <a:ext cx="10572000" cy="2971051"/>
          </a:xfrm>
        </p:spPr>
        <p:txBody>
          <a:bodyPr/>
          <a:lstStyle/>
          <a:p>
            <a:pPr algn="ctr"/>
            <a:r>
              <a:rPr lang="en-MY"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BIG DATA ANALYTICS</a:t>
            </a:r>
            <a:br>
              <a:rPr lang="en-MY"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r>
              <a:rPr lang="en-MY"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CSC – 3303</a:t>
            </a:r>
            <a:br>
              <a:rPr lang="en-MY"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r>
              <a:rPr lang="en-MY"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TEST: 1</a:t>
            </a:r>
          </a:p>
        </p:txBody>
      </p:sp>
    </p:spTree>
    <p:extLst>
      <p:ext uri="{BB962C8B-B14F-4D97-AF65-F5344CB8AC3E}">
        <p14:creationId xmlns:p14="http://schemas.microsoft.com/office/powerpoint/2010/main" val="323399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792ED4-DA75-41ED-A0EC-454FABE4AF5B}"/>
              </a:ext>
            </a:extLst>
          </p:cNvPr>
          <p:cNvSpPr>
            <a:spLocks noGrp="1"/>
          </p:cNvSpPr>
          <p:nvPr>
            <p:ph type="title"/>
          </p:nvPr>
        </p:nvSpPr>
        <p:spPr>
          <a:xfrm>
            <a:off x="7996845" y="457201"/>
            <a:ext cx="3967848" cy="1332688"/>
          </a:xfrm>
        </p:spPr>
        <p:txBody>
          <a:bodyPr vert="horz" lIns="91440" tIns="45720" rIns="91440" bIns="45720" rtlCol="0" anchor="b">
            <a:normAutofit fontScale="90000"/>
          </a:bodyPr>
          <a:lstStyle/>
          <a:p>
            <a:pPr algn="ctr"/>
            <a:r>
              <a:rPr lang="en-US" sz="3000" dirty="0">
                <a:ln w="13462">
                  <a:solidFill>
                    <a:schemeClr val="bg1"/>
                  </a:solidFill>
                  <a:prstDash val="solid"/>
                </a:ln>
                <a:solidFill>
                  <a:srgbClr val="FFFFFF"/>
                </a:solidFill>
                <a:effectLst>
                  <a:outerShdw dist="38100" dir="2700000" algn="bl" rotWithShape="0">
                    <a:schemeClr val="accent5"/>
                  </a:outerShdw>
                </a:effectLst>
              </a:rPr>
              <a:t>Results &amp; Visualizations (Data set 1) (Cont.):</a:t>
            </a:r>
            <a:br>
              <a:rPr lang="en-US" sz="3000" dirty="0">
                <a:ln w="13462">
                  <a:solidFill>
                    <a:schemeClr val="bg1"/>
                  </a:solidFill>
                  <a:prstDash val="solid"/>
                </a:ln>
                <a:solidFill>
                  <a:srgbClr val="FFFFFF"/>
                </a:solidFill>
                <a:effectLst>
                  <a:outerShdw dist="38100" dir="2700000" algn="bl" rotWithShape="0">
                    <a:schemeClr val="accent5"/>
                  </a:outerShdw>
                </a:effectLst>
              </a:rPr>
            </a:br>
            <a:endParaRPr lang="en-US" sz="3000" dirty="0">
              <a:solidFill>
                <a:srgbClr val="FFFFFF"/>
              </a:solidFill>
            </a:endParaRPr>
          </a:p>
        </p:txBody>
      </p:sp>
      <p:sp>
        <p:nvSpPr>
          <p:cNvPr id="6" name="TextBox 5">
            <a:extLst>
              <a:ext uri="{FF2B5EF4-FFF2-40B4-BE49-F238E27FC236}">
                <a16:creationId xmlns:a16="http://schemas.microsoft.com/office/drawing/2014/main" id="{8CF75394-6318-4E63-81D1-A75969DE8332}"/>
              </a:ext>
            </a:extLst>
          </p:cNvPr>
          <p:cNvSpPr txBox="1"/>
          <p:nvPr/>
        </p:nvSpPr>
        <p:spPr>
          <a:xfrm>
            <a:off x="8164749" y="2024743"/>
            <a:ext cx="3575737" cy="4016619"/>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1"/>
              </a:buClr>
              <a:buFont typeface="Wingdings 2" charset="2"/>
              <a:buChar char=""/>
            </a:pPr>
            <a:r>
              <a:rPr lang="en-US" sz="2000" b="1" dirty="0">
                <a:solidFill>
                  <a:srgbClr val="FFFFFF"/>
                </a:solidFill>
              </a:rPr>
              <a:t>As here I just visualize the null value with graph view</a:t>
            </a:r>
          </a:p>
        </p:txBody>
      </p:sp>
      <p:pic>
        <p:nvPicPr>
          <p:cNvPr id="4" name="Picture 3" descr="Chart&#10;&#10;Description automatically generated">
            <a:extLst>
              <a:ext uri="{FF2B5EF4-FFF2-40B4-BE49-F238E27FC236}">
                <a16:creationId xmlns:a16="http://schemas.microsoft.com/office/drawing/2014/main" id="{38D9D31A-9A91-4DE7-9E7C-F8390987A1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31" y="783611"/>
            <a:ext cx="6970950" cy="5257751"/>
          </a:xfrm>
          <a:prstGeom prst="rect">
            <a:avLst/>
          </a:prstGeom>
        </p:spPr>
      </p:pic>
    </p:spTree>
    <p:extLst>
      <p:ext uri="{BB962C8B-B14F-4D97-AF65-F5344CB8AC3E}">
        <p14:creationId xmlns:p14="http://schemas.microsoft.com/office/powerpoint/2010/main" val="278706851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792ED4-DA75-41ED-A0EC-454FABE4AF5B}"/>
              </a:ext>
            </a:extLst>
          </p:cNvPr>
          <p:cNvSpPr>
            <a:spLocks noGrp="1"/>
          </p:cNvSpPr>
          <p:nvPr>
            <p:ph type="title"/>
          </p:nvPr>
        </p:nvSpPr>
        <p:spPr>
          <a:xfrm>
            <a:off x="7996845" y="457201"/>
            <a:ext cx="3967848" cy="1332688"/>
          </a:xfrm>
        </p:spPr>
        <p:txBody>
          <a:bodyPr vert="horz" lIns="91440" tIns="45720" rIns="91440" bIns="45720" rtlCol="0" anchor="b">
            <a:normAutofit fontScale="90000"/>
          </a:bodyPr>
          <a:lstStyle/>
          <a:p>
            <a:pPr algn="ctr"/>
            <a:r>
              <a:rPr lang="en-US" sz="3000" dirty="0">
                <a:ln w="13462">
                  <a:solidFill>
                    <a:schemeClr val="bg1"/>
                  </a:solidFill>
                  <a:prstDash val="solid"/>
                </a:ln>
                <a:solidFill>
                  <a:srgbClr val="FFFFFF"/>
                </a:solidFill>
                <a:effectLst>
                  <a:outerShdw dist="38100" dir="2700000" algn="bl" rotWithShape="0">
                    <a:schemeClr val="accent5"/>
                  </a:outerShdw>
                </a:effectLst>
              </a:rPr>
              <a:t>Results &amp; Visualizations (Data set 1) (Cont.):</a:t>
            </a:r>
            <a:br>
              <a:rPr lang="en-US" sz="3000" dirty="0">
                <a:ln w="13462">
                  <a:solidFill>
                    <a:schemeClr val="bg1"/>
                  </a:solidFill>
                  <a:prstDash val="solid"/>
                </a:ln>
                <a:solidFill>
                  <a:srgbClr val="FFFFFF"/>
                </a:solidFill>
                <a:effectLst>
                  <a:outerShdw dist="38100" dir="2700000" algn="bl" rotWithShape="0">
                    <a:schemeClr val="accent5"/>
                  </a:outerShdw>
                </a:effectLst>
              </a:rPr>
            </a:br>
            <a:endParaRPr lang="en-US" sz="3000" dirty="0">
              <a:solidFill>
                <a:srgbClr val="FFFFFF"/>
              </a:solidFill>
            </a:endParaRPr>
          </a:p>
        </p:txBody>
      </p:sp>
      <p:sp>
        <p:nvSpPr>
          <p:cNvPr id="6" name="TextBox 5">
            <a:extLst>
              <a:ext uri="{FF2B5EF4-FFF2-40B4-BE49-F238E27FC236}">
                <a16:creationId xmlns:a16="http://schemas.microsoft.com/office/drawing/2014/main" id="{8CF75394-6318-4E63-81D1-A75969DE8332}"/>
              </a:ext>
            </a:extLst>
          </p:cNvPr>
          <p:cNvSpPr txBox="1"/>
          <p:nvPr/>
        </p:nvSpPr>
        <p:spPr>
          <a:xfrm>
            <a:off x="8164749" y="2024743"/>
            <a:ext cx="3575737" cy="4016619"/>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1"/>
              </a:buClr>
              <a:buFont typeface="Wingdings 2" charset="2"/>
              <a:buChar char=""/>
            </a:pPr>
            <a:r>
              <a:rPr lang="en-US" sz="2000" b="1" dirty="0">
                <a:solidFill>
                  <a:schemeClr val="bg1"/>
                </a:solidFill>
              </a:rPr>
              <a:t>Here I’ve described the summary of the  data where it shows the mean, standard deviation, minimum value, maximum value</a:t>
            </a:r>
          </a:p>
          <a:p>
            <a:pPr marL="285750" indent="-285750">
              <a:spcBef>
                <a:spcPct val="20000"/>
              </a:spcBef>
              <a:spcAft>
                <a:spcPts val="600"/>
              </a:spcAft>
              <a:buClr>
                <a:schemeClr val="accent1"/>
              </a:buClr>
              <a:buFont typeface="Wingdings 2" charset="2"/>
              <a:buChar char=""/>
            </a:pPr>
            <a:r>
              <a:rPr lang="en-US" sz="2000" b="1" dirty="0">
                <a:solidFill>
                  <a:schemeClr val="bg1"/>
                </a:solidFill>
              </a:rPr>
              <a:t>And the data type of the column</a:t>
            </a:r>
          </a:p>
        </p:txBody>
      </p:sp>
      <p:pic>
        <p:nvPicPr>
          <p:cNvPr id="9" name="Picture 8" descr="Graphical user interface, text, email&#10;&#10;Description automatically generated">
            <a:extLst>
              <a:ext uri="{FF2B5EF4-FFF2-40B4-BE49-F238E27FC236}">
                <a16:creationId xmlns:a16="http://schemas.microsoft.com/office/drawing/2014/main" id="{BF17EB1D-DF43-499D-A43A-C2F1003925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48" y="457201"/>
            <a:ext cx="7143540" cy="5263661"/>
          </a:xfrm>
          <a:prstGeom prst="rect">
            <a:avLst/>
          </a:prstGeom>
        </p:spPr>
      </p:pic>
    </p:spTree>
    <p:extLst>
      <p:ext uri="{BB962C8B-B14F-4D97-AF65-F5344CB8AC3E}">
        <p14:creationId xmlns:p14="http://schemas.microsoft.com/office/powerpoint/2010/main" val="346216271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792ED4-DA75-41ED-A0EC-454FABE4AF5B}"/>
              </a:ext>
            </a:extLst>
          </p:cNvPr>
          <p:cNvSpPr>
            <a:spLocks noGrp="1"/>
          </p:cNvSpPr>
          <p:nvPr>
            <p:ph type="title"/>
          </p:nvPr>
        </p:nvSpPr>
        <p:spPr>
          <a:xfrm>
            <a:off x="7996845" y="457201"/>
            <a:ext cx="3967848" cy="1332688"/>
          </a:xfrm>
        </p:spPr>
        <p:txBody>
          <a:bodyPr vert="horz" lIns="91440" tIns="45720" rIns="91440" bIns="45720" rtlCol="0" anchor="b">
            <a:normAutofit fontScale="90000"/>
          </a:bodyPr>
          <a:lstStyle/>
          <a:p>
            <a:pPr algn="ctr"/>
            <a:r>
              <a:rPr lang="en-US" sz="3000" dirty="0">
                <a:ln w="13462">
                  <a:solidFill>
                    <a:schemeClr val="bg1"/>
                  </a:solidFill>
                  <a:prstDash val="solid"/>
                </a:ln>
                <a:solidFill>
                  <a:srgbClr val="FFFFFF"/>
                </a:solidFill>
                <a:effectLst>
                  <a:outerShdw dist="38100" dir="2700000" algn="bl" rotWithShape="0">
                    <a:schemeClr val="accent5"/>
                  </a:outerShdw>
                </a:effectLst>
              </a:rPr>
              <a:t>Results &amp; Visualizations (Data set 1)  (Cont.):</a:t>
            </a:r>
            <a:br>
              <a:rPr lang="en-US" sz="3000" dirty="0">
                <a:ln w="13462">
                  <a:solidFill>
                    <a:schemeClr val="bg1"/>
                  </a:solidFill>
                  <a:prstDash val="solid"/>
                </a:ln>
                <a:solidFill>
                  <a:srgbClr val="FFFFFF"/>
                </a:solidFill>
                <a:effectLst>
                  <a:outerShdw dist="38100" dir="2700000" algn="bl" rotWithShape="0">
                    <a:schemeClr val="accent5"/>
                  </a:outerShdw>
                </a:effectLst>
              </a:rPr>
            </a:br>
            <a:endParaRPr lang="en-US" sz="3000" dirty="0">
              <a:solidFill>
                <a:srgbClr val="FFFFFF"/>
              </a:solidFill>
            </a:endParaRPr>
          </a:p>
        </p:txBody>
      </p:sp>
      <p:sp>
        <p:nvSpPr>
          <p:cNvPr id="6" name="TextBox 5">
            <a:extLst>
              <a:ext uri="{FF2B5EF4-FFF2-40B4-BE49-F238E27FC236}">
                <a16:creationId xmlns:a16="http://schemas.microsoft.com/office/drawing/2014/main" id="{8CF75394-6318-4E63-81D1-A75969DE8332}"/>
              </a:ext>
            </a:extLst>
          </p:cNvPr>
          <p:cNvSpPr txBox="1"/>
          <p:nvPr/>
        </p:nvSpPr>
        <p:spPr>
          <a:xfrm>
            <a:off x="8164749" y="2024743"/>
            <a:ext cx="3575737" cy="4016619"/>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1"/>
              </a:buClr>
              <a:buFont typeface="Wingdings 2" charset="2"/>
              <a:buChar char=""/>
            </a:pPr>
            <a:r>
              <a:rPr lang="en-US" sz="2000" b="1" dirty="0">
                <a:solidFill>
                  <a:schemeClr val="bg1"/>
                </a:solidFill>
              </a:rPr>
              <a:t>Here we can see the correlation.</a:t>
            </a:r>
          </a:p>
          <a:p>
            <a:pPr marL="285750" indent="-285750">
              <a:spcBef>
                <a:spcPct val="20000"/>
              </a:spcBef>
              <a:spcAft>
                <a:spcPts val="600"/>
              </a:spcAft>
              <a:buClr>
                <a:schemeClr val="accent1"/>
              </a:buClr>
              <a:buFont typeface="Wingdings 2" charset="2"/>
              <a:buChar char=""/>
            </a:pPr>
            <a:r>
              <a:rPr lang="en-US" sz="2000" b="1" dirty="0">
                <a:solidFill>
                  <a:schemeClr val="bg1"/>
                </a:solidFill>
              </a:rPr>
              <a:t>As we can see that column are highly co-related.</a:t>
            </a:r>
          </a:p>
        </p:txBody>
      </p:sp>
      <p:pic>
        <p:nvPicPr>
          <p:cNvPr id="8" name="Picture 7" descr="Chart, treemap chart&#10;&#10;Description automatically generated">
            <a:extLst>
              <a:ext uri="{FF2B5EF4-FFF2-40B4-BE49-F238E27FC236}">
                <a16:creationId xmlns:a16="http://schemas.microsoft.com/office/drawing/2014/main" id="{084950DA-6D10-461A-9AC5-140E05C81C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64" y="586569"/>
            <a:ext cx="7202324" cy="5454793"/>
          </a:xfrm>
          <a:prstGeom prst="rect">
            <a:avLst/>
          </a:prstGeom>
        </p:spPr>
      </p:pic>
    </p:spTree>
    <p:extLst>
      <p:ext uri="{BB962C8B-B14F-4D97-AF65-F5344CB8AC3E}">
        <p14:creationId xmlns:p14="http://schemas.microsoft.com/office/powerpoint/2010/main" val="161136699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792ED4-DA75-41ED-A0EC-454FABE4AF5B}"/>
              </a:ext>
            </a:extLst>
          </p:cNvPr>
          <p:cNvSpPr>
            <a:spLocks noGrp="1"/>
          </p:cNvSpPr>
          <p:nvPr>
            <p:ph type="title"/>
          </p:nvPr>
        </p:nvSpPr>
        <p:spPr>
          <a:xfrm>
            <a:off x="7996845" y="457201"/>
            <a:ext cx="3967848" cy="1332688"/>
          </a:xfrm>
        </p:spPr>
        <p:txBody>
          <a:bodyPr vert="horz" lIns="91440" tIns="45720" rIns="91440" bIns="45720" rtlCol="0" anchor="b">
            <a:normAutofit fontScale="90000"/>
          </a:bodyPr>
          <a:lstStyle/>
          <a:p>
            <a:pPr algn="ctr"/>
            <a:r>
              <a:rPr lang="en-US" sz="3000" dirty="0">
                <a:ln w="13462">
                  <a:solidFill>
                    <a:schemeClr val="bg1"/>
                  </a:solidFill>
                  <a:prstDash val="solid"/>
                </a:ln>
                <a:solidFill>
                  <a:srgbClr val="FFFFFF"/>
                </a:solidFill>
                <a:effectLst>
                  <a:outerShdw dist="38100" dir="2700000" algn="bl" rotWithShape="0">
                    <a:schemeClr val="accent5"/>
                  </a:outerShdw>
                </a:effectLst>
              </a:rPr>
              <a:t>Results &amp; Visualizations (Data set 1) (Cont.):</a:t>
            </a:r>
            <a:br>
              <a:rPr lang="en-US" sz="3000" dirty="0">
                <a:ln w="13462">
                  <a:solidFill>
                    <a:schemeClr val="bg1"/>
                  </a:solidFill>
                  <a:prstDash val="solid"/>
                </a:ln>
                <a:solidFill>
                  <a:srgbClr val="FFFFFF"/>
                </a:solidFill>
                <a:effectLst>
                  <a:outerShdw dist="38100" dir="2700000" algn="bl" rotWithShape="0">
                    <a:schemeClr val="accent5"/>
                  </a:outerShdw>
                </a:effectLst>
              </a:rPr>
            </a:br>
            <a:endParaRPr lang="en-US" sz="3000" dirty="0">
              <a:solidFill>
                <a:srgbClr val="FFFFFF"/>
              </a:solidFill>
            </a:endParaRPr>
          </a:p>
        </p:txBody>
      </p:sp>
      <p:sp>
        <p:nvSpPr>
          <p:cNvPr id="6" name="TextBox 5">
            <a:extLst>
              <a:ext uri="{FF2B5EF4-FFF2-40B4-BE49-F238E27FC236}">
                <a16:creationId xmlns:a16="http://schemas.microsoft.com/office/drawing/2014/main" id="{8CF75394-6318-4E63-81D1-A75969DE8332}"/>
              </a:ext>
            </a:extLst>
          </p:cNvPr>
          <p:cNvSpPr txBox="1"/>
          <p:nvPr/>
        </p:nvSpPr>
        <p:spPr>
          <a:xfrm>
            <a:off x="8164749" y="2024743"/>
            <a:ext cx="3575737" cy="4016619"/>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1"/>
              </a:buClr>
              <a:buFont typeface="Wingdings 2" charset="2"/>
              <a:buChar char=""/>
            </a:pPr>
            <a:r>
              <a:rPr lang="en-US" sz="2000" b="1" dirty="0">
                <a:solidFill>
                  <a:schemeClr val="bg1"/>
                </a:solidFill>
              </a:rPr>
              <a:t>Here we can see the </a:t>
            </a:r>
            <a:r>
              <a:rPr lang="en-US" sz="2000" b="1" dirty="0" err="1">
                <a:solidFill>
                  <a:schemeClr val="bg1"/>
                </a:solidFill>
              </a:rPr>
              <a:t>countploat</a:t>
            </a:r>
            <a:r>
              <a:rPr lang="en-US" sz="2000" b="1" dirty="0">
                <a:solidFill>
                  <a:schemeClr val="bg1"/>
                </a:solidFill>
              </a:rPr>
              <a:t> of </a:t>
            </a:r>
            <a:r>
              <a:rPr lang="en-US" sz="2000" b="1" dirty="0" err="1">
                <a:solidFill>
                  <a:schemeClr val="bg1"/>
                </a:solidFill>
              </a:rPr>
              <a:t>isic_section</a:t>
            </a:r>
            <a:r>
              <a:rPr lang="en-US" sz="2000" b="1" dirty="0">
                <a:solidFill>
                  <a:schemeClr val="bg1"/>
                </a:solidFill>
              </a:rPr>
              <a:t>.</a:t>
            </a:r>
          </a:p>
        </p:txBody>
      </p:sp>
      <p:pic>
        <p:nvPicPr>
          <p:cNvPr id="4" name="Picture 3" descr="Chart, bar chart&#10;&#10;Description automatically generated">
            <a:extLst>
              <a:ext uri="{FF2B5EF4-FFF2-40B4-BE49-F238E27FC236}">
                <a16:creationId xmlns:a16="http://schemas.microsoft.com/office/drawing/2014/main" id="{01F2D79E-D528-493D-A049-13A7A2E7D1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07" y="816638"/>
            <a:ext cx="7100381" cy="4522875"/>
          </a:xfrm>
          <a:prstGeom prst="rect">
            <a:avLst/>
          </a:prstGeom>
        </p:spPr>
      </p:pic>
    </p:spTree>
    <p:extLst>
      <p:ext uri="{BB962C8B-B14F-4D97-AF65-F5344CB8AC3E}">
        <p14:creationId xmlns:p14="http://schemas.microsoft.com/office/powerpoint/2010/main" val="271316732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792ED4-DA75-41ED-A0EC-454FABE4AF5B}"/>
              </a:ext>
            </a:extLst>
          </p:cNvPr>
          <p:cNvSpPr>
            <a:spLocks noGrp="1"/>
          </p:cNvSpPr>
          <p:nvPr>
            <p:ph type="title"/>
          </p:nvPr>
        </p:nvSpPr>
        <p:spPr>
          <a:xfrm>
            <a:off x="7996845" y="457201"/>
            <a:ext cx="3967848" cy="1332688"/>
          </a:xfrm>
        </p:spPr>
        <p:txBody>
          <a:bodyPr vert="horz" lIns="91440" tIns="45720" rIns="91440" bIns="45720" rtlCol="0" anchor="b">
            <a:normAutofit fontScale="90000"/>
          </a:bodyPr>
          <a:lstStyle/>
          <a:p>
            <a:pPr algn="ctr"/>
            <a:r>
              <a:rPr lang="en-US" sz="3000" dirty="0">
                <a:ln w="13462">
                  <a:solidFill>
                    <a:schemeClr val="bg1"/>
                  </a:solidFill>
                  <a:prstDash val="solid"/>
                </a:ln>
                <a:solidFill>
                  <a:srgbClr val="FFFFFF"/>
                </a:solidFill>
                <a:effectLst>
                  <a:outerShdw dist="38100" dir="2700000" algn="bl" rotWithShape="0">
                    <a:schemeClr val="accent5"/>
                  </a:outerShdw>
                </a:effectLst>
              </a:rPr>
              <a:t>Results &amp; Visualizations (Data set 1) (Cont.):</a:t>
            </a:r>
            <a:br>
              <a:rPr lang="en-US" sz="3000" dirty="0">
                <a:ln w="13462">
                  <a:solidFill>
                    <a:schemeClr val="bg1"/>
                  </a:solidFill>
                  <a:prstDash val="solid"/>
                </a:ln>
                <a:solidFill>
                  <a:srgbClr val="FFFFFF"/>
                </a:solidFill>
                <a:effectLst>
                  <a:outerShdw dist="38100" dir="2700000" algn="bl" rotWithShape="0">
                    <a:schemeClr val="accent5"/>
                  </a:outerShdw>
                </a:effectLst>
              </a:rPr>
            </a:br>
            <a:endParaRPr lang="en-US" sz="3000" dirty="0">
              <a:solidFill>
                <a:srgbClr val="FFFFFF"/>
              </a:solidFill>
            </a:endParaRPr>
          </a:p>
        </p:txBody>
      </p:sp>
      <p:sp>
        <p:nvSpPr>
          <p:cNvPr id="6" name="TextBox 5">
            <a:extLst>
              <a:ext uri="{FF2B5EF4-FFF2-40B4-BE49-F238E27FC236}">
                <a16:creationId xmlns:a16="http://schemas.microsoft.com/office/drawing/2014/main" id="{8CF75394-6318-4E63-81D1-A75969DE8332}"/>
              </a:ext>
            </a:extLst>
          </p:cNvPr>
          <p:cNvSpPr txBox="1"/>
          <p:nvPr/>
        </p:nvSpPr>
        <p:spPr>
          <a:xfrm>
            <a:off x="8164749" y="2024743"/>
            <a:ext cx="3575737" cy="4016619"/>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1"/>
              </a:buClr>
              <a:buFont typeface="Wingdings 2" charset="2"/>
              <a:buChar char=""/>
            </a:pPr>
            <a:r>
              <a:rPr lang="en-US" sz="2000" b="1" dirty="0">
                <a:solidFill>
                  <a:schemeClr val="bg1"/>
                </a:solidFill>
              </a:rPr>
              <a:t>Here we can see the relationship between section name.</a:t>
            </a:r>
          </a:p>
          <a:p>
            <a:pPr marL="285750" indent="-285750">
              <a:spcBef>
                <a:spcPct val="20000"/>
              </a:spcBef>
              <a:spcAft>
                <a:spcPts val="600"/>
              </a:spcAft>
              <a:buClr>
                <a:schemeClr val="accent1"/>
              </a:buClr>
              <a:buFont typeface="Wingdings 2" charset="2"/>
              <a:buChar char=""/>
            </a:pPr>
            <a:r>
              <a:rPr lang="en-US" sz="2000" b="1" dirty="0">
                <a:solidFill>
                  <a:schemeClr val="bg1"/>
                </a:solidFill>
              </a:rPr>
              <a:t>Where highest section is Technical activities and the lowest one is Conditioning supply</a:t>
            </a:r>
          </a:p>
        </p:txBody>
      </p:sp>
      <p:pic>
        <p:nvPicPr>
          <p:cNvPr id="4" name="Picture 3" descr="Chart, histogram&#10;&#10;Description automatically generated">
            <a:extLst>
              <a:ext uri="{FF2B5EF4-FFF2-40B4-BE49-F238E27FC236}">
                <a16:creationId xmlns:a16="http://schemas.microsoft.com/office/drawing/2014/main" id="{06D532F8-D1EC-4A9E-8368-F9B2BD9FC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133" y="242443"/>
            <a:ext cx="4820323" cy="6373114"/>
          </a:xfrm>
          <a:prstGeom prst="rect">
            <a:avLst/>
          </a:prstGeom>
        </p:spPr>
      </p:pic>
    </p:spTree>
    <p:extLst>
      <p:ext uri="{BB962C8B-B14F-4D97-AF65-F5344CB8AC3E}">
        <p14:creationId xmlns:p14="http://schemas.microsoft.com/office/powerpoint/2010/main" val="1651429613"/>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792ED4-DA75-41ED-A0EC-454FABE4AF5B}"/>
              </a:ext>
            </a:extLst>
          </p:cNvPr>
          <p:cNvSpPr>
            <a:spLocks noGrp="1"/>
          </p:cNvSpPr>
          <p:nvPr>
            <p:ph type="title"/>
          </p:nvPr>
        </p:nvSpPr>
        <p:spPr>
          <a:xfrm>
            <a:off x="7996845" y="457201"/>
            <a:ext cx="3967848" cy="1332688"/>
          </a:xfrm>
        </p:spPr>
        <p:txBody>
          <a:bodyPr vert="horz" lIns="91440" tIns="45720" rIns="91440" bIns="45720" rtlCol="0" anchor="b">
            <a:normAutofit fontScale="90000"/>
          </a:bodyPr>
          <a:lstStyle/>
          <a:p>
            <a:pPr algn="ctr"/>
            <a:r>
              <a:rPr lang="en-US" sz="3000" dirty="0">
                <a:ln w="13462">
                  <a:solidFill>
                    <a:schemeClr val="bg1"/>
                  </a:solidFill>
                  <a:prstDash val="solid"/>
                </a:ln>
                <a:solidFill>
                  <a:srgbClr val="FFFFFF"/>
                </a:solidFill>
                <a:effectLst>
                  <a:outerShdw dist="38100" dir="2700000" algn="bl" rotWithShape="0">
                    <a:schemeClr val="accent5"/>
                  </a:outerShdw>
                </a:effectLst>
              </a:rPr>
              <a:t>Results &amp; Visualizations (Data set 1) (Cont.):</a:t>
            </a:r>
            <a:br>
              <a:rPr lang="en-US" sz="3000" dirty="0">
                <a:ln w="13462">
                  <a:solidFill>
                    <a:schemeClr val="bg1"/>
                  </a:solidFill>
                  <a:prstDash val="solid"/>
                </a:ln>
                <a:solidFill>
                  <a:srgbClr val="FFFFFF"/>
                </a:solidFill>
                <a:effectLst>
                  <a:outerShdw dist="38100" dir="2700000" algn="bl" rotWithShape="0">
                    <a:schemeClr val="accent5"/>
                  </a:outerShdw>
                </a:effectLst>
              </a:rPr>
            </a:br>
            <a:endParaRPr lang="en-US" sz="3000" dirty="0">
              <a:solidFill>
                <a:srgbClr val="FFFFFF"/>
              </a:solidFill>
            </a:endParaRPr>
          </a:p>
        </p:txBody>
      </p:sp>
      <p:sp>
        <p:nvSpPr>
          <p:cNvPr id="6" name="TextBox 5">
            <a:extLst>
              <a:ext uri="{FF2B5EF4-FFF2-40B4-BE49-F238E27FC236}">
                <a16:creationId xmlns:a16="http://schemas.microsoft.com/office/drawing/2014/main" id="{8CF75394-6318-4E63-81D1-A75969DE8332}"/>
              </a:ext>
            </a:extLst>
          </p:cNvPr>
          <p:cNvSpPr txBox="1"/>
          <p:nvPr/>
        </p:nvSpPr>
        <p:spPr>
          <a:xfrm>
            <a:off x="8164749" y="2024743"/>
            <a:ext cx="3575737" cy="4016619"/>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1"/>
              </a:buClr>
              <a:buFont typeface="Wingdings 2" charset="2"/>
              <a:buChar char=""/>
            </a:pPr>
            <a:r>
              <a:rPr lang="en-US" sz="2000" b="1" dirty="0">
                <a:solidFill>
                  <a:schemeClr val="bg1"/>
                </a:solidFill>
              </a:rPr>
              <a:t>The box plot shows the relation between industry group and industry sk.</a:t>
            </a:r>
          </a:p>
          <a:p>
            <a:pPr>
              <a:spcBef>
                <a:spcPct val="20000"/>
              </a:spcBef>
              <a:spcAft>
                <a:spcPts val="600"/>
              </a:spcAft>
              <a:buClr>
                <a:schemeClr val="accent1"/>
              </a:buClr>
            </a:pPr>
            <a:endParaRPr lang="en-US" sz="2000" b="1" dirty="0">
              <a:solidFill>
                <a:schemeClr val="bg1"/>
              </a:solidFill>
            </a:endParaRPr>
          </a:p>
        </p:txBody>
      </p:sp>
      <p:pic>
        <p:nvPicPr>
          <p:cNvPr id="4" name="Picture 3" descr="Chart, waterfall chart, box and whisker chart&#10;&#10;Description automatically generated">
            <a:extLst>
              <a:ext uri="{FF2B5EF4-FFF2-40B4-BE49-F238E27FC236}">
                <a16:creationId xmlns:a16="http://schemas.microsoft.com/office/drawing/2014/main" id="{E2FC9501-F06A-4C77-8C48-61483477D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46" y="1004257"/>
            <a:ext cx="7202277" cy="4849485"/>
          </a:xfrm>
          <a:prstGeom prst="rect">
            <a:avLst/>
          </a:prstGeom>
        </p:spPr>
      </p:pic>
    </p:spTree>
    <p:extLst>
      <p:ext uri="{BB962C8B-B14F-4D97-AF65-F5344CB8AC3E}">
        <p14:creationId xmlns:p14="http://schemas.microsoft.com/office/powerpoint/2010/main" val="283809418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792ED4-DA75-41ED-A0EC-454FABE4AF5B}"/>
              </a:ext>
            </a:extLst>
          </p:cNvPr>
          <p:cNvSpPr>
            <a:spLocks noGrp="1"/>
          </p:cNvSpPr>
          <p:nvPr>
            <p:ph type="title"/>
          </p:nvPr>
        </p:nvSpPr>
        <p:spPr>
          <a:xfrm>
            <a:off x="7996845" y="457201"/>
            <a:ext cx="3967848" cy="1332688"/>
          </a:xfrm>
        </p:spPr>
        <p:txBody>
          <a:bodyPr vert="horz" lIns="91440" tIns="45720" rIns="91440" bIns="45720" rtlCol="0" anchor="b">
            <a:normAutofit fontScale="90000"/>
          </a:bodyPr>
          <a:lstStyle/>
          <a:p>
            <a:pPr algn="ctr"/>
            <a:r>
              <a:rPr lang="en-US" sz="3000" dirty="0">
                <a:ln w="13462">
                  <a:solidFill>
                    <a:schemeClr val="bg1"/>
                  </a:solidFill>
                  <a:prstDash val="solid"/>
                </a:ln>
                <a:solidFill>
                  <a:srgbClr val="FFFFFF"/>
                </a:solidFill>
                <a:effectLst>
                  <a:outerShdw dist="38100" dir="2700000" algn="bl" rotWithShape="0">
                    <a:schemeClr val="accent5"/>
                  </a:outerShdw>
                </a:effectLst>
              </a:rPr>
              <a:t>Results &amp; Visualizations (Data set 1) (Cont.):</a:t>
            </a:r>
            <a:br>
              <a:rPr lang="en-US" sz="3000" dirty="0">
                <a:ln w="13462">
                  <a:solidFill>
                    <a:schemeClr val="bg1"/>
                  </a:solidFill>
                  <a:prstDash val="solid"/>
                </a:ln>
                <a:solidFill>
                  <a:srgbClr val="FFFFFF"/>
                </a:solidFill>
                <a:effectLst>
                  <a:outerShdw dist="38100" dir="2700000" algn="bl" rotWithShape="0">
                    <a:schemeClr val="accent5"/>
                  </a:outerShdw>
                </a:effectLst>
              </a:rPr>
            </a:br>
            <a:endParaRPr lang="en-US" sz="3000" dirty="0">
              <a:solidFill>
                <a:srgbClr val="FFFFFF"/>
              </a:solidFill>
            </a:endParaRPr>
          </a:p>
        </p:txBody>
      </p:sp>
      <p:sp>
        <p:nvSpPr>
          <p:cNvPr id="6" name="TextBox 5">
            <a:extLst>
              <a:ext uri="{FF2B5EF4-FFF2-40B4-BE49-F238E27FC236}">
                <a16:creationId xmlns:a16="http://schemas.microsoft.com/office/drawing/2014/main" id="{8CF75394-6318-4E63-81D1-A75969DE8332}"/>
              </a:ext>
            </a:extLst>
          </p:cNvPr>
          <p:cNvSpPr txBox="1"/>
          <p:nvPr/>
        </p:nvSpPr>
        <p:spPr>
          <a:xfrm>
            <a:off x="8164749" y="2024743"/>
            <a:ext cx="3575737" cy="4016619"/>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1"/>
              </a:buClr>
              <a:buFont typeface="Wingdings 2" charset="2"/>
              <a:buChar char=""/>
            </a:pPr>
            <a:r>
              <a:rPr lang="en-US" sz="2000" b="1" dirty="0">
                <a:solidFill>
                  <a:schemeClr val="bg1"/>
                </a:solidFill>
              </a:rPr>
              <a:t>The </a:t>
            </a:r>
            <a:r>
              <a:rPr lang="en-US" sz="2000" b="1" dirty="0" err="1">
                <a:solidFill>
                  <a:schemeClr val="bg1"/>
                </a:solidFill>
              </a:rPr>
              <a:t>distplot</a:t>
            </a:r>
            <a:r>
              <a:rPr lang="en-US" sz="2000" b="1" dirty="0">
                <a:solidFill>
                  <a:schemeClr val="bg1"/>
                </a:solidFill>
              </a:rPr>
              <a:t> shows the relation between industry </a:t>
            </a:r>
            <a:r>
              <a:rPr lang="en-US" sz="2000" b="1" dirty="0" err="1">
                <a:solidFill>
                  <a:schemeClr val="bg1"/>
                </a:solidFill>
              </a:rPr>
              <a:t>sk</a:t>
            </a:r>
            <a:r>
              <a:rPr lang="en-US" sz="2000" b="1" dirty="0">
                <a:solidFill>
                  <a:schemeClr val="bg1"/>
                </a:solidFill>
              </a:rPr>
              <a:t> and density.</a:t>
            </a:r>
          </a:p>
          <a:p>
            <a:pPr>
              <a:spcBef>
                <a:spcPct val="20000"/>
              </a:spcBef>
              <a:spcAft>
                <a:spcPts val="600"/>
              </a:spcAft>
              <a:buClr>
                <a:schemeClr val="accent1"/>
              </a:buClr>
            </a:pPr>
            <a:endParaRPr lang="en-US" sz="2000" b="1" dirty="0">
              <a:solidFill>
                <a:schemeClr val="bg1"/>
              </a:solidFill>
            </a:endParaRPr>
          </a:p>
        </p:txBody>
      </p:sp>
      <p:pic>
        <p:nvPicPr>
          <p:cNvPr id="5" name="Picture 4" descr="Chart, line chart, histogram&#10;&#10;Description automatically generated">
            <a:extLst>
              <a:ext uri="{FF2B5EF4-FFF2-40B4-BE49-F238E27FC236}">
                <a16:creationId xmlns:a16="http://schemas.microsoft.com/office/drawing/2014/main" id="{5FEC3C9C-11A4-4269-B2E2-3D3069AAA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040" y="980716"/>
            <a:ext cx="6053454" cy="4479557"/>
          </a:xfrm>
          <a:prstGeom prst="rect">
            <a:avLst/>
          </a:prstGeom>
        </p:spPr>
      </p:pic>
    </p:spTree>
    <p:extLst>
      <p:ext uri="{BB962C8B-B14F-4D97-AF65-F5344CB8AC3E}">
        <p14:creationId xmlns:p14="http://schemas.microsoft.com/office/powerpoint/2010/main" val="157442941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792ED4-DA75-41ED-A0EC-454FABE4AF5B}"/>
              </a:ext>
            </a:extLst>
          </p:cNvPr>
          <p:cNvSpPr>
            <a:spLocks noGrp="1"/>
          </p:cNvSpPr>
          <p:nvPr>
            <p:ph type="title"/>
          </p:nvPr>
        </p:nvSpPr>
        <p:spPr>
          <a:xfrm>
            <a:off x="7996845" y="457201"/>
            <a:ext cx="3967848" cy="1332688"/>
          </a:xfrm>
        </p:spPr>
        <p:txBody>
          <a:bodyPr vert="horz" lIns="91440" tIns="45720" rIns="91440" bIns="45720" rtlCol="0" anchor="b">
            <a:normAutofit fontScale="90000"/>
          </a:bodyPr>
          <a:lstStyle/>
          <a:p>
            <a:pPr algn="ctr"/>
            <a:r>
              <a:rPr lang="en-US" sz="3000" dirty="0">
                <a:ln w="13462">
                  <a:solidFill>
                    <a:schemeClr val="bg1"/>
                  </a:solidFill>
                  <a:prstDash val="solid"/>
                </a:ln>
                <a:solidFill>
                  <a:srgbClr val="FFFFFF"/>
                </a:solidFill>
                <a:effectLst>
                  <a:outerShdw dist="38100" dir="2700000" algn="bl" rotWithShape="0">
                    <a:schemeClr val="accent5"/>
                  </a:outerShdw>
                </a:effectLst>
              </a:rPr>
              <a:t>Results &amp; Visualizations (Data set 2) (Cont.):</a:t>
            </a:r>
            <a:br>
              <a:rPr lang="en-US" sz="3000" dirty="0">
                <a:ln w="13462">
                  <a:solidFill>
                    <a:schemeClr val="bg1"/>
                  </a:solidFill>
                  <a:prstDash val="solid"/>
                </a:ln>
                <a:solidFill>
                  <a:srgbClr val="FFFFFF"/>
                </a:solidFill>
                <a:effectLst>
                  <a:outerShdw dist="38100" dir="2700000" algn="bl" rotWithShape="0">
                    <a:schemeClr val="accent5"/>
                  </a:outerShdw>
                </a:effectLst>
              </a:rPr>
            </a:br>
            <a:endParaRPr lang="en-US" sz="3000" dirty="0">
              <a:solidFill>
                <a:srgbClr val="FFFFFF"/>
              </a:solidFill>
            </a:endParaRPr>
          </a:p>
        </p:txBody>
      </p:sp>
      <p:sp>
        <p:nvSpPr>
          <p:cNvPr id="6" name="TextBox 5">
            <a:extLst>
              <a:ext uri="{FF2B5EF4-FFF2-40B4-BE49-F238E27FC236}">
                <a16:creationId xmlns:a16="http://schemas.microsoft.com/office/drawing/2014/main" id="{8CF75394-6318-4E63-81D1-A75969DE8332}"/>
              </a:ext>
            </a:extLst>
          </p:cNvPr>
          <p:cNvSpPr txBox="1"/>
          <p:nvPr/>
        </p:nvSpPr>
        <p:spPr>
          <a:xfrm>
            <a:off x="8164749" y="2024743"/>
            <a:ext cx="3575737" cy="4016619"/>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1"/>
              </a:buClr>
              <a:buFont typeface="Wingdings 2" charset="2"/>
              <a:buChar char=""/>
            </a:pPr>
            <a:r>
              <a:rPr lang="en-US" sz="2000" b="1" dirty="0">
                <a:solidFill>
                  <a:schemeClr val="bg1"/>
                </a:solidFill>
              </a:rPr>
              <a:t>There are also no null values for dataset 2 which is Skill Penetration.</a:t>
            </a:r>
          </a:p>
          <a:p>
            <a:pPr marL="285750" indent="-285750">
              <a:spcBef>
                <a:spcPct val="20000"/>
              </a:spcBef>
              <a:spcAft>
                <a:spcPts val="600"/>
              </a:spcAft>
              <a:buClr>
                <a:schemeClr val="accent1"/>
              </a:buClr>
              <a:buFont typeface="Wingdings 2" charset="2"/>
              <a:buChar char=""/>
            </a:pPr>
            <a:r>
              <a:rPr lang="en-US" sz="2000" b="1" dirty="0">
                <a:solidFill>
                  <a:schemeClr val="bg1"/>
                </a:solidFill>
              </a:rPr>
              <a:t>And the other graphs shows the sector of industry.</a:t>
            </a:r>
          </a:p>
          <a:p>
            <a:pPr marL="285750" indent="-285750">
              <a:spcBef>
                <a:spcPct val="20000"/>
              </a:spcBef>
              <a:spcAft>
                <a:spcPts val="600"/>
              </a:spcAft>
              <a:buClr>
                <a:schemeClr val="accent1"/>
              </a:buClr>
              <a:buFont typeface="Wingdings 2" charset="2"/>
              <a:buChar char=""/>
            </a:pPr>
            <a:r>
              <a:rPr lang="en-US" sz="2000" b="1" dirty="0">
                <a:solidFill>
                  <a:schemeClr val="bg1"/>
                </a:solidFill>
              </a:rPr>
              <a:t>Where the max sector is technical Activities and min one is mining</a:t>
            </a:r>
          </a:p>
          <a:p>
            <a:pPr>
              <a:spcBef>
                <a:spcPct val="20000"/>
              </a:spcBef>
              <a:spcAft>
                <a:spcPts val="600"/>
              </a:spcAft>
              <a:buClr>
                <a:schemeClr val="accent1"/>
              </a:buClr>
            </a:pPr>
            <a:endParaRPr lang="en-US" sz="2000" b="1" dirty="0">
              <a:solidFill>
                <a:schemeClr val="bg1"/>
              </a:solidFill>
            </a:endParaRPr>
          </a:p>
        </p:txBody>
      </p:sp>
      <p:pic>
        <p:nvPicPr>
          <p:cNvPr id="4" name="Picture 3" descr="Graphical user interface, text&#10;&#10;Description automatically generated">
            <a:extLst>
              <a:ext uri="{FF2B5EF4-FFF2-40B4-BE49-F238E27FC236}">
                <a16:creationId xmlns:a16="http://schemas.microsoft.com/office/drawing/2014/main" id="{1F228BA2-D434-4806-BDBD-EADB9E97F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81" y="256649"/>
            <a:ext cx="3691550" cy="2153404"/>
          </a:xfrm>
          <a:prstGeom prst="rect">
            <a:avLst/>
          </a:prstGeom>
        </p:spPr>
      </p:pic>
      <p:pic>
        <p:nvPicPr>
          <p:cNvPr id="8" name="Picture 7" descr="Chart, bar chart&#10;&#10;Description automatically generated">
            <a:extLst>
              <a:ext uri="{FF2B5EF4-FFF2-40B4-BE49-F238E27FC236}">
                <a16:creationId xmlns:a16="http://schemas.microsoft.com/office/drawing/2014/main" id="{1913527D-7F33-4972-8644-BAB202CA4C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731" y="256649"/>
            <a:ext cx="3600953" cy="5391902"/>
          </a:xfrm>
          <a:prstGeom prst="rect">
            <a:avLst/>
          </a:prstGeom>
        </p:spPr>
      </p:pic>
    </p:spTree>
    <p:extLst>
      <p:ext uri="{BB962C8B-B14F-4D97-AF65-F5344CB8AC3E}">
        <p14:creationId xmlns:p14="http://schemas.microsoft.com/office/powerpoint/2010/main" val="394208425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792ED4-DA75-41ED-A0EC-454FABE4AF5B}"/>
              </a:ext>
            </a:extLst>
          </p:cNvPr>
          <p:cNvSpPr>
            <a:spLocks noGrp="1"/>
          </p:cNvSpPr>
          <p:nvPr>
            <p:ph type="title"/>
          </p:nvPr>
        </p:nvSpPr>
        <p:spPr>
          <a:xfrm>
            <a:off x="7996845" y="457201"/>
            <a:ext cx="3967848" cy="1332688"/>
          </a:xfrm>
        </p:spPr>
        <p:txBody>
          <a:bodyPr vert="horz" lIns="91440" tIns="45720" rIns="91440" bIns="45720" rtlCol="0" anchor="b">
            <a:normAutofit fontScale="90000"/>
          </a:bodyPr>
          <a:lstStyle/>
          <a:p>
            <a:pPr algn="ctr"/>
            <a:r>
              <a:rPr lang="en-US" sz="3000" dirty="0">
                <a:ln w="13462">
                  <a:solidFill>
                    <a:schemeClr val="bg1"/>
                  </a:solidFill>
                  <a:prstDash val="solid"/>
                </a:ln>
                <a:solidFill>
                  <a:srgbClr val="FFFFFF"/>
                </a:solidFill>
                <a:effectLst>
                  <a:outerShdw dist="38100" dir="2700000" algn="bl" rotWithShape="0">
                    <a:schemeClr val="accent5"/>
                  </a:outerShdw>
                </a:effectLst>
              </a:rPr>
              <a:t>Results &amp; Visualizations (Data set 2) (Cont.):</a:t>
            </a:r>
            <a:br>
              <a:rPr lang="en-US" sz="3000" dirty="0">
                <a:ln w="13462">
                  <a:solidFill>
                    <a:schemeClr val="bg1"/>
                  </a:solidFill>
                  <a:prstDash val="solid"/>
                </a:ln>
                <a:solidFill>
                  <a:srgbClr val="FFFFFF"/>
                </a:solidFill>
                <a:effectLst>
                  <a:outerShdw dist="38100" dir="2700000" algn="bl" rotWithShape="0">
                    <a:schemeClr val="accent5"/>
                  </a:outerShdw>
                </a:effectLst>
              </a:rPr>
            </a:br>
            <a:endParaRPr lang="en-US" sz="3000" dirty="0">
              <a:solidFill>
                <a:srgbClr val="FFFFFF"/>
              </a:solidFill>
            </a:endParaRPr>
          </a:p>
        </p:txBody>
      </p:sp>
      <p:sp>
        <p:nvSpPr>
          <p:cNvPr id="6" name="TextBox 5">
            <a:extLst>
              <a:ext uri="{FF2B5EF4-FFF2-40B4-BE49-F238E27FC236}">
                <a16:creationId xmlns:a16="http://schemas.microsoft.com/office/drawing/2014/main" id="{8CF75394-6318-4E63-81D1-A75969DE8332}"/>
              </a:ext>
            </a:extLst>
          </p:cNvPr>
          <p:cNvSpPr txBox="1"/>
          <p:nvPr/>
        </p:nvSpPr>
        <p:spPr>
          <a:xfrm>
            <a:off x="8164749" y="2024743"/>
            <a:ext cx="3575737" cy="4016619"/>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1"/>
              </a:buClr>
              <a:buFont typeface="Wingdings 2" charset="2"/>
              <a:buChar char=""/>
            </a:pPr>
            <a:r>
              <a:rPr lang="en-US" sz="2000" b="1" dirty="0">
                <a:solidFill>
                  <a:schemeClr val="bg1"/>
                </a:solidFill>
              </a:rPr>
              <a:t>Here we can see the skill group penetration rate.</a:t>
            </a:r>
          </a:p>
          <a:p>
            <a:pPr marL="285750" indent="-285750">
              <a:spcBef>
                <a:spcPct val="20000"/>
              </a:spcBef>
              <a:spcAft>
                <a:spcPts val="600"/>
              </a:spcAft>
              <a:buClr>
                <a:schemeClr val="accent1"/>
              </a:buClr>
              <a:buFont typeface="Wingdings 2" charset="2"/>
              <a:buChar char=""/>
            </a:pPr>
            <a:r>
              <a:rPr lang="en-US" sz="2000" b="1" dirty="0">
                <a:solidFill>
                  <a:schemeClr val="bg1"/>
                </a:solidFill>
              </a:rPr>
              <a:t>So, most of them are near to 0.05 and the density is highest at around 140.</a:t>
            </a:r>
          </a:p>
          <a:p>
            <a:pPr>
              <a:spcBef>
                <a:spcPct val="20000"/>
              </a:spcBef>
              <a:spcAft>
                <a:spcPts val="600"/>
              </a:spcAft>
              <a:buClr>
                <a:schemeClr val="accent1"/>
              </a:buClr>
            </a:pPr>
            <a:endParaRPr lang="en-US" sz="2000" b="1" dirty="0">
              <a:solidFill>
                <a:schemeClr val="bg1"/>
              </a:solidFill>
            </a:endParaRPr>
          </a:p>
        </p:txBody>
      </p:sp>
      <p:pic>
        <p:nvPicPr>
          <p:cNvPr id="5" name="Picture 4" descr="Chart&#10;&#10;Description automatically generated with medium confidence">
            <a:extLst>
              <a:ext uri="{FF2B5EF4-FFF2-40B4-BE49-F238E27FC236}">
                <a16:creationId xmlns:a16="http://schemas.microsoft.com/office/drawing/2014/main" id="{E3F31352-C396-427C-8EE7-0D5FA47D0A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192" y="1789889"/>
            <a:ext cx="5439534" cy="3200847"/>
          </a:xfrm>
          <a:prstGeom prst="rect">
            <a:avLst/>
          </a:prstGeom>
        </p:spPr>
      </p:pic>
    </p:spTree>
    <p:extLst>
      <p:ext uri="{BB962C8B-B14F-4D97-AF65-F5344CB8AC3E}">
        <p14:creationId xmlns:p14="http://schemas.microsoft.com/office/powerpoint/2010/main" val="899591873"/>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792ED4-DA75-41ED-A0EC-454FABE4AF5B}"/>
              </a:ext>
            </a:extLst>
          </p:cNvPr>
          <p:cNvSpPr>
            <a:spLocks noGrp="1"/>
          </p:cNvSpPr>
          <p:nvPr>
            <p:ph type="title"/>
          </p:nvPr>
        </p:nvSpPr>
        <p:spPr>
          <a:xfrm>
            <a:off x="7996845" y="457201"/>
            <a:ext cx="3967848" cy="1332688"/>
          </a:xfrm>
        </p:spPr>
        <p:txBody>
          <a:bodyPr vert="horz" lIns="91440" tIns="45720" rIns="91440" bIns="45720" rtlCol="0" anchor="b">
            <a:normAutofit fontScale="90000"/>
          </a:bodyPr>
          <a:lstStyle/>
          <a:p>
            <a:pPr algn="ctr"/>
            <a:r>
              <a:rPr lang="en-US" sz="3000" dirty="0">
                <a:ln w="13462">
                  <a:solidFill>
                    <a:schemeClr val="bg1"/>
                  </a:solidFill>
                  <a:prstDash val="solid"/>
                </a:ln>
                <a:solidFill>
                  <a:srgbClr val="FFFFFF"/>
                </a:solidFill>
                <a:effectLst>
                  <a:outerShdw dist="38100" dir="2700000" algn="bl" rotWithShape="0">
                    <a:schemeClr val="accent5"/>
                  </a:outerShdw>
                </a:effectLst>
              </a:rPr>
              <a:t>Results &amp; Visualizations (Data set 2) (Cont.):</a:t>
            </a:r>
            <a:br>
              <a:rPr lang="en-US" sz="3000" dirty="0">
                <a:ln w="13462">
                  <a:solidFill>
                    <a:schemeClr val="bg1"/>
                  </a:solidFill>
                  <a:prstDash val="solid"/>
                </a:ln>
                <a:solidFill>
                  <a:srgbClr val="FFFFFF"/>
                </a:solidFill>
                <a:effectLst>
                  <a:outerShdw dist="38100" dir="2700000" algn="bl" rotWithShape="0">
                    <a:schemeClr val="accent5"/>
                  </a:outerShdw>
                </a:effectLst>
              </a:rPr>
            </a:br>
            <a:endParaRPr lang="en-US" sz="3000" dirty="0">
              <a:solidFill>
                <a:srgbClr val="FFFFFF"/>
              </a:solidFill>
            </a:endParaRPr>
          </a:p>
        </p:txBody>
      </p:sp>
      <p:sp>
        <p:nvSpPr>
          <p:cNvPr id="6" name="TextBox 5">
            <a:extLst>
              <a:ext uri="{FF2B5EF4-FFF2-40B4-BE49-F238E27FC236}">
                <a16:creationId xmlns:a16="http://schemas.microsoft.com/office/drawing/2014/main" id="{8CF75394-6318-4E63-81D1-A75969DE8332}"/>
              </a:ext>
            </a:extLst>
          </p:cNvPr>
          <p:cNvSpPr txBox="1"/>
          <p:nvPr/>
        </p:nvSpPr>
        <p:spPr>
          <a:xfrm>
            <a:off x="8164749" y="2024743"/>
            <a:ext cx="3575737" cy="4016619"/>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1"/>
              </a:buClr>
              <a:buFont typeface="Wingdings 2" charset="2"/>
              <a:buChar char=""/>
            </a:pPr>
            <a:r>
              <a:rPr lang="en-US" sz="2000" b="1" dirty="0">
                <a:solidFill>
                  <a:schemeClr val="bg1"/>
                </a:solidFill>
              </a:rPr>
              <a:t>Here we can see the relation among country, industry name and year.</a:t>
            </a:r>
          </a:p>
          <a:p>
            <a:pPr>
              <a:spcBef>
                <a:spcPct val="20000"/>
              </a:spcBef>
              <a:spcAft>
                <a:spcPts val="600"/>
              </a:spcAft>
              <a:buClr>
                <a:schemeClr val="accent1"/>
              </a:buClr>
            </a:pPr>
            <a:endParaRPr lang="en-US" sz="2000" b="1" dirty="0">
              <a:solidFill>
                <a:schemeClr val="bg1"/>
              </a:solidFill>
            </a:endParaRPr>
          </a:p>
        </p:txBody>
      </p:sp>
      <p:pic>
        <p:nvPicPr>
          <p:cNvPr id="4" name="Picture 3" descr="Graphical user interface, table&#10;&#10;Description automatically generated">
            <a:extLst>
              <a:ext uri="{FF2B5EF4-FFF2-40B4-BE49-F238E27FC236}">
                <a16:creationId xmlns:a16="http://schemas.microsoft.com/office/drawing/2014/main" id="{F7E7CFF9-4443-4FEB-9A16-0E19D3F290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020" y="1191745"/>
            <a:ext cx="6588663" cy="3850518"/>
          </a:xfrm>
          <a:prstGeom prst="rect">
            <a:avLst/>
          </a:prstGeom>
        </p:spPr>
      </p:pic>
    </p:spTree>
    <p:extLst>
      <p:ext uri="{BB962C8B-B14F-4D97-AF65-F5344CB8AC3E}">
        <p14:creationId xmlns:p14="http://schemas.microsoft.com/office/powerpoint/2010/main" val="201280988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MY" dirty="0"/>
              <a:t>Submitted by:</a:t>
            </a:r>
            <a:endParaRPr lang="en-MY"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6" name="Content Placeholder 2"/>
          <p:cNvSpPr txBox="1">
            <a:spLocks/>
          </p:cNvSpPr>
          <p:nvPr/>
        </p:nvSpPr>
        <p:spPr>
          <a:xfrm>
            <a:off x="971112" y="2374687"/>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MY"/>
              <a:t>  </a:t>
            </a:r>
            <a:endParaRPr lang="en-MY" dirty="0"/>
          </a:p>
        </p:txBody>
      </p:sp>
      <p:sp>
        <p:nvSpPr>
          <p:cNvPr id="3" name="TextBox 2">
            <a:extLst>
              <a:ext uri="{FF2B5EF4-FFF2-40B4-BE49-F238E27FC236}">
                <a16:creationId xmlns:a16="http://schemas.microsoft.com/office/drawing/2014/main" id="{B81963AC-5C3A-4B21-AAD7-4964DC954F3B}"/>
              </a:ext>
            </a:extLst>
          </p:cNvPr>
          <p:cNvSpPr txBox="1"/>
          <p:nvPr/>
        </p:nvSpPr>
        <p:spPr>
          <a:xfrm>
            <a:off x="3599286" y="2828835"/>
            <a:ext cx="5634680" cy="1992853"/>
          </a:xfrm>
          <a:prstGeom prst="rect">
            <a:avLst/>
          </a:prstGeom>
          <a:noFill/>
        </p:spPr>
        <p:txBody>
          <a:bodyPr wrap="square" rtlCol="0">
            <a:spAutoFit/>
          </a:bodyPr>
          <a:lstStyle/>
          <a:p>
            <a:r>
              <a:rPr lang="en-MY" dirty="0"/>
              <a:t>Name: Hasan Tanveer Mahmood</a:t>
            </a:r>
          </a:p>
          <a:p>
            <a:endParaRPr lang="en-MY" sz="1100" dirty="0"/>
          </a:p>
          <a:p>
            <a:r>
              <a:rPr lang="en-MY" dirty="0"/>
              <a:t>Matric: 1725413</a:t>
            </a:r>
          </a:p>
          <a:p>
            <a:endParaRPr lang="en-MY" sz="1050" dirty="0"/>
          </a:p>
          <a:p>
            <a:r>
              <a:rPr lang="en-MY" dirty="0"/>
              <a:t>BCS, Information &amp; Communication Technology</a:t>
            </a:r>
          </a:p>
          <a:p>
            <a:r>
              <a:rPr lang="en-MY" dirty="0"/>
              <a:t>International Islamic University Malaysia </a:t>
            </a:r>
          </a:p>
          <a:p>
            <a:endParaRPr lang="en-MY" sz="1100" dirty="0"/>
          </a:p>
          <a:p>
            <a:r>
              <a:rPr lang="en-MY" dirty="0"/>
              <a:t>Email : </a:t>
            </a:r>
            <a:r>
              <a:rPr lang="en-MY" dirty="0">
                <a:hlinkClick r:id="rId2"/>
              </a:rPr>
              <a:t>tanveer.iium@gmail.com  </a:t>
            </a:r>
            <a:endParaRPr lang="en-MY" dirty="0"/>
          </a:p>
        </p:txBody>
      </p:sp>
      <p:pic>
        <p:nvPicPr>
          <p:cNvPr id="9" name="Graphic 8" descr="Envelope">
            <a:extLst>
              <a:ext uri="{FF2B5EF4-FFF2-40B4-BE49-F238E27FC236}">
                <a16:creationId xmlns:a16="http://schemas.microsoft.com/office/drawing/2014/main" id="{09670546-274A-4E4F-9B8A-05C7E7D6AFB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3323258" y="4459308"/>
            <a:ext cx="276028" cy="276028"/>
          </a:xfrm>
          <a:prstGeom prst="roundRect">
            <a:avLst>
              <a:gd name="adj" fmla="val 3876"/>
            </a:avLst>
          </a:prstGeom>
          <a:ln>
            <a:solidFill>
              <a:schemeClr val="accent1"/>
            </a:solidFill>
          </a:ln>
          <a:effectLst/>
        </p:spPr>
      </p:pic>
      <p:pic>
        <p:nvPicPr>
          <p:cNvPr id="10" name="Graphic 9" descr="User">
            <a:extLst>
              <a:ext uri="{FF2B5EF4-FFF2-40B4-BE49-F238E27FC236}">
                <a16:creationId xmlns:a16="http://schemas.microsoft.com/office/drawing/2014/main" id="{6F9D5522-518C-4600-B3C1-74B154662D96}"/>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3323258" y="2884416"/>
            <a:ext cx="276028" cy="276028"/>
          </a:xfrm>
          <a:prstGeom prst="roundRect">
            <a:avLst>
              <a:gd name="adj" fmla="val 3876"/>
            </a:avLst>
          </a:prstGeom>
          <a:ln>
            <a:solidFill>
              <a:schemeClr val="accent1"/>
            </a:solidFill>
          </a:ln>
          <a:effectLst/>
        </p:spPr>
      </p:pic>
      <p:pic>
        <p:nvPicPr>
          <p:cNvPr id="12" name="Graphic 11" descr="Lock">
            <a:extLst>
              <a:ext uri="{FF2B5EF4-FFF2-40B4-BE49-F238E27FC236}">
                <a16:creationId xmlns:a16="http://schemas.microsoft.com/office/drawing/2014/main" id="{82908454-3A57-45E3-8359-D25DCEA7A56A}"/>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3323258" y="3292790"/>
            <a:ext cx="276028" cy="276028"/>
          </a:xfrm>
          <a:prstGeom prst="roundRect">
            <a:avLst>
              <a:gd name="adj" fmla="val 3876"/>
            </a:avLst>
          </a:prstGeom>
          <a:ln>
            <a:solidFill>
              <a:schemeClr val="accent1"/>
            </a:solidFill>
          </a:ln>
          <a:effectLst/>
        </p:spPr>
      </p:pic>
      <p:pic>
        <p:nvPicPr>
          <p:cNvPr id="13" name="Graphic 12" descr="Classroom">
            <a:extLst>
              <a:ext uri="{FF2B5EF4-FFF2-40B4-BE49-F238E27FC236}">
                <a16:creationId xmlns:a16="http://schemas.microsoft.com/office/drawing/2014/main" id="{2C892C33-241E-4E12-8D25-11132A7E848B}"/>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3323258" y="3792596"/>
            <a:ext cx="270993" cy="270993"/>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62344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792ED4-DA75-41ED-A0EC-454FABE4AF5B}"/>
              </a:ext>
            </a:extLst>
          </p:cNvPr>
          <p:cNvSpPr>
            <a:spLocks noGrp="1"/>
          </p:cNvSpPr>
          <p:nvPr>
            <p:ph type="title"/>
          </p:nvPr>
        </p:nvSpPr>
        <p:spPr>
          <a:xfrm>
            <a:off x="7996845" y="457201"/>
            <a:ext cx="3967848" cy="1332688"/>
          </a:xfrm>
        </p:spPr>
        <p:txBody>
          <a:bodyPr vert="horz" lIns="91440" tIns="45720" rIns="91440" bIns="45720" rtlCol="0" anchor="b">
            <a:normAutofit fontScale="90000"/>
          </a:bodyPr>
          <a:lstStyle/>
          <a:p>
            <a:pPr algn="ctr"/>
            <a:r>
              <a:rPr lang="en-US" sz="3000" dirty="0">
                <a:ln w="13462">
                  <a:solidFill>
                    <a:schemeClr val="bg1"/>
                  </a:solidFill>
                  <a:prstDash val="solid"/>
                </a:ln>
                <a:solidFill>
                  <a:srgbClr val="FFFFFF"/>
                </a:solidFill>
                <a:effectLst>
                  <a:outerShdw dist="38100" dir="2700000" algn="bl" rotWithShape="0">
                    <a:schemeClr val="accent5"/>
                  </a:outerShdw>
                </a:effectLst>
              </a:rPr>
              <a:t>Results &amp; Visualizations (Data set 3) (Cont.):</a:t>
            </a:r>
            <a:br>
              <a:rPr lang="en-US" sz="3000" dirty="0">
                <a:ln w="13462">
                  <a:solidFill>
                    <a:schemeClr val="bg1"/>
                  </a:solidFill>
                  <a:prstDash val="solid"/>
                </a:ln>
                <a:solidFill>
                  <a:srgbClr val="FFFFFF"/>
                </a:solidFill>
                <a:effectLst>
                  <a:outerShdw dist="38100" dir="2700000" algn="bl" rotWithShape="0">
                    <a:schemeClr val="accent5"/>
                  </a:outerShdw>
                </a:effectLst>
              </a:rPr>
            </a:br>
            <a:endParaRPr lang="en-US" sz="3000" dirty="0">
              <a:solidFill>
                <a:srgbClr val="FFFFFF"/>
              </a:solidFill>
            </a:endParaRPr>
          </a:p>
        </p:txBody>
      </p:sp>
      <p:sp>
        <p:nvSpPr>
          <p:cNvPr id="6" name="TextBox 5">
            <a:extLst>
              <a:ext uri="{FF2B5EF4-FFF2-40B4-BE49-F238E27FC236}">
                <a16:creationId xmlns:a16="http://schemas.microsoft.com/office/drawing/2014/main" id="{8CF75394-6318-4E63-81D1-A75969DE8332}"/>
              </a:ext>
            </a:extLst>
          </p:cNvPr>
          <p:cNvSpPr txBox="1"/>
          <p:nvPr/>
        </p:nvSpPr>
        <p:spPr>
          <a:xfrm>
            <a:off x="8164749" y="2024743"/>
            <a:ext cx="3575737" cy="4016619"/>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1"/>
              </a:buClr>
              <a:buFont typeface="Wingdings 2" charset="2"/>
              <a:buChar char=""/>
            </a:pPr>
            <a:r>
              <a:rPr lang="en-US" sz="2000" b="1" dirty="0">
                <a:solidFill>
                  <a:schemeClr val="bg1"/>
                </a:solidFill>
              </a:rPr>
              <a:t>Here I summarized the result for dataset where shows the max, min, standard deviation.</a:t>
            </a:r>
          </a:p>
          <a:p>
            <a:pPr marL="285750" indent="-285750">
              <a:spcBef>
                <a:spcPct val="20000"/>
              </a:spcBef>
              <a:spcAft>
                <a:spcPts val="600"/>
              </a:spcAft>
              <a:buClr>
                <a:schemeClr val="accent1"/>
              </a:buClr>
              <a:buFont typeface="Wingdings 2" charset="2"/>
              <a:buChar char=""/>
            </a:pPr>
            <a:r>
              <a:rPr lang="en-US" sz="2000" b="1" dirty="0">
                <a:solidFill>
                  <a:schemeClr val="bg1"/>
                </a:solidFill>
              </a:rPr>
              <a:t>And the graph one is showing the skill category in year and country.</a:t>
            </a:r>
          </a:p>
          <a:p>
            <a:pPr>
              <a:spcBef>
                <a:spcPct val="20000"/>
              </a:spcBef>
              <a:spcAft>
                <a:spcPts val="600"/>
              </a:spcAft>
              <a:buClr>
                <a:schemeClr val="accent1"/>
              </a:buClr>
            </a:pPr>
            <a:endParaRPr lang="en-US" sz="2000" b="1" dirty="0">
              <a:solidFill>
                <a:schemeClr val="bg1"/>
              </a:solidFill>
            </a:endParaRPr>
          </a:p>
        </p:txBody>
      </p:sp>
      <p:pic>
        <p:nvPicPr>
          <p:cNvPr id="5" name="Picture 4" descr="Table&#10;&#10;Description automatically generated">
            <a:extLst>
              <a:ext uri="{FF2B5EF4-FFF2-40B4-BE49-F238E27FC236}">
                <a16:creationId xmlns:a16="http://schemas.microsoft.com/office/drawing/2014/main" id="{02CAE088-6E56-4AC8-AE51-32AD0B6F2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738" y="3822967"/>
            <a:ext cx="5172797" cy="1371791"/>
          </a:xfrm>
          <a:prstGeom prst="rect">
            <a:avLst/>
          </a:prstGeom>
        </p:spPr>
      </p:pic>
      <p:pic>
        <p:nvPicPr>
          <p:cNvPr id="8" name="Picture 7" descr="Chart, bar chart&#10;&#10;Description automatically generated">
            <a:extLst>
              <a:ext uri="{FF2B5EF4-FFF2-40B4-BE49-F238E27FC236}">
                <a16:creationId xmlns:a16="http://schemas.microsoft.com/office/drawing/2014/main" id="{69550528-974F-4EFF-B74E-AEC52DC2EC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632" y="2782176"/>
            <a:ext cx="6697010" cy="3753374"/>
          </a:xfrm>
          <a:prstGeom prst="rect">
            <a:avLst/>
          </a:prstGeom>
        </p:spPr>
      </p:pic>
      <p:pic>
        <p:nvPicPr>
          <p:cNvPr id="10" name="Picture 9" descr="Table&#10;&#10;Description automatically generated">
            <a:extLst>
              <a:ext uri="{FF2B5EF4-FFF2-40B4-BE49-F238E27FC236}">
                <a16:creationId xmlns:a16="http://schemas.microsoft.com/office/drawing/2014/main" id="{F73E8F2F-393E-415A-9DB1-46FFA0C080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435" y="531126"/>
            <a:ext cx="5172797" cy="1371791"/>
          </a:xfrm>
          <a:prstGeom prst="rect">
            <a:avLst/>
          </a:prstGeom>
        </p:spPr>
      </p:pic>
    </p:spTree>
    <p:extLst>
      <p:ext uri="{BB962C8B-B14F-4D97-AF65-F5344CB8AC3E}">
        <p14:creationId xmlns:p14="http://schemas.microsoft.com/office/powerpoint/2010/main" val="3648118007"/>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792ED4-DA75-41ED-A0EC-454FABE4AF5B}"/>
              </a:ext>
            </a:extLst>
          </p:cNvPr>
          <p:cNvSpPr>
            <a:spLocks noGrp="1"/>
          </p:cNvSpPr>
          <p:nvPr>
            <p:ph type="title"/>
          </p:nvPr>
        </p:nvSpPr>
        <p:spPr>
          <a:xfrm>
            <a:off x="7996845" y="457201"/>
            <a:ext cx="3967848" cy="1332688"/>
          </a:xfrm>
        </p:spPr>
        <p:txBody>
          <a:bodyPr vert="horz" lIns="91440" tIns="45720" rIns="91440" bIns="45720" rtlCol="0" anchor="b">
            <a:normAutofit fontScale="90000"/>
          </a:bodyPr>
          <a:lstStyle/>
          <a:p>
            <a:pPr algn="ctr"/>
            <a:r>
              <a:rPr lang="en-US" sz="3000" dirty="0">
                <a:ln w="13462">
                  <a:solidFill>
                    <a:schemeClr val="bg1"/>
                  </a:solidFill>
                  <a:prstDash val="solid"/>
                </a:ln>
                <a:solidFill>
                  <a:srgbClr val="FFFFFF"/>
                </a:solidFill>
                <a:effectLst>
                  <a:outerShdw dist="38100" dir="2700000" algn="bl" rotWithShape="0">
                    <a:schemeClr val="accent5"/>
                  </a:outerShdw>
                </a:effectLst>
              </a:rPr>
              <a:t>Results &amp; Visualizations (Data set 3) (Cont.):</a:t>
            </a:r>
            <a:br>
              <a:rPr lang="en-US" sz="3000" dirty="0">
                <a:ln w="13462">
                  <a:solidFill>
                    <a:schemeClr val="bg1"/>
                  </a:solidFill>
                  <a:prstDash val="solid"/>
                </a:ln>
                <a:solidFill>
                  <a:srgbClr val="FFFFFF"/>
                </a:solidFill>
                <a:effectLst>
                  <a:outerShdw dist="38100" dir="2700000" algn="bl" rotWithShape="0">
                    <a:schemeClr val="accent5"/>
                  </a:outerShdw>
                </a:effectLst>
              </a:rPr>
            </a:br>
            <a:endParaRPr lang="en-US" sz="3000" dirty="0">
              <a:solidFill>
                <a:srgbClr val="FFFFFF"/>
              </a:solidFill>
            </a:endParaRPr>
          </a:p>
        </p:txBody>
      </p:sp>
      <p:sp>
        <p:nvSpPr>
          <p:cNvPr id="6" name="TextBox 5">
            <a:extLst>
              <a:ext uri="{FF2B5EF4-FFF2-40B4-BE49-F238E27FC236}">
                <a16:creationId xmlns:a16="http://schemas.microsoft.com/office/drawing/2014/main" id="{8CF75394-6318-4E63-81D1-A75969DE8332}"/>
              </a:ext>
            </a:extLst>
          </p:cNvPr>
          <p:cNvSpPr txBox="1"/>
          <p:nvPr/>
        </p:nvSpPr>
        <p:spPr>
          <a:xfrm>
            <a:off x="8164749" y="2024743"/>
            <a:ext cx="3575737" cy="4016619"/>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1"/>
              </a:buClr>
              <a:buFont typeface="Wingdings 2" charset="2"/>
              <a:buChar char=""/>
            </a:pPr>
            <a:r>
              <a:rPr lang="en-US" sz="2000" b="1" dirty="0">
                <a:solidFill>
                  <a:schemeClr val="bg1"/>
                </a:solidFill>
              </a:rPr>
              <a:t>Here I try to find the unique industry name among the country.</a:t>
            </a:r>
          </a:p>
          <a:p>
            <a:pPr>
              <a:spcBef>
                <a:spcPct val="20000"/>
              </a:spcBef>
              <a:spcAft>
                <a:spcPts val="600"/>
              </a:spcAft>
              <a:buClr>
                <a:schemeClr val="accent1"/>
              </a:buClr>
            </a:pPr>
            <a:endParaRPr lang="en-US" sz="2000" b="1" dirty="0">
              <a:solidFill>
                <a:schemeClr val="bg1"/>
              </a:solidFill>
            </a:endParaRPr>
          </a:p>
        </p:txBody>
      </p:sp>
      <p:pic>
        <p:nvPicPr>
          <p:cNvPr id="4" name="Picture 3" descr="Text, letter&#10;&#10;Description automatically generated">
            <a:extLst>
              <a:ext uri="{FF2B5EF4-FFF2-40B4-BE49-F238E27FC236}">
                <a16:creationId xmlns:a16="http://schemas.microsoft.com/office/drawing/2014/main" id="{29A84897-BB60-43C1-BDB5-3D7F20E4A3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727" y="909716"/>
            <a:ext cx="5830114" cy="4725059"/>
          </a:xfrm>
          <a:prstGeom prst="rect">
            <a:avLst/>
          </a:prstGeom>
        </p:spPr>
      </p:pic>
    </p:spTree>
    <p:extLst>
      <p:ext uri="{BB962C8B-B14F-4D97-AF65-F5344CB8AC3E}">
        <p14:creationId xmlns:p14="http://schemas.microsoft.com/office/powerpoint/2010/main" val="2835307278"/>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792ED4-DA75-41ED-A0EC-454FABE4AF5B}"/>
              </a:ext>
            </a:extLst>
          </p:cNvPr>
          <p:cNvSpPr>
            <a:spLocks noGrp="1"/>
          </p:cNvSpPr>
          <p:nvPr>
            <p:ph type="title"/>
          </p:nvPr>
        </p:nvSpPr>
        <p:spPr>
          <a:xfrm>
            <a:off x="7996845" y="457201"/>
            <a:ext cx="3967848" cy="1332688"/>
          </a:xfrm>
        </p:spPr>
        <p:txBody>
          <a:bodyPr vert="horz" lIns="91440" tIns="45720" rIns="91440" bIns="45720" rtlCol="0" anchor="b">
            <a:normAutofit fontScale="90000"/>
          </a:bodyPr>
          <a:lstStyle/>
          <a:p>
            <a:pPr algn="ctr"/>
            <a:r>
              <a:rPr lang="en-US" sz="3000" dirty="0">
                <a:ln w="13462">
                  <a:solidFill>
                    <a:schemeClr val="bg1"/>
                  </a:solidFill>
                  <a:prstDash val="solid"/>
                </a:ln>
                <a:solidFill>
                  <a:srgbClr val="FFFFFF"/>
                </a:solidFill>
                <a:effectLst>
                  <a:outerShdw dist="38100" dir="2700000" algn="bl" rotWithShape="0">
                    <a:schemeClr val="accent5"/>
                  </a:outerShdw>
                </a:effectLst>
              </a:rPr>
              <a:t>Results &amp; Visualizations (Data set 4) (Cont.):</a:t>
            </a:r>
            <a:br>
              <a:rPr lang="en-US" sz="3000" dirty="0">
                <a:ln w="13462">
                  <a:solidFill>
                    <a:schemeClr val="bg1"/>
                  </a:solidFill>
                  <a:prstDash val="solid"/>
                </a:ln>
                <a:solidFill>
                  <a:srgbClr val="FFFFFF"/>
                </a:solidFill>
                <a:effectLst>
                  <a:outerShdw dist="38100" dir="2700000" algn="bl" rotWithShape="0">
                    <a:schemeClr val="accent5"/>
                  </a:outerShdw>
                </a:effectLst>
              </a:rPr>
            </a:br>
            <a:endParaRPr lang="en-US" sz="3000" dirty="0">
              <a:solidFill>
                <a:srgbClr val="FFFFFF"/>
              </a:solidFill>
            </a:endParaRPr>
          </a:p>
        </p:txBody>
      </p:sp>
      <p:sp>
        <p:nvSpPr>
          <p:cNvPr id="6" name="TextBox 5">
            <a:extLst>
              <a:ext uri="{FF2B5EF4-FFF2-40B4-BE49-F238E27FC236}">
                <a16:creationId xmlns:a16="http://schemas.microsoft.com/office/drawing/2014/main" id="{8CF75394-6318-4E63-81D1-A75969DE8332}"/>
              </a:ext>
            </a:extLst>
          </p:cNvPr>
          <p:cNvSpPr txBox="1"/>
          <p:nvPr/>
        </p:nvSpPr>
        <p:spPr>
          <a:xfrm>
            <a:off x="8164749" y="2024743"/>
            <a:ext cx="3575737" cy="4016619"/>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1"/>
              </a:buClr>
              <a:buFont typeface="Wingdings 2" charset="2"/>
              <a:buChar char=""/>
            </a:pPr>
            <a:r>
              <a:rPr lang="en-US" sz="2000" b="1" dirty="0">
                <a:solidFill>
                  <a:schemeClr val="bg1"/>
                </a:solidFill>
              </a:rPr>
              <a:t>Here I’ve described the summary of the  data where it shows the mean, standard deviation, minimum value, maximum value among the skills migration</a:t>
            </a:r>
          </a:p>
          <a:p>
            <a:pPr marL="285750" indent="-285750">
              <a:spcBef>
                <a:spcPct val="20000"/>
              </a:spcBef>
              <a:spcAft>
                <a:spcPts val="600"/>
              </a:spcAft>
              <a:buClr>
                <a:schemeClr val="accent1"/>
              </a:buClr>
              <a:buFont typeface="Wingdings 2" charset="2"/>
              <a:buChar char=""/>
            </a:pPr>
            <a:r>
              <a:rPr lang="en-US" sz="2000" b="1" dirty="0">
                <a:solidFill>
                  <a:schemeClr val="bg1"/>
                </a:solidFill>
              </a:rPr>
              <a:t>And the bar graphs shows the income rate according to skills</a:t>
            </a:r>
          </a:p>
        </p:txBody>
      </p:sp>
      <p:pic>
        <p:nvPicPr>
          <p:cNvPr id="4" name="Picture 3" descr="Graphical user interface, text, table&#10;&#10;Description automatically generated">
            <a:extLst>
              <a:ext uri="{FF2B5EF4-FFF2-40B4-BE49-F238E27FC236}">
                <a16:creationId xmlns:a16="http://schemas.microsoft.com/office/drawing/2014/main" id="{6B28DB9A-BCC5-46C7-8CB0-A71590A6FE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635" y="151805"/>
            <a:ext cx="6687483" cy="2314898"/>
          </a:xfrm>
          <a:prstGeom prst="rect">
            <a:avLst/>
          </a:prstGeom>
        </p:spPr>
      </p:pic>
      <p:pic>
        <p:nvPicPr>
          <p:cNvPr id="7" name="Picture 6" descr="Chart, bar chart&#10;&#10;Description automatically generated">
            <a:extLst>
              <a:ext uri="{FF2B5EF4-FFF2-40B4-BE49-F238E27FC236}">
                <a16:creationId xmlns:a16="http://schemas.microsoft.com/office/drawing/2014/main" id="{56303AD4-BBB3-48E9-B2E3-B4C84AFE2E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876" y="2618508"/>
            <a:ext cx="4496427" cy="4124901"/>
          </a:xfrm>
          <a:prstGeom prst="rect">
            <a:avLst/>
          </a:prstGeom>
        </p:spPr>
      </p:pic>
    </p:spTree>
    <p:extLst>
      <p:ext uri="{BB962C8B-B14F-4D97-AF65-F5344CB8AC3E}">
        <p14:creationId xmlns:p14="http://schemas.microsoft.com/office/powerpoint/2010/main" val="1467675424"/>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792ED4-DA75-41ED-A0EC-454FABE4AF5B}"/>
              </a:ext>
            </a:extLst>
          </p:cNvPr>
          <p:cNvSpPr>
            <a:spLocks noGrp="1"/>
          </p:cNvSpPr>
          <p:nvPr>
            <p:ph type="title"/>
          </p:nvPr>
        </p:nvSpPr>
        <p:spPr>
          <a:xfrm>
            <a:off x="7996845" y="457201"/>
            <a:ext cx="3967848" cy="1332688"/>
          </a:xfrm>
        </p:spPr>
        <p:txBody>
          <a:bodyPr vert="horz" lIns="91440" tIns="45720" rIns="91440" bIns="45720" rtlCol="0" anchor="b">
            <a:normAutofit fontScale="90000"/>
          </a:bodyPr>
          <a:lstStyle/>
          <a:p>
            <a:pPr algn="ctr"/>
            <a:r>
              <a:rPr lang="en-US" sz="3000" dirty="0">
                <a:ln w="13462">
                  <a:solidFill>
                    <a:schemeClr val="bg1"/>
                  </a:solidFill>
                  <a:prstDash val="solid"/>
                </a:ln>
                <a:solidFill>
                  <a:srgbClr val="FFFFFF"/>
                </a:solidFill>
                <a:effectLst>
                  <a:outerShdw dist="38100" dir="2700000" algn="bl" rotWithShape="0">
                    <a:schemeClr val="accent5"/>
                  </a:outerShdw>
                </a:effectLst>
              </a:rPr>
              <a:t>Results &amp; Visualizations (Data set 4) (Cont.):</a:t>
            </a:r>
            <a:br>
              <a:rPr lang="en-US" sz="3000" dirty="0">
                <a:ln w="13462">
                  <a:solidFill>
                    <a:schemeClr val="bg1"/>
                  </a:solidFill>
                  <a:prstDash val="solid"/>
                </a:ln>
                <a:solidFill>
                  <a:srgbClr val="FFFFFF"/>
                </a:solidFill>
                <a:effectLst>
                  <a:outerShdw dist="38100" dir="2700000" algn="bl" rotWithShape="0">
                    <a:schemeClr val="accent5"/>
                  </a:outerShdw>
                </a:effectLst>
              </a:rPr>
            </a:br>
            <a:endParaRPr lang="en-US" sz="3000" dirty="0">
              <a:solidFill>
                <a:srgbClr val="FFFFFF"/>
              </a:solidFill>
            </a:endParaRPr>
          </a:p>
        </p:txBody>
      </p:sp>
      <p:sp>
        <p:nvSpPr>
          <p:cNvPr id="6" name="TextBox 5">
            <a:extLst>
              <a:ext uri="{FF2B5EF4-FFF2-40B4-BE49-F238E27FC236}">
                <a16:creationId xmlns:a16="http://schemas.microsoft.com/office/drawing/2014/main" id="{8CF75394-6318-4E63-81D1-A75969DE8332}"/>
              </a:ext>
            </a:extLst>
          </p:cNvPr>
          <p:cNvSpPr txBox="1"/>
          <p:nvPr/>
        </p:nvSpPr>
        <p:spPr>
          <a:xfrm>
            <a:off x="8164749" y="2024743"/>
            <a:ext cx="3575737" cy="4016619"/>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1"/>
              </a:buClr>
              <a:buFont typeface="Wingdings 2" charset="2"/>
              <a:buChar char=""/>
            </a:pPr>
            <a:r>
              <a:rPr lang="en-US" sz="2000" b="1" dirty="0">
                <a:solidFill>
                  <a:schemeClr val="bg1"/>
                </a:solidFill>
              </a:rPr>
              <a:t>Here the graphs shows skills category</a:t>
            </a:r>
          </a:p>
          <a:p>
            <a:pPr marL="285750" indent="-285750">
              <a:spcBef>
                <a:spcPct val="20000"/>
              </a:spcBef>
              <a:spcAft>
                <a:spcPts val="600"/>
              </a:spcAft>
              <a:buClr>
                <a:schemeClr val="accent1"/>
              </a:buClr>
              <a:buFont typeface="Wingdings 2" charset="2"/>
              <a:buChar char=""/>
            </a:pPr>
            <a:r>
              <a:rPr lang="en-US" sz="2000" b="1" dirty="0">
                <a:solidFill>
                  <a:schemeClr val="bg1"/>
                </a:solidFill>
              </a:rPr>
              <a:t>Where the highest category is specialized industry skills and the lowest skills is Disrupted Tech skills.</a:t>
            </a:r>
          </a:p>
        </p:txBody>
      </p:sp>
      <p:pic>
        <p:nvPicPr>
          <p:cNvPr id="5" name="Picture 4" descr="Chart&#10;&#10;Description automatically generated">
            <a:extLst>
              <a:ext uri="{FF2B5EF4-FFF2-40B4-BE49-F238E27FC236}">
                <a16:creationId xmlns:a16="http://schemas.microsoft.com/office/drawing/2014/main" id="{4C384B36-9C7C-4B44-B212-D791693299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083" y="697583"/>
            <a:ext cx="4048690" cy="4696480"/>
          </a:xfrm>
          <a:prstGeom prst="rect">
            <a:avLst/>
          </a:prstGeom>
        </p:spPr>
      </p:pic>
    </p:spTree>
    <p:extLst>
      <p:ext uri="{BB962C8B-B14F-4D97-AF65-F5344CB8AC3E}">
        <p14:creationId xmlns:p14="http://schemas.microsoft.com/office/powerpoint/2010/main" val="1109607205"/>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792ED4-DA75-41ED-A0EC-454FABE4AF5B}"/>
              </a:ext>
            </a:extLst>
          </p:cNvPr>
          <p:cNvSpPr>
            <a:spLocks noGrp="1"/>
          </p:cNvSpPr>
          <p:nvPr>
            <p:ph type="title"/>
          </p:nvPr>
        </p:nvSpPr>
        <p:spPr>
          <a:xfrm>
            <a:off x="7996845" y="457201"/>
            <a:ext cx="3967848" cy="1332688"/>
          </a:xfrm>
        </p:spPr>
        <p:txBody>
          <a:bodyPr vert="horz" lIns="91440" tIns="45720" rIns="91440" bIns="45720" rtlCol="0" anchor="b">
            <a:normAutofit fontScale="90000"/>
          </a:bodyPr>
          <a:lstStyle/>
          <a:p>
            <a:pPr algn="ctr"/>
            <a:r>
              <a:rPr lang="en-US" sz="3000" dirty="0">
                <a:ln w="13462">
                  <a:solidFill>
                    <a:schemeClr val="bg1"/>
                  </a:solidFill>
                  <a:prstDash val="solid"/>
                </a:ln>
                <a:solidFill>
                  <a:srgbClr val="FFFFFF"/>
                </a:solidFill>
                <a:effectLst>
                  <a:outerShdw dist="38100" dir="2700000" algn="bl" rotWithShape="0">
                    <a:schemeClr val="accent5"/>
                  </a:outerShdw>
                </a:effectLst>
              </a:rPr>
              <a:t>Results &amp; Visualizations (Data set 4) (Cont.):</a:t>
            </a:r>
            <a:br>
              <a:rPr lang="en-US" sz="3000" dirty="0">
                <a:ln w="13462">
                  <a:solidFill>
                    <a:schemeClr val="bg1"/>
                  </a:solidFill>
                  <a:prstDash val="solid"/>
                </a:ln>
                <a:solidFill>
                  <a:srgbClr val="FFFFFF"/>
                </a:solidFill>
                <a:effectLst>
                  <a:outerShdw dist="38100" dir="2700000" algn="bl" rotWithShape="0">
                    <a:schemeClr val="accent5"/>
                  </a:outerShdw>
                </a:effectLst>
              </a:rPr>
            </a:br>
            <a:endParaRPr lang="en-US" sz="3000" dirty="0">
              <a:solidFill>
                <a:srgbClr val="FFFFFF"/>
              </a:solidFill>
            </a:endParaRPr>
          </a:p>
        </p:txBody>
      </p:sp>
      <p:sp>
        <p:nvSpPr>
          <p:cNvPr id="6" name="TextBox 5">
            <a:extLst>
              <a:ext uri="{FF2B5EF4-FFF2-40B4-BE49-F238E27FC236}">
                <a16:creationId xmlns:a16="http://schemas.microsoft.com/office/drawing/2014/main" id="{8CF75394-6318-4E63-81D1-A75969DE8332}"/>
              </a:ext>
            </a:extLst>
          </p:cNvPr>
          <p:cNvSpPr txBox="1"/>
          <p:nvPr/>
        </p:nvSpPr>
        <p:spPr>
          <a:xfrm>
            <a:off x="8164749" y="2024743"/>
            <a:ext cx="3575737" cy="4016619"/>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1"/>
              </a:buClr>
              <a:buFont typeface="Wingdings 2" charset="2"/>
              <a:buChar char=""/>
            </a:pPr>
            <a:r>
              <a:rPr lang="en-US" sz="2000" b="1" dirty="0">
                <a:solidFill>
                  <a:schemeClr val="bg1"/>
                </a:solidFill>
              </a:rPr>
              <a:t>Here the graphs shows skills migration among the countries. Highest one is Afghanistan and the lowest one is Togo.</a:t>
            </a:r>
          </a:p>
        </p:txBody>
      </p:sp>
      <p:pic>
        <p:nvPicPr>
          <p:cNvPr id="4" name="Picture 3" descr="Chart, bar chart, histogram&#10;&#10;Description automatically generated">
            <a:extLst>
              <a:ext uri="{FF2B5EF4-FFF2-40B4-BE49-F238E27FC236}">
                <a16:creationId xmlns:a16="http://schemas.microsoft.com/office/drawing/2014/main" id="{28369C1D-98F3-4371-82C0-91D382C1F1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58" y="816561"/>
            <a:ext cx="4696480" cy="3953427"/>
          </a:xfrm>
          <a:prstGeom prst="rect">
            <a:avLst/>
          </a:prstGeom>
        </p:spPr>
      </p:pic>
    </p:spTree>
    <p:extLst>
      <p:ext uri="{BB962C8B-B14F-4D97-AF65-F5344CB8AC3E}">
        <p14:creationId xmlns:p14="http://schemas.microsoft.com/office/powerpoint/2010/main" val="2264375815"/>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792ED4-DA75-41ED-A0EC-454FABE4AF5B}"/>
              </a:ext>
            </a:extLst>
          </p:cNvPr>
          <p:cNvSpPr>
            <a:spLocks noGrp="1"/>
          </p:cNvSpPr>
          <p:nvPr>
            <p:ph type="title"/>
          </p:nvPr>
        </p:nvSpPr>
        <p:spPr>
          <a:xfrm>
            <a:off x="7996845" y="457201"/>
            <a:ext cx="3967848" cy="1332688"/>
          </a:xfrm>
        </p:spPr>
        <p:txBody>
          <a:bodyPr vert="horz" lIns="91440" tIns="45720" rIns="91440" bIns="45720" rtlCol="0" anchor="b">
            <a:normAutofit fontScale="90000"/>
          </a:bodyPr>
          <a:lstStyle/>
          <a:p>
            <a:pPr algn="ctr"/>
            <a:r>
              <a:rPr lang="en-US" sz="3000" dirty="0">
                <a:ln w="13462">
                  <a:solidFill>
                    <a:schemeClr val="bg1"/>
                  </a:solidFill>
                  <a:prstDash val="solid"/>
                </a:ln>
                <a:solidFill>
                  <a:srgbClr val="FFFFFF"/>
                </a:solidFill>
                <a:effectLst>
                  <a:outerShdw dist="38100" dir="2700000" algn="bl" rotWithShape="0">
                    <a:schemeClr val="accent5"/>
                  </a:outerShdw>
                </a:effectLst>
              </a:rPr>
              <a:t>Results &amp; Visualizations (Data set 5) (Cont.):</a:t>
            </a:r>
            <a:br>
              <a:rPr lang="en-US" sz="3000" dirty="0">
                <a:ln w="13462">
                  <a:solidFill>
                    <a:schemeClr val="bg1"/>
                  </a:solidFill>
                  <a:prstDash val="solid"/>
                </a:ln>
                <a:solidFill>
                  <a:srgbClr val="FFFFFF"/>
                </a:solidFill>
                <a:effectLst>
                  <a:outerShdw dist="38100" dir="2700000" algn="bl" rotWithShape="0">
                    <a:schemeClr val="accent5"/>
                  </a:outerShdw>
                </a:effectLst>
              </a:rPr>
            </a:br>
            <a:endParaRPr lang="en-US" sz="3000" dirty="0">
              <a:solidFill>
                <a:srgbClr val="FFFFFF"/>
              </a:solidFill>
            </a:endParaRPr>
          </a:p>
        </p:txBody>
      </p:sp>
      <p:sp>
        <p:nvSpPr>
          <p:cNvPr id="6" name="TextBox 5">
            <a:extLst>
              <a:ext uri="{FF2B5EF4-FFF2-40B4-BE49-F238E27FC236}">
                <a16:creationId xmlns:a16="http://schemas.microsoft.com/office/drawing/2014/main" id="{8CF75394-6318-4E63-81D1-A75969DE8332}"/>
              </a:ext>
            </a:extLst>
          </p:cNvPr>
          <p:cNvSpPr txBox="1"/>
          <p:nvPr/>
        </p:nvSpPr>
        <p:spPr>
          <a:xfrm>
            <a:off x="8164749" y="2024743"/>
            <a:ext cx="3575737" cy="4016619"/>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1"/>
              </a:buClr>
              <a:buFont typeface="Wingdings 2" charset="2"/>
              <a:buChar char=""/>
            </a:pPr>
            <a:r>
              <a:rPr lang="en-US" sz="2000" b="1" dirty="0">
                <a:solidFill>
                  <a:schemeClr val="bg1"/>
                </a:solidFill>
              </a:rPr>
              <a:t>Here I’ve described the summary of the  data where it shows the mean, standard deviation, minimum value, maximum value among the growth industry</a:t>
            </a:r>
          </a:p>
          <a:p>
            <a:pPr marL="285750" indent="-285750">
              <a:spcBef>
                <a:spcPct val="20000"/>
              </a:spcBef>
              <a:spcAft>
                <a:spcPts val="600"/>
              </a:spcAft>
              <a:buClr>
                <a:schemeClr val="accent1"/>
              </a:buClr>
              <a:buFont typeface="Wingdings 2" charset="2"/>
              <a:buChar char=""/>
            </a:pPr>
            <a:r>
              <a:rPr lang="en-US" sz="2000" b="1" dirty="0">
                <a:solidFill>
                  <a:schemeClr val="bg1"/>
                </a:solidFill>
              </a:rPr>
              <a:t>And check the null values of growth industry.</a:t>
            </a:r>
          </a:p>
        </p:txBody>
      </p:sp>
      <p:pic>
        <p:nvPicPr>
          <p:cNvPr id="5" name="Picture 4" descr="Graphical user interface, text&#10;&#10;Description automatically generated">
            <a:extLst>
              <a:ext uri="{FF2B5EF4-FFF2-40B4-BE49-F238E27FC236}">
                <a16:creationId xmlns:a16="http://schemas.microsoft.com/office/drawing/2014/main" id="{68B55B71-7AC1-407E-92C1-73F4C432D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530" y="313136"/>
            <a:ext cx="6544588" cy="2305372"/>
          </a:xfrm>
          <a:prstGeom prst="rect">
            <a:avLst/>
          </a:prstGeom>
        </p:spPr>
      </p:pic>
      <p:pic>
        <p:nvPicPr>
          <p:cNvPr id="9" name="Picture 8" descr="Graphical user interface, text&#10;&#10;Description automatically generated">
            <a:extLst>
              <a:ext uri="{FF2B5EF4-FFF2-40B4-BE49-F238E27FC236}">
                <a16:creationId xmlns:a16="http://schemas.microsoft.com/office/drawing/2014/main" id="{13D4AF93-3B1B-4141-A2C8-7C85FB0839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232" y="2618508"/>
            <a:ext cx="4496427" cy="3724795"/>
          </a:xfrm>
          <a:prstGeom prst="rect">
            <a:avLst/>
          </a:prstGeom>
        </p:spPr>
      </p:pic>
    </p:spTree>
    <p:extLst>
      <p:ext uri="{BB962C8B-B14F-4D97-AF65-F5344CB8AC3E}">
        <p14:creationId xmlns:p14="http://schemas.microsoft.com/office/powerpoint/2010/main" val="926680451"/>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792ED4-DA75-41ED-A0EC-454FABE4AF5B}"/>
              </a:ext>
            </a:extLst>
          </p:cNvPr>
          <p:cNvSpPr>
            <a:spLocks noGrp="1"/>
          </p:cNvSpPr>
          <p:nvPr>
            <p:ph type="title"/>
          </p:nvPr>
        </p:nvSpPr>
        <p:spPr>
          <a:xfrm>
            <a:off x="7996845" y="457201"/>
            <a:ext cx="3967848" cy="1332688"/>
          </a:xfrm>
        </p:spPr>
        <p:txBody>
          <a:bodyPr vert="horz" lIns="91440" tIns="45720" rIns="91440" bIns="45720" rtlCol="0" anchor="b">
            <a:normAutofit fontScale="90000"/>
          </a:bodyPr>
          <a:lstStyle/>
          <a:p>
            <a:pPr algn="ctr"/>
            <a:r>
              <a:rPr lang="en-US" sz="3000" dirty="0">
                <a:ln w="13462">
                  <a:solidFill>
                    <a:schemeClr val="bg1"/>
                  </a:solidFill>
                  <a:prstDash val="solid"/>
                </a:ln>
                <a:solidFill>
                  <a:srgbClr val="FFFFFF"/>
                </a:solidFill>
                <a:effectLst>
                  <a:outerShdw dist="38100" dir="2700000" algn="bl" rotWithShape="0">
                    <a:schemeClr val="accent5"/>
                  </a:outerShdw>
                </a:effectLst>
              </a:rPr>
              <a:t>Results &amp; Visualizations (Data set 5) (Cont.):</a:t>
            </a:r>
            <a:br>
              <a:rPr lang="en-US" sz="3000" dirty="0">
                <a:ln w="13462">
                  <a:solidFill>
                    <a:schemeClr val="bg1"/>
                  </a:solidFill>
                  <a:prstDash val="solid"/>
                </a:ln>
                <a:solidFill>
                  <a:srgbClr val="FFFFFF"/>
                </a:solidFill>
                <a:effectLst>
                  <a:outerShdw dist="38100" dir="2700000" algn="bl" rotWithShape="0">
                    <a:schemeClr val="accent5"/>
                  </a:outerShdw>
                </a:effectLst>
              </a:rPr>
            </a:br>
            <a:endParaRPr lang="en-US" sz="3000" dirty="0">
              <a:solidFill>
                <a:srgbClr val="FFFFFF"/>
              </a:solidFill>
            </a:endParaRPr>
          </a:p>
        </p:txBody>
      </p:sp>
      <p:sp>
        <p:nvSpPr>
          <p:cNvPr id="6" name="TextBox 5">
            <a:extLst>
              <a:ext uri="{FF2B5EF4-FFF2-40B4-BE49-F238E27FC236}">
                <a16:creationId xmlns:a16="http://schemas.microsoft.com/office/drawing/2014/main" id="{8CF75394-6318-4E63-81D1-A75969DE8332}"/>
              </a:ext>
            </a:extLst>
          </p:cNvPr>
          <p:cNvSpPr txBox="1"/>
          <p:nvPr/>
        </p:nvSpPr>
        <p:spPr>
          <a:xfrm>
            <a:off x="8164749" y="2024743"/>
            <a:ext cx="3575737" cy="4016619"/>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1"/>
              </a:buClr>
              <a:buFont typeface="Wingdings 2" charset="2"/>
              <a:buChar char=""/>
            </a:pPr>
            <a:r>
              <a:rPr lang="en-US" sz="2000" b="1" dirty="0">
                <a:solidFill>
                  <a:schemeClr val="bg1"/>
                </a:solidFill>
              </a:rPr>
              <a:t>Here the confusion matrix shows the correlation among growth rate.</a:t>
            </a:r>
          </a:p>
        </p:txBody>
      </p:sp>
      <p:pic>
        <p:nvPicPr>
          <p:cNvPr id="8" name="Picture 7" descr="A picture containing calendar&#10;&#10;Description automatically generated">
            <a:extLst>
              <a:ext uri="{FF2B5EF4-FFF2-40B4-BE49-F238E27FC236}">
                <a16:creationId xmlns:a16="http://schemas.microsoft.com/office/drawing/2014/main" id="{C154F478-7F39-42AC-A88B-B897F264E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374" y="83127"/>
            <a:ext cx="5722393" cy="6858000"/>
          </a:xfrm>
          <a:prstGeom prst="rect">
            <a:avLst/>
          </a:prstGeom>
        </p:spPr>
      </p:pic>
    </p:spTree>
    <p:extLst>
      <p:ext uri="{BB962C8B-B14F-4D97-AF65-F5344CB8AC3E}">
        <p14:creationId xmlns:p14="http://schemas.microsoft.com/office/powerpoint/2010/main" val="3725565368"/>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792ED4-DA75-41ED-A0EC-454FABE4AF5B}"/>
              </a:ext>
            </a:extLst>
          </p:cNvPr>
          <p:cNvSpPr>
            <a:spLocks noGrp="1"/>
          </p:cNvSpPr>
          <p:nvPr>
            <p:ph type="title"/>
          </p:nvPr>
        </p:nvSpPr>
        <p:spPr>
          <a:xfrm>
            <a:off x="7996845" y="457201"/>
            <a:ext cx="3967848" cy="1332688"/>
          </a:xfrm>
        </p:spPr>
        <p:txBody>
          <a:bodyPr vert="horz" lIns="91440" tIns="45720" rIns="91440" bIns="45720" rtlCol="0" anchor="b">
            <a:normAutofit fontScale="90000"/>
          </a:bodyPr>
          <a:lstStyle/>
          <a:p>
            <a:pPr algn="ctr"/>
            <a:r>
              <a:rPr lang="en-US" sz="3000" dirty="0">
                <a:ln w="13462">
                  <a:solidFill>
                    <a:schemeClr val="bg1"/>
                  </a:solidFill>
                  <a:prstDash val="solid"/>
                </a:ln>
                <a:solidFill>
                  <a:srgbClr val="FFFFFF"/>
                </a:solidFill>
                <a:effectLst>
                  <a:outerShdw dist="38100" dir="2700000" algn="bl" rotWithShape="0">
                    <a:schemeClr val="accent5"/>
                  </a:outerShdw>
                </a:effectLst>
              </a:rPr>
              <a:t>Results &amp; Visualizations (Data set 5) (Cont.):</a:t>
            </a:r>
            <a:br>
              <a:rPr lang="en-US" sz="3000" dirty="0">
                <a:ln w="13462">
                  <a:solidFill>
                    <a:schemeClr val="bg1"/>
                  </a:solidFill>
                  <a:prstDash val="solid"/>
                </a:ln>
                <a:solidFill>
                  <a:srgbClr val="FFFFFF"/>
                </a:solidFill>
                <a:effectLst>
                  <a:outerShdw dist="38100" dir="2700000" algn="bl" rotWithShape="0">
                    <a:schemeClr val="accent5"/>
                  </a:outerShdw>
                </a:effectLst>
              </a:rPr>
            </a:br>
            <a:endParaRPr lang="en-US" sz="3000" dirty="0">
              <a:solidFill>
                <a:srgbClr val="FFFFFF"/>
              </a:solidFill>
            </a:endParaRPr>
          </a:p>
        </p:txBody>
      </p:sp>
      <p:sp>
        <p:nvSpPr>
          <p:cNvPr id="6" name="TextBox 5">
            <a:extLst>
              <a:ext uri="{FF2B5EF4-FFF2-40B4-BE49-F238E27FC236}">
                <a16:creationId xmlns:a16="http://schemas.microsoft.com/office/drawing/2014/main" id="{8CF75394-6318-4E63-81D1-A75969DE8332}"/>
              </a:ext>
            </a:extLst>
          </p:cNvPr>
          <p:cNvSpPr txBox="1"/>
          <p:nvPr/>
        </p:nvSpPr>
        <p:spPr>
          <a:xfrm>
            <a:off x="8164749" y="2024743"/>
            <a:ext cx="3575737" cy="4016619"/>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1"/>
              </a:buClr>
              <a:buFont typeface="Wingdings 2" charset="2"/>
              <a:buChar char=""/>
            </a:pPr>
            <a:r>
              <a:rPr lang="en-US" sz="2000" b="1" dirty="0">
                <a:solidFill>
                  <a:schemeClr val="bg1"/>
                </a:solidFill>
              </a:rPr>
              <a:t>Here I try to find the unique region.</a:t>
            </a:r>
          </a:p>
        </p:txBody>
      </p:sp>
      <p:pic>
        <p:nvPicPr>
          <p:cNvPr id="5" name="Picture 4" descr="Text, letter&#10;&#10;Description automatically generated">
            <a:extLst>
              <a:ext uri="{FF2B5EF4-FFF2-40B4-BE49-F238E27FC236}">
                <a16:creationId xmlns:a16="http://schemas.microsoft.com/office/drawing/2014/main" id="{6F24D916-73FD-417E-AF06-A87B4087D8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0028" y="2171525"/>
            <a:ext cx="4544059" cy="1257475"/>
          </a:xfrm>
          <a:prstGeom prst="rect">
            <a:avLst/>
          </a:prstGeom>
        </p:spPr>
      </p:pic>
    </p:spTree>
    <p:extLst>
      <p:ext uri="{BB962C8B-B14F-4D97-AF65-F5344CB8AC3E}">
        <p14:creationId xmlns:p14="http://schemas.microsoft.com/office/powerpoint/2010/main" val="573565070"/>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792ED4-DA75-41ED-A0EC-454FABE4AF5B}"/>
              </a:ext>
            </a:extLst>
          </p:cNvPr>
          <p:cNvSpPr>
            <a:spLocks noGrp="1"/>
          </p:cNvSpPr>
          <p:nvPr>
            <p:ph type="title"/>
          </p:nvPr>
        </p:nvSpPr>
        <p:spPr>
          <a:xfrm>
            <a:off x="7996845" y="457201"/>
            <a:ext cx="3967848" cy="1332688"/>
          </a:xfrm>
        </p:spPr>
        <p:txBody>
          <a:bodyPr vert="horz" lIns="91440" tIns="45720" rIns="91440" bIns="45720" rtlCol="0" anchor="b">
            <a:normAutofit fontScale="90000"/>
          </a:bodyPr>
          <a:lstStyle/>
          <a:p>
            <a:pPr algn="ctr"/>
            <a:r>
              <a:rPr lang="en-US" sz="3000" dirty="0">
                <a:ln w="13462">
                  <a:solidFill>
                    <a:schemeClr val="bg1"/>
                  </a:solidFill>
                  <a:prstDash val="solid"/>
                </a:ln>
                <a:solidFill>
                  <a:srgbClr val="FFFFFF"/>
                </a:solidFill>
                <a:effectLst>
                  <a:outerShdw dist="38100" dir="2700000" algn="bl" rotWithShape="0">
                    <a:schemeClr val="accent5"/>
                  </a:outerShdw>
                </a:effectLst>
              </a:rPr>
              <a:t>Results &amp; Visualizations (Data set 5) (Cont.):</a:t>
            </a:r>
            <a:br>
              <a:rPr lang="en-US" sz="3000" dirty="0">
                <a:ln w="13462">
                  <a:solidFill>
                    <a:schemeClr val="bg1"/>
                  </a:solidFill>
                  <a:prstDash val="solid"/>
                </a:ln>
                <a:solidFill>
                  <a:srgbClr val="FFFFFF"/>
                </a:solidFill>
                <a:effectLst>
                  <a:outerShdw dist="38100" dir="2700000" algn="bl" rotWithShape="0">
                    <a:schemeClr val="accent5"/>
                  </a:outerShdw>
                </a:effectLst>
              </a:rPr>
            </a:br>
            <a:endParaRPr lang="en-US" sz="3000" dirty="0">
              <a:solidFill>
                <a:srgbClr val="FFFFFF"/>
              </a:solidFill>
            </a:endParaRPr>
          </a:p>
        </p:txBody>
      </p:sp>
      <p:sp>
        <p:nvSpPr>
          <p:cNvPr id="6" name="TextBox 5">
            <a:extLst>
              <a:ext uri="{FF2B5EF4-FFF2-40B4-BE49-F238E27FC236}">
                <a16:creationId xmlns:a16="http://schemas.microsoft.com/office/drawing/2014/main" id="{8CF75394-6318-4E63-81D1-A75969DE8332}"/>
              </a:ext>
            </a:extLst>
          </p:cNvPr>
          <p:cNvSpPr txBox="1"/>
          <p:nvPr/>
        </p:nvSpPr>
        <p:spPr>
          <a:xfrm>
            <a:off x="8164749" y="2024743"/>
            <a:ext cx="3575737" cy="4016619"/>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1"/>
              </a:buClr>
              <a:buFont typeface="Wingdings 2" charset="2"/>
              <a:buChar char=""/>
            </a:pPr>
            <a:r>
              <a:rPr lang="en-US" sz="2000" b="1" dirty="0">
                <a:solidFill>
                  <a:schemeClr val="bg1"/>
                </a:solidFill>
              </a:rPr>
              <a:t>Here graph 1 shows the income rate.</a:t>
            </a:r>
          </a:p>
          <a:p>
            <a:pPr marL="285750" indent="-285750">
              <a:spcBef>
                <a:spcPct val="20000"/>
              </a:spcBef>
              <a:spcAft>
                <a:spcPts val="600"/>
              </a:spcAft>
              <a:buClr>
                <a:schemeClr val="accent1"/>
              </a:buClr>
              <a:buFont typeface="Wingdings 2" charset="2"/>
              <a:buChar char=""/>
            </a:pPr>
            <a:r>
              <a:rPr lang="en-US" sz="2000" b="1" dirty="0">
                <a:solidFill>
                  <a:schemeClr val="bg1"/>
                </a:solidFill>
              </a:rPr>
              <a:t>And graphs 2 shows the low income rate among the countries.</a:t>
            </a:r>
          </a:p>
        </p:txBody>
      </p:sp>
      <p:pic>
        <p:nvPicPr>
          <p:cNvPr id="4" name="Picture 3" descr="Chart, bar chart&#10;&#10;Description automatically generated">
            <a:extLst>
              <a:ext uri="{FF2B5EF4-FFF2-40B4-BE49-F238E27FC236}">
                <a16:creationId xmlns:a16="http://schemas.microsoft.com/office/drawing/2014/main" id="{0B91709E-A514-4FE9-B98D-58C9FA120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651" y="0"/>
            <a:ext cx="5277587" cy="2934109"/>
          </a:xfrm>
          <a:prstGeom prst="rect">
            <a:avLst/>
          </a:prstGeom>
        </p:spPr>
      </p:pic>
      <p:pic>
        <p:nvPicPr>
          <p:cNvPr id="7" name="Picture 6" descr="Chart, bar chart&#10;&#10;Description automatically generated">
            <a:extLst>
              <a:ext uri="{FF2B5EF4-FFF2-40B4-BE49-F238E27FC236}">
                <a16:creationId xmlns:a16="http://schemas.microsoft.com/office/drawing/2014/main" id="{E07882A6-BCA1-4B01-9859-3CC34E7C05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6732" y="2828363"/>
            <a:ext cx="4315427" cy="4029637"/>
          </a:xfrm>
          <a:prstGeom prst="rect">
            <a:avLst/>
          </a:prstGeom>
        </p:spPr>
      </p:pic>
    </p:spTree>
    <p:extLst>
      <p:ext uri="{BB962C8B-B14F-4D97-AF65-F5344CB8AC3E}">
        <p14:creationId xmlns:p14="http://schemas.microsoft.com/office/powerpoint/2010/main" val="2345771759"/>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DA02D-1C78-4654-BCEE-6085363F82CC}"/>
              </a:ext>
            </a:extLst>
          </p:cNvPr>
          <p:cNvSpPr>
            <a:spLocks noGrp="1"/>
          </p:cNvSpPr>
          <p:nvPr>
            <p:ph type="title"/>
          </p:nvPr>
        </p:nvSpPr>
        <p:spPr/>
        <p:txBody>
          <a:bodyPr/>
          <a:lstStyle/>
          <a:p>
            <a:pPr algn="ctr"/>
            <a:r>
              <a:rPr lang="en-MY" dirty="0"/>
              <a:t>References:</a:t>
            </a:r>
          </a:p>
        </p:txBody>
      </p:sp>
      <p:sp>
        <p:nvSpPr>
          <p:cNvPr id="3" name="Content Placeholder 2">
            <a:extLst>
              <a:ext uri="{FF2B5EF4-FFF2-40B4-BE49-F238E27FC236}">
                <a16:creationId xmlns:a16="http://schemas.microsoft.com/office/drawing/2014/main" id="{CDCD26CB-8C25-4181-98BA-4F93193C344B}"/>
              </a:ext>
            </a:extLst>
          </p:cNvPr>
          <p:cNvSpPr>
            <a:spLocks noGrp="1"/>
          </p:cNvSpPr>
          <p:nvPr>
            <p:ph idx="1"/>
          </p:nvPr>
        </p:nvSpPr>
        <p:spPr/>
        <p:txBody>
          <a:bodyPr/>
          <a:lstStyle/>
          <a:p>
            <a:r>
              <a:rPr lang="en-MY" dirty="0"/>
              <a:t>https://matplotlib.org/tutorials/introductory/pyplot.html</a:t>
            </a:r>
          </a:p>
          <a:p>
            <a:r>
              <a:rPr lang="en-MY" dirty="0"/>
              <a:t>https://pynative.com/python-matplotlib-exercise/</a:t>
            </a:r>
          </a:p>
        </p:txBody>
      </p:sp>
    </p:spTree>
    <p:extLst>
      <p:ext uri="{BB962C8B-B14F-4D97-AF65-F5344CB8AC3E}">
        <p14:creationId xmlns:p14="http://schemas.microsoft.com/office/powerpoint/2010/main" val="272956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DA02D-1C78-4654-BCEE-6085363F82CC}"/>
              </a:ext>
            </a:extLst>
          </p:cNvPr>
          <p:cNvSpPr>
            <a:spLocks noGrp="1"/>
          </p:cNvSpPr>
          <p:nvPr>
            <p:ph type="title"/>
          </p:nvPr>
        </p:nvSpPr>
        <p:spPr/>
        <p:txBody>
          <a:bodyPr/>
          <a:lstStyle/>
          <a:p>
            <a:pPr algn="ctr"/>
            <a:r>
              <a:rPr lang="en-MY" dirty="0"/>
              <a:t>Overall Summary:</a:t>
            </a:r>
          </a:p>
        </p:txBody>
      </p:sp>
      <p:sp>
        <p:nvSpPr>
          <p:cNvPr id="4" name="TextBox 3">
            <a:extLst>
              <a:ext uri="{FF2B5EF4-FFF2-40B4-BE49-F238E27FC236}">
                <a16:creationId xmlns:a16="http://schemas.microsoft.com/office/drawing/2014/main" id="{DDD3F2BF-62A5-499F-AF7F-69E1F6E978A3}"/>
              </a:ext>
            </a:extLst>
          </p:cNvPr>
          <p:cNvSpPr txBox="1"/>
          <p:nvPr/>
        </p:nvSpPr>
        <p:spPr>
          <a:xfrm>
            <a:off x="1618066" y="3429000"/>
            <a:ext cx="9763932" cy="1200329"/>
          </a:xfrm>
          <a:prstGeom prst="rect">
            <a:avLst/>
          </a:prstGeom>
          <a:noFill/>
        </p:spPr>
        <p:txBody>
          <a:bodyPr wrap="square" rtlCol="0">
            <a:spAutoFit/>
          </a:bodyPr>
          <a:lstStyle/>
          <a:p>
            <a:r>
              <a:rPr lang="en-MY" dirty="0"/>
              <a:t>This data set contains data of different migration sector. Where stated the growth in competing job sector and the values. The dataset of Linked in shows the overview of different categories of job fields and their demands and value from different countries statistics.</a:t>
            </a:r>
          </a:p>
        </p:txBody>
      </p:sp>
    </p:spTree>
    <p:extLst>
      <p:ext uri="{BB962C8B-B14F-4D97-AF65-F5344CB8AC3E}">
        <p14:creationId xmlns:p14="http://schemas.microsoft.com/office/powerpoint/2010/main" val="5890393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36" name="Rectangle 35">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2BB7E65E-0443-48DE-804A-DF540EE954C3}"/>
              </a:ext>
            </a:extLst>
          </p:cNvPr>
          <p:cNvSpPr txBox="1"/>
          <p:nvPr/>
        </p:nvSpPr>
        <p:spPr>
          <a:xfrm>
            <a:off x="740628" y="1095346"/>
            <a:ext cx="9638153" cy="2668377"/>
          </a:xfrm>
          <a:prstGeom prst="rect">
            <a:avLst/>
          </a:prstGeom>
          <a:effectLst/>
        </p:spPr>
        <p:txBody>
          <a:bodyPr vert="horz" lIns="91440" tIns="45720" rIns="91440" bIns="45720" rtlCol="0" anchor="b">
            <a:normAutofit/>
          </a:bodyPr>
          <a:lstStyle/>
          <a:p>
            <a:pPr algn="ctr">
              <a:spcBef>
                <a:spcPct val="0"/>
              </a:spcBef>
              <a:spcAft>
                <a:spcPts val="600"/>
              </a:spcAft>
            </a:pPr>
            <a:r>
              <a:rPr lang="en-US" sz="5400" b="1" dirty="0">
                <a:latin typeface="+mj-lt"/>
                <a:ea typeface="+mj-ea"/>
                <a:cs typeface="+mj-cs"/>
              </a:rPr>
              <a:t>Thank You.</a:t>
            </a:r>
          </a:p>
        </p:txBody>
      </p:sp>
      <p:pic>
        <p:nvPicPr>
          <p:cNvPr id="24" name="Graphic 23" descr="Sunglasses Face with Solid Fill">
            <a:extLst>
              <a:ext uri="{FF2B5EF4-FFF2-40B4-BE49-F238E27FC236}">
                <a16:creationId xmlns:a16="http://schemas.microsoft.com/office/drawing/2014/main" id="{4170AA47-8E17-433D-B17C-99F6A49FA8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26412" y="1657350"/>
            <a:ext cx="3580280" cy="3580280"/>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96521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DA02D-1C78-4654-BCEE-6085363F82CC}"/>
              </a:ext>
            </a:extLst>
          </p:cNvPr>
          <p:cNvSpPr>
            <a:spLocks noGrp="1"/>
          </p:cNvSpPr>
          <p:nvPr>
            <p:ph type="title"/>
          </p:nvPr>
        </p:nvSpPr>
        <p:spPr/>
        <p:txBody>
          <a:bodyPr/>
          <a:lstStyle/>
          <a:p>
            <a:pPr algn="ctr"/>
            <a:r>
              <a:rPr lang="en-MY" dirty="0"/>
              <a:t>Background:</a:t>
            </a:r>
          </a:p>
        </p:txBody>
      </p:sp>
      <p:sp>
        <p:nvSpPr>
          <p:cNvPr id="3" name="Content Placeholder 2">
            <a:extLst>
              <a:ext uri="{FF2B5EF4-FFF2-40B4-BE49-F238E27FC236}">
                <a16:creationId xmlns:a16="http://schemas.microsoft.com/office/drawing/2014/main" id="{CDCD26CB-8C25-4181-98BA-4F93193C344B}"/>
              </a:ext>
            </a:extLst>
          </p:cNvPr>
          <p:cNvSpPr>
            <a:spLocks noGrp="1"/>
          </p:cNvSpPr>
          <p:nvPr>
            <p:ph idx="1"/>
          </p:nvPr>
        </p:nvSpPr>
        <p:spPr/>
        <p:txBody>
          <a:bodyPr/>
          <a:lstStyle/>
          <a:p>
            <a:r>
              <a:rPr lang="en-US" dirty="0"/>
              <a:t>Datasets contain the information about LinkedIn’s labor markets with detailed of their jobs skills and sector. It contains benchmark data to compare labor markets across the world.</a:t>
            </a:r>
            <a:endParaRPr lang="en-MY" dirty="0"/>
          </a:p>
          <a:p>
            <a:r>
              <a:rPr lang="en-US" dirty="0"/>
              <a:t>Most of datasets have similar or different variables.</a:t>
            </a:r>
          </a:p>
          <a:p>
            <a:pPr marL="0" indent="0">
              <a:buNone/>
            </a:pPr>
            <a:endParaRPr lang="en-MY" dirty="0"/>
          </a:p>
        </p:txBody>
      </p:sp>
    </p:spTree>
    <p:extLst>
      <p:ext uri="{BB962C8B-B14F-4D97-AF65-F5344CB8AC3E}">
        <p14:creationId xmlns:p14="http://schemas.microsoft.com/office/powerpoint/2010/main" val="4188642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68" name="TextBox 5">
            <a:extLst>
              <a:ext uri="{FF2B5EF4-FFF2-40B4-BE49-F238E27FC236}">
                <a16:creationId xmlns:a16="http://schemas.microsoft.com/office/drawing/2014/main" id="{D24F2EA5-B3A8-41CD-8064-C26F8A9AC61F}"/>
              </a:ext>
            </a:extLst>
          </p:cNvPr>
          <p:cNvGraphicFramePr/>
          <p:nvPr>
            <p:extLst>
              <p:ext uri="{D42A27DB-BD31-4B8C-83A1-F6EECF244321}">
                <p14:modId xmlns:p14="http://schemas.microsoft.com/office/powerpoint/2010/main" val="568940405"/>
              </p:ext>
            </p:extLst>
          </p:nvPr>
        </p:nvGraphicFramePr>
        <p:xfrm>
          <a:off x="819150" y="2494722"/>
          <a:ext cx="10553700"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10D79DED-8A41-4F52-950D-EC67D1936C33}"/>
              </a:ext>
            </a:extLst>
          </p:cNvPr>
          <p:cNvSpPr>
            <a:spLocks noGrp="1"/>
          </p:cNvSpPr>
          <p:nvPr>
            <p:ph type="title"/>
          </p:nvPr>
        </p:nvSpPr>
        <p:spPr/>
        <p:txBody>
          <a:bodyPr/>
          <a:lstStyle/>
          <a:p>
            <a:pPr algn="ctr"/>
            <a:r>
              <a:rPr lang="en-MY" dirty="0"/>
              <a:t>Data Sets:</a:t>
            </a:r>
          </a:p>
        </p:txBody>
      </p:sp>
    </p:spTree>
    <p:extLst>
      <p:ext uri="{BB962C8B-B14F-4D97-AF65-F5344CB8AC3E}">
        <p14:creationId xmlns:p14="http://schemas.microsoft.com/office/powerpoint/2010/main" val="3209998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DA02D-1C78-4654-BCEE-6085363F82CC}"/>
              </a:ext>
            </a:extLst>
          </p:cNvPr>
          <p:cNvSpPr>
            <a:spLocks noGrp="1"/>
          </p:cNvSpPr>
          <p:nvPr>
            <p:ph type="title"/>
          </p:nvPr>
        </p:nvSpPr>
        <p:spPr/>
        <p:txBody>
          <a:bodyPr/>
          <a:lstStyle/>
          <a:p>
            <a:pPr algn="ctr"/>
            <a:r>
              <a:rPr lang="en-MY" dirty="0"/>
              <a:t>Data Science Question:</a:t>
            </a:r>
          </a:p>
        </p:txBody>
      </p:sp>
      <p:sp>
        <p:nvSpPr>
          <p:cNvPr id="3" name="Content Placeholder 2">
            <a:extLst>
              <a:ext uri="{FF2B5EF4-FFF2-40B4-BE49-F238E27FC236}">
                <a16:creationId xmlns:a16="http://schemas.microsoft.com/office/drawing/2014/main" id="{CDCD26CB-8C25-4181-98BA-4F93193C344B}"/>
              </a:ext>
            </a:extLst>
          </p:cNvPr>
          <p:cNvSpPr>
            <a:spLocks noGrp="1"/>
          </p:cNvSpPr>
          <p:nvPr>
            <p:ph idx="1"/>
          </p:nvPr>
        </p:nvSpPr>
        <p:spPr/>
        <p:txBody>
          <a:bodyPr/>
          <a:lstStyle/>
          <a:p>
            <a:r>
              <a:rPr lang="en-US" dirty="0"/>
              <a:t>What are Relation between job sector and country?</a:t>
            </a:r>
          </a:p>
          <a:p>
            <a:r>
              <a:rPr lang="en-US" dirty="0"/>
              <a:t>What are the most demanding jobs in the marketplace?</a:t>
            </a:r>
          </a:p>
          <a:p>
            <a:r>
              <a:rPr lang="en-US" dirty="0"/>
              <a:t>What are influence of countries due to migration when it comes to income?</a:t>
            </a:r>
          </a:p>
          <a:p>
            <a:endParaRPr lang="en-MY" dirty="0"/>
          </a:p>
        </p:txBody>
      </p:sp>
    </p:spTree>
    <p:extLst>
      <p:ext uri="{BB962C8B-B14F-4D97-AF65-F5344CB8AC3E}">
        <p14:creationId xmlns:p14="http://schemas.microsoft.com/office/powerpoint/2010/main" val="374125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DA02D-1C78-4654-BCEE-6085363F82CC}"/>
              </a:ext>
            </a:extLst>
          </p:cNvPr>
          <p:cNvSpPr>
            <a:spLocks noGrp="1"/>
          </p:cNvSpPr>
          <p:nvPr>
            <p:ph type="title"/>
          </p:nvPr>
        </p:nvSpPr>
        <p:spPr/>
        <p:txBody>
          <a:bodyPr/>
          <a:lstStyle/>
          <a:p>
            <a:pPr algn="ctr"/>
            <a:r>
              <a:rPr lang="en-MY" dirty="0"/>
              <a:t>Objective:</a:t>
            </a:r>
          </a:p>
        </p:txBody>
      </p:sp>
      <p:sp>
        <p:nvSpPr>
          <p:cNvPr id="3" name="Content Placeholder 2">
            <a:extLst>
              <a:ext uri="{FF2B5EF4-FFF2-40B4-BE49-F238E27FC236}">
                <a16:creationId xmlns:a16="http://schemas.microsoft.com/office/drawing/2014/main" id="{CDCD26CB-8C25-4181-98BA-4F93193C344B}"/>
              </a:ext>
            </a:extLst>
          </p:cNvPr>
          <p:cNvSpPr>
            <a:spLocks noGrp="1"/>
          </p:cNvSpPr>
          <p:nvPr>
            <p:ph idx="1"/>
          </p:nvPr>
        </p:nvSpPr>
        <p:spPr/>
        <p:txBody>
          <a:bodyPr/>
          <a:lstStyle/>
          <a:p>
            <a:r>
              <a:rPr lang="en-US" dirty="0"/>
              <a:t>To look at all the datasets</a:t>
            </a:r>
          </a:p>
          <a:p>
            <a:r>
              <a:rPr lang="en-US" dirty="0"/>
              <a:t>Finding the Correlation between the numeric column</a:t>
            </a:r>
          </a:p>
          <a:p>
            <a:r>
              <a:rPr lang="en-US" dirty="0"/>
              <a:t>Visualizing the datasets with relevant relations.</a:t>
            </a:r>
            <a:endParaRPr lang="en-MY" dirty="0"/>
          </a:p>
          <a:p>
            <a:pPr marL="0" indent="0">
              <a:buNone/>
            </a:pPr>
            <a:endParaRPr lang="en-MY" dirty="0"/>
          </a:p>
        </p:txBody>
      </p:sp>
    </p:spTree>
    <p:extLst>
      <p:ext uri="{BB962C8B-B14F-4D97-AF65-F5344CB8AC3E}">
        <p14:creationId xmlns:p14="http://schemas.microsoft.com/office/powerpoint/2010/main" val="18553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DA02D-1C78-4654-BCEE-6085363F82CC}"/>
              </a:ext>
            </a:extLst>
          </p:cNvPr>
          <p:cNvSpPr>
            <a:spLocks noGrp="1"/>
          </p:cNvSpPr>
          <p:nvPr>
            <p:ph type="title"/>
          </p:nvPr>
        </p:nvSpPr>
        <p:spPr/>
        <p:txBody>
          <a:bodyPr/>
          <a:lstStyle/>
          <a:p>
            <a:pPr algn="ctr"/>
            <a:r>
              <a:rPr lang="en-MY" dirty="0"/>
              <a:t>Methodology:</a:t>
            </a:r>
          </a:p>
        </p:txBody>
      </p:sp>
      <p:sp>
        <p:nvSpPr>
          <p:cNvPr id="3" name="Content Placeholder 2">
            <a:extLst>
              <a:ext uri="{FF2B5EF4-FFF2-40B4-BE49-F238E27FC236}">
                <a16:creationId xmlns:a16="http://schemas.microsoft.com/office/drawing/2014/main" id="{CDCD26CB-8C25-4181-98BA-4F93193C344B}"/>
              </a:ext>
            </a:extLst>
          </p:cNvPr>
          <p:cNvSpPr>
            <a:spLocks noGrp="1"/>
          </p:cNvSpPr>
          <p:nvPr>
            <p:ph idx="1"/>
          </p:nvPr>
        </p:nvSpPr>
        <p:spPr>
          <a:xfrm>
            <a:off x="2727220" y="2330352"/>
            <a:ext cx="6737557" cy="3636511"/>
          </a:xfrm>
        </p:spPr>
        <p:txBody>
          <a:bodyPr/>
          <a:lstStyle/>
          <a:p>
            <a:pPr>
              <a:buFont typeface="Wingdings" panose="05000000000000000000" pitchFamily="2" charset="2"/>
              <a:buChar char="q"/>
            </a:pPr>
            <a:r>
              <a:rPr lang="en-US" dirty="0"/>
              <a:t>Data sets: The data set are given.</a:t>
            </a:r>
          </a:p>
          <a:p>
            <a:pPr marL="0" indent="0">
              <a:buNone/>
            </a:pPr>
            <a:endParaRPr lang="en-US" dirty="0"/>
          </a:p>
          <a:p>
            <a:pPr>
              <a:buFont typeface="Wingdings" panose="05000000000000000000" pitchFamily="2" charset="2"/>
              <a:buChar char="q"/>
            </a:pPr>
            <a:r>
              <a:rPr lang="en-US" dirty="0"/>
              <a:t>Tools Used:</a:t>
            </a:r>
          </a:p>
          <a:p>
            <a:pPr marL="742950" marR="0" lvl="1" indent="-285750" algn="l" defTabSz="457200" rtl="0" eaLnBrk="1" fontAlgn="auto" latinLnBrk="0" hangingPunct="1">
              <a:lnSpc>
                <a:spcPct val="100000"/>
              </a:lnSpc>
              <a:spcBef>
                <a:spcPct val="20000"/>
              </a:spcBef>
              <a:spcAft>
                <a:spcPts val="600"/>
              </a:spcAft>
              <a:buClr>
                <a:srgbClr val="00C6BB"/>
              </a:buClr>
              <a:buSzTx/>
              <a:buFont typeface="Wingdings 2" charset="2"/>
              <a:buChar char=""/>
              <a:tabLst/>
              <a:defRPr/>
            </a:pPr>
            <a:r>
              <a:rPr kumimoji="0" lang="en-US" sz="1600" b="0" i="0" u="none" strike="noStrike" kern="1200" cap="none" spc="0" normalizeH="0" baseline="0" noProof="0" dirty="0" err="1">
                <a:ln>
                  <a:noFill/>
                </a:ln>
                <a:solidFill>
                  <a:prstClr val="white"/>
                </a:solidFill>
                <a:effectLst/>
                <a:uLnTx/>
                <a:uFillTx/>
                <a:latin typeface="Century Gothic" panose="020B0502020202020204"/>
                <a:ea typeface="+mn-ea"/>
                <a:cs typeface="+mn-cs"/>
              </a:rPr>
              <a:t>Jupyter</a:t>
            </a:r>
            <a:r>
              <a:rPr kumimoji="0" lang="en-US" sz="1600" b="0" i="0" u="none" strike="noStrike" kern="1200" cap="none" spc="0" normalizeH="0" baseline="0" noProof="0" dirty="0">
                <a:ln>
                  <a:noFill/>
                </a:ln>
                <a:solidFill>
                  <a:prstClr val="white"/>
                </a:solidFill>
                <a:effectLst/>
                <a:uLnTx/>
                <a:uFillTx/>
                <a:latin typeface="Century Gothic" panose="020B0502020202020204"/>
                <a:ea typeface="+mn-ea"/>
                <a:cs typeface="+mn-cs"/>
              </a:rPr>
              <a:t> Notebook and Spyder (Anaconda 3).</a:t>
            </a:r>
          </a:p>
          <a:p>
            <a:pPr marL="742950" marR="0" lvl="1" indent="-285750" algn="l" defTabSz="457200" rtl="0" eaLnBrk="1" fontAlgn="auto" latinLnBrk="0" hangingPunct="1">
              <a:lnSpc>
                <a:spcPct val="100000"/>
              </a:lnSpc>
              <a:spcBef>
                <a:spcPct val="20000"/>
              </a:spcBef>
              <a:spcAft>
                <a:spcPts val="600"/>
              </a:spcAft>
              <a:buClr>
                <a:srgbClr val="00C6BB"/>
              </a:buClr>
              <a:buSzTx/>
              <a:buFont typeface="Wingdings 2" charset="2"/>
              <a:buChar char=""/>
              <a:tabLst/>
              <a:defRPr/>
            </a:pPr>
            <a:endParaRPr lang="en-US" dirty="0"/>
          </a:p>
          <a:p>
            <a:pPr>
              <a:buFont typeface="Wingdings" panose="05000000000000000000" pitchFamily="2" charset="2"/>
              <a:buChar char="q"/>
            </a:pPr>
            <a:r>
              <a:rPr lang="en-US" dirty="0"/>
              <a:t>Library Used:</a:t>
            </a:r>
          </a:p>
          <a:p>
            <a:pPr lvl="1"/>
            <a:r>
              <a:rPr lang="en-US" dirty="0"/>
              <a:t>pandas, </a:t>
            </a:r>
            <a:r>
              <a:rPr lang="en-US" dirty="0" err="1"/>
              <a:t>numpy</a:t>
            </a:r>
            <a:r>
              <a:rPr lang="en-US" dirty="0"/>
              <a:t>, matplotlib.</a:t>
            </a:r>
          </a:p>
          <a:p>
            <a:pPr lvl="1"/>
            <a:r>
              <a:rPr lang="en-US" dirty="0"/>
              <a:t>Using plot functions to visualize.</a:t>
            </a:r>
            <a:endParaRPr lang="en-MY" dirty="0"/>
          </a:p>
          <a:p>
            <a:endParaRPr lang="en-MY" dirty="0"/>
          </a:p>
        </p:txBody>
      </p:sp>
    </p:spTree>
    <p:extLst>
      <p:ext uri="{BB962C8B-B14F-4D97-AF65-F5344CB8AC3E}">
        <p14:creationId xmlns:p14="http://schemas.microsoft.com/office/powerpoint/2010/main" val="686779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792ED4-DA75-41ED-A0EC-454FABE4AF5B}"/>
              </a:ext>
            </a:extLst>
          </p:cNvPr>
          <p:cNvSpPr>
            <a:spLocks noGrp="1"/>
          </p:cNvSpPr>
          <p:nvPr>
            <p:ph type="title"/>
          </p:nvPr>
        </p:nvSpPr>
        <p:spPr>
          <a:xfrm>
            <a:off x="7897091" y="457201"/>
            <a:ext cx="4067601" cy="1332688"/>
          </a:xfrm>
        </p:spPr>
        <p:txBody>
          <a:bodyPr vert="horz" lIns="91440" tIns="45720" rIns="91440" bIns="45720" rtlCol="0" anchor="b">
            <a:normAutofit fontScale="90000"/>
          </a:bodyPr>
          <a:lstStyle/>
          <a:p>
            <a:pPr algn="ctr"/>
            <a:r>
              <a:rPr lang="en-US" sz="3000" dirty="0">
                <a:ln w="13462">
                  <a:solidFill>
                    <a:schemeClr val="bg1"/>
                  </a:solidFill>
                  <a:prstDash val="solid"/>
                </a:ln>
                <a:solidFill>
                  <a:srgbClr val="FFFFFF"/>
                </a:solidFill>
                <a:effectLst>
                  <a:outerShdw dist="38100" dir="2700000" algn="bl" rotWithShape="0">
                    <a:schemeClr val="accent5"/>
                  </a:outerShdw>
                </a:effectLst>
              </a:rPr>
              <a:t>Results &amp; Visualizations (Data set 1):</a:t>
            </a:r>
            <a:br>
              <a:rPr lang="en-US" sz="3000" dirty="0">
                <a:ln w="13462">
                  <a:solidFill>
                    <a:schemeClr val="bg1"/>
                  </a:solidFill>
                  <a:prstDash val="solid"/>
                </a:ln>
                <a:solidFill>
                  <a:srgbClr val="FFFFFF"/>
                </a:solidFill>
                <a:effectLst>
                  <a:outerShdw dist="38100" dir="2700000" algn="bl" rotWithShape="0">
                    <a:schemeClr val="accent5"/>
                  </a:outerShdw>
                </a:effectLst>
              </a:rPr>
            </a:br>
            <a:endParaRPr lang="en-US" sz="3000" dirty="0">
              <a:solidFill>
                <a:srgbClr val="FFFFFF"/>
              </a:solidFill>
            </a:endParaRPr>
          </a:p>
        </p:txBody>
      </p:sp>
      <p:sp>
        <p:nvSpPr>
          <p:cNvPr id="6" name="TextBox 5">
            <a:extLst>
              <a:ext uri="{FF2B5EF4-FFF2-40B4-BE49-F238E27FC236}">
                <a16:creationId xmlns:a16="http://schemas.microsoft.com/office/drawing/2014/main" id="{8CF75394-6318-4E63-81D1-A75969DE8332}"/>
              </a:ext>
            </a:extLst>
          </p:cNvPr>
          <p:cNvSpPr txBox="1"/>
          <p:nvPr/>
        </p:nvSpPr>
        <p:spPr>
          <a:xfrm>
            <a:off x="8164749" y="2024743"/>
            <a:ext cx="3575737" cy="4016619"/>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1"/>
              </a:buClr>
              <a:buFont typeface="Wingdings 2" charset="2"/>
              <a:buChar char=""/>
            </a:pPr>
            <a:r>
              <a:rPr lang="en-US" sz="2000" b="1" dirty="0">
                <a:solidFill>
                  <a:srgbClr val="FF0000"/>
                </a:solidFill>
              </a:rPr>
              <a:t>Check the null values</a:t>
            </a:r>
          </a:p>
          <a:p>
            <a:pPr marL="285750" indent="-285750">
              <a:spcBef>
                <a:spcPct val="20000"/>
              </a:spcBef>
              <a:spcAft>
                <a:spcPts val="600"/>
              </a:spcAft>
              <a:buClr>
                <a:schemeClr val="accent1"/>
              </a:buClr>
              <a:buFont typeface="Wingdings 2" charset="2"/>
              <a:buChar char=""/>
            </a:pPr>
            <a:r>
              <a:rPr lang="en-US" sz="2000" b="1" dirty="0">
                <a:solidFill>
                  <a:schemeClr val="bg1"/>
                </a:solidFill>
              </a:rPr>
              <a:t>Here we can see that no column has the null value</a:t>
            </a:r>
          </a:p>
          <a:p>
            <a:pPr marL="285750" indent="-285750">
              <a:spcBef>
                <a:spcPct val="20000"/>
              </a:spcBef>
              <a:spcAft>
                <a:spcPts val="600"/>
              </a:spcAft>
              <a:buClr>
                <a:schemeClr val="accent1"/>
              </a:buClr>
              <a:buFont typeface="Wingdings 2" charset="2"/>
              <a:buChar char=""/>
            </a:pPr>
            <a:r>
              <a:rPr lang="en-US" sz="2000" b="1" dirty="0">
                <a:solidFill>
                  <a:schemeClr val="bg1"/>
                </a:solidFill>
              </a:rPr>
              <a:t>So, I don’t have more work on data preprocessing.</a:t>
            </a:r>
          </a:p>
        </p:txBody>
      </p:sp>
      <p:pic>
        <p:nvPicPr>
          <p:cNvPr id="4" name="Picture 3" descr="Text&#10;&#10;Description automatically generated">
            <a:extLst>
              <a:ext uri="{FF2B5EF4-FFF2-40B4-BE49-F238E27FC236}">
                <a16:creationId xmlns:a16="http://schemas.microsoft.com/office/drawing/2014/main" id="{D2DB289A-FEBC-408D-93FF-E128F0B0D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08" y="933022"/>
            <a:ext cx="7110007" cy="4850558"/>
          </a:xfrm>
          <a:prstGeom prst="rect">
            <a:avLst/>
          </a:prstGeom>
        </p:spPr>
      </p:pic>
    </p:spTree>
    <p:extLst>
      <p:ext uri="{BB962C8B-B14F-4D97-AF65-F5344CB8AC3E}">
        <p14:creationId xmlns:p14="http://schemas.microsoft.com/office/powerpoint/2010/main" val="2120116961"/>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925</Words>
  <Application>Microsoft Office PowerPoint</Application>
  <PresentationFormat>Widescreen</PresentationFormat>
  <Paragraphs>96</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Calibri</vt:lpstr>
      <vt:lpstr>Century Gothic</vt:lpstr>
      <vt:lpstr>Wingdings</vt:lpstr>
      <vt:lpstr>Wingdings 2</vt:lpstr>
      <vt:lpstr>Quotable</vt:lpstr>
      <vt:lpstr>BIG DATA ANALYTICS CSC – 3303 TEST: 1</vt:lpstr>
      <vt:lpstr>Submitted by:</vt:lpstr>
      <vt:lpstr>Overall Summary:</vt:lpstr>
      <vt:lpstr>Background:</vt:lpstr>
      <vt:lpstr>Data Sets:</vt:lpstr>
      <vt:lpstr>Data Science Question:</vt:lpstr>
      <vt:lpstr>Objective:</vt:lpstr>
      <vt:lpstr>Methodology:</vt:lpstr>
      <vt:lpstr>Results &amp; Visualizations (Data set 1): </vt:lpstr>
      <vt:lpstr>Results &amp; Visualizations (Data set 1) (Cont.): </vt:lpstr>
      <vt:lpstr>Results &amp; Visualizations (Data set 1) (Cont.): </vt:lpstr>
      <vt:lpstr>Results &amp; Visualizations (Data set 1)  (Cont.): </vt:lpstr>
      <vt:lpstr>Results &amp; Visualizations (Data set 1) (Cont.): </vt:lpstr>
      <vt:lpstr>Results &amp; Visualizations (Data set 1) (Cont.): </vt:lpstr>
      <vt:lpstr>Results &amp; Visualizations (Data set 1) (Cont.): </vt:lpstr>
      <vt:lpstr>Results &amp; Visualizations (Data set 1) (Cont.): </vt:lpstr>
      <vt:lpstr>Results &amp; Visualizations (Data set 2) (Cont.): </vt:lpstr>
      <vt:lpstr>Results &amp; Visualizations (Data set 2) (Cont.): </vt:lpstr>
      <vt:lpstr>Results &amp; Visualizations (Data set 2) (Cont.): </vt:lpstr>
      <vt:lpstr>Results &amp; Visualizations (Data set 3) (Cont.): </vt:lpstr>
      <vt:lpstr>Results &amp; Visualizations (Data set 3) (Cont.): </vt:lpstr>
      <vt:lpstr>Results &amp; Visualizations (Data set 4) (Cont.): </vt:lpstr>
      <vt:lpstr>Results &amp; Visualizations (Data set 4) (Cont.): </vt:lpstr>
      <vt:lpstr>Results &amp; Visualizations (Data set 4) (Cont.): </vt:lpstr>
      <vt:lpstr>Results &amp; Visualizations (Data set 5) (Cont.): </vt:lpstr>
      <vt:lpstr>Results &amp; Visualizations (Data set 5) (Cont.): </vt:lpstr>
      <vt:lpstr>Results &amp; Visualizations (Data set 5) (Cont.): </vt:lpstr>
      <vt:lpstr>Results &amp; Visualizations (Data set 5) (Cont.):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SYSTEMS Info - 2301</dc:title>
  <dc:creator>Tanveer Mahmood</dc:creator>
  <cp:lastModifiedBy>Tanveer Mahmood</cp:lastModifiedBy>
  <cp:revision>14</cp:revision>
  <dcterms:created xsi:type="dcterms:W3CDTF">2020-06-08T17:21:34Z</dcterms:created>
  <dcterms:modified xsi:type="dcterms:W3CDTF">2021-04-21T10:36:36Z</dcterms:modified>
</cp:coreProperties>
</file>