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321" r:id="rId4"/>
    <p:sldId id="282" r:id="rId5"/>
    <p:sldId id="289" r:id="rId6"/>
    <p:sldId id="290" r:id="rId7"/>
    <p:sldId id="291" r:id="rId8"/>
    <p:sldId id="280" r:id="rId9"/>
    <p:sldId id="292" r:id="rId10"/>
    <p:sldId id="293" r:id="rId11"/>
    <p:sldId id="303" r:id="rId12"/>
    <p:sldId id="322" r:id="rId13"/>
    <p:sldId id="323" r:id="rId14"/>
    <p:sldId id="324" r:id="rId15"/>
    <p:sldId id="304" r:id="rId16"/>
    <p:sldId id="305" r:id="rId17"/>
    <p:sldId id="312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295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4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E02D0-2C64-4B69-95A6-8FC264D7ADEF}" type="datetimeFigureOut">
              <a:rPr lang="en-MY" smtClean="0"/>
              <a:t>9/6/2021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1757A-645D-44B0-9332-DDE15750271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2813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4024-9B97-4B8C-B202-1A0C7EB3E951}" type="datetimeFigureOut">
              <a:rPr lang="en-MY" smtClean="0"/>
              <a:t>9/6/2021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E0D7-0FBF-4557-A7CA-4B9DCCD6AD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856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4024-9B97-4B8C-B202-1A0C7EB3E951}" type="datetimeFigureOut">
              <a:rPr lang="en-MY" smtClean="0"/>
              <a:t>9/6/2021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E0D7-0FBF-4557-A7CA-4B9DCCD6AD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00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4024-9B97-4B8C-B202-1A0C7EB3E951}" type="datetimeFigureOut">
              <a:rPr lang="en-MY" smtClean="0"/>
              <a:t>9/6/2021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E0D7-0FBF-4557-A7CA-4B9DCCD6AD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9975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4024-9B97-4B8C-B202-1A0C7EB3E951}" type="datetimeFigureOut">
              <a:rPr lang="en-MY" smtClean="0"/>
              <a:t>9/6/2021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E0D7-0FBF-4557-A7CA-4B9DCCD6AD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359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4024-9B97-4B8C-B202-1A0C7EB3E951}" type="datetimeFigureOut">
              <a:rPr lang="en-MY" smtClean="0"/>
              <a:t>9/6/2021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E0D7-0FBF-4557-A7CA-4B9DCCD6AD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3406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4024-9B97-4B8C-B202-1A0C7EB3E951}" type="datetimeFigureOut">
              <a:rPr lang="en-MY" smtClean="0"/>
              <a:t>9/6/2021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E0D7-0FBF-4557-A7CA-4B9DCCD6AD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7691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4024-9B97-4B8C-B202-1A0C7EB3E951}" type="datetimeFigureOut">
              <a:rPr lang="en-MY" smtClean="0"/>
              <a:t>9/6/2021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E0D7-0FBF-4557-A7CA-4B9DCCD6AD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789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4024-9B97-4B8C-B202-1A0C7EB3E951}" type="datetimeFigureOut">
              <a:rPr lang="en-MY" smtClean="0"/>
              <a:t>9/6/2021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E0D7-0FBF-4557-A7CA-4B9DCCD6AD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904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4024-9B97-4B8C-B202-1A0C7EB3E951}" type="datetimeFigureOut">
              <a:rPr lang="en-MY" smtClean="0"/>
              <a:t>9/6/2021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E0D7-0FBF-4557-A7CA-4B9DCCD6AD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369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4024-9B97-4B8C-B202-1A0C7EB3E951}" type="datetimeFigureOut">
              <a:rPr lang="en-MY" smtClean="0"/>
              <a:t>9/6/2021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E0D7-0FBF-4557-A7CA-4B9DCCD6AD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941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4024-9B97-4B8C-B202-1A0C7EB3E951}" type="datetimeFigureOut">
              <a:rPr lang="en-MY" smtClean="0"/>
              <a:t>9/6/2021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E0D7-0FBF-4557-A7CA-4B9DCCD6AD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1245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4024-9B97-4B8C-B202-1A0C7EB3E951}" type="datetimeFigureOut">
              <a:rPr lang="en-MY" smtClean="0"/>
              <a:t>9/6/2021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E0D7-0FBF-4557-A7CA-4B9DCCD6AD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543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4024-9B97-4B8C-B202-1A0C7EB3E951}" type="datetimeFigureOut">
              <a:rPr lang="en-MY" smtClean="0"/>
              <a:t>9/6/2021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E0D7-0FBF-4557-A7CA-4B9DCCD6AD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4148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834024-9B97-4B8C-B202-1A0C7EB3E951}" type="datetimeFigureOut">
              <a:rPr lang="en-MY" smtClean="0"/>
              <a:t>9/6/2021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D33E0D7-0FBF-4557-A7CA-4B9DCCD6AD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5302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834024-9B97-4B8C-B202-1A0C7EB3E951}" type="datetimeFigureOut">
              <a:rPr lang="en-MY" smtClean="0"/>
              <a:t>9/6/2021</a:t>
            </a:fld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D33E0D7-0FBF-4557-A7CA-4B9DCCD6AD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0742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mailto:tanveer.iium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379" y="674791"/>
            <a:ext cx="10572000" cy="2971051"/>
          </a:xfrm>
        </p:spPr>
        <p:txBody>
          <a:bodyPr/>
          <a:lstStyle/>
          <a:p>
            <a:pPr algn="ctr"/>
            <a:r>
              <a:rPr lang="en-MY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BIG DATA ANALYTICS</a:t>
            </a:r>
            <a:br>
              <a:rPr lang="en-MY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MY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CSC – 3303</a:t>
            </a:r>
            <a:br>
              <a:rPr lang="en-MY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MY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TEST: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0EAF8-1B12-48A7-8F4A-025C5D053F7F}"/>
              </a:ext>
            </a:extLst>
          </p:cNvPr>
          <p:cNvSpPr txBox="1"/>
          <p:nvPr/>
        </p:nvSpPr>
        <p:spPr>
          <a:xfrm>
            <a:off x="4513811" y="5478087"/>
            <a:ext cx="445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Lecturer: </a:t>
            </a:r>
            <a:r>
              <a:rPr lang="en-MY" dirty="0" err="1"/>
              <a:t>Dr.</a:t>
            </a:r>
            <a:r>
              <a:rPr lang="en-MY" dirty="0"/>
              <a:t> SHARYAR WANI</a:t>
            </a:r>
          </a:p>
        </p:txBody>
      </p:sp>
    </p:spTree>
    <p:extLst>
      <p:ext uri="{BB962C8B-B14F-4D97-AF65-F5344CB8AC3E}">
        <p14:creationId xmlns:p14="http://schemas.microsoft.com/office/powerpoint/2010/main" val="323399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92ED4-DA75-41ED-A0EC-454FABE4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Results &amp; Visualizations (Data set 1) (Cont.):</a:t>
            </a:r>
            <a:br>
              <a:rPr lang="en-US" sz="2000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US" sz="20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F9DEA079-15F9-40B3-921F-CC3483C9E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12" y="173301"/>
            <a:ext cx="9896975" cy="455261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F75394-6318-4E63-81D1-A75969DE8332}"/>
              </a:ext>
            </a:extLst>
          </p:cNvPr>
          <p:cNvSpPr txBox="1"/>
          <p:nvPr/>
        </p:nvSpPr>
        <p:spPr>
          <a:xfrm>
            <a:off x="5344886" y="5176569"/>
            <a:ext cx="6028400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400" b="1" dirty="0">
                <a:solidFill>
                  <a:srgbClr val="FEFEFE"/>
                </a:solidFill>
              </a:rPr>
              <a:t>This bar plot shows “Which country people have chosen their profession as Developer most ”</a:t>
            </a:r>
          </a:p>
        </p:txBody>
      </p:sp>
    </p:spTree>
    <p:extLst>
      <p:ext uri="{BB962C8B-B14F-4D97-AF65-F5344CB8AC3E}">
        <p14:creationId xmlns:p14="http://schemas.microsoft.com/office/powerpoint/2010/main" val="3462162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0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92ED4-DA75-41ED-A0EC-454FABE4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Results &amp; Visualizations (Data set 1)  (Cont.):</a:t>
            </a:r>
            <a:br>
              <a:rPr lang="en-US" sz="200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US" sz="200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0BCDC63-1B8A-4FEB-9E29-A11868289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09" y="0"/>
            <a:ext cx="8661734" cy="495884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F75394-6318-4E63-81D1-A75969DE8332}"/>
              </a:ext>
            </a:extLst>
          </p:cNvPr>
          <p:cNvSpPr txBox="1"/>
          <p:nvPr/>
        </p:nvSpPr>
        <p:spPr>
          <a:xfrm>
            <a:off x="5344886" y="5176569"/>
            <a:ext cx="6028400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b="1" dirty="0">
                <a:solidFill>
                  <a:srgbClr val="FEFEFE"/>
                </a:solidFill>
              </a:rPr>
              <a:t>This line graphs shows the “Country vs Education Level Vs Satisfaction” about their job as developer</a:t>
            </a:r>
          </a:p>
        </p:txBody>
      </p:sp>
    </p:spTree>
    <p:extLst>
      <p:ext uri="{BB962C8B-B14F-4D97-AF65-F5344CB8AC3E}">
        <p14:creationId xmlns:p14="http://schemas.microsoft.com/office/powerpoint/2010/main" val="1611366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0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92ED4-DA75-41ED-A0EC-454FABE4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Results &amp; Visualizations (Data set 1)  (Cont.):</a:t>
            </a:r>
            <a:br>
              <a:rPr lang="en-US" sz="200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75394-6318-4E63-81D1-A75969DE8332}"/>
              </a:ext>
            </a:extLst>
          </p:cNvPr>
          <p:cNvSpPr txBox="1"/>
          <p:nvPr/>
        </p:nvSpPr>
        <p:spPr>
          <a:xfrm>
            <a:off x="5344886" y="5176569"/>
            <a:ext cx="6028400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b="1" dirty="0">
                <a:solidFill>
                  <a:srgbClr val="FEFEFE"/>
                </a:solidFill>
              </a:rPr>
              <a:t>Here I have used Spark to describe the dataset</a:t>
            </a:r>
          </a:p>
        </p:txBody>
      </p:sp>
      <p:pic>
        <p:nvPicPr>
          <p:cNvPr id="8" name="Picture 7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FE9DFF95-C870-4365-AF9D-C50FD480D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2" y="273556"/>
            <a:ext cx="11250595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55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0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92ED4-DA75-41ED-A0EC-454FABE4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Results &amp; Visualizations (Data set 1)  (Cont.):</a:t>
            </a:r>
            <a:br>
              <a:rPr lang="en-US" sz="200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75394-6318-4E63-81D1-A75969DE8332}"/>
              </a:ext>
            </a:extLst>
          </p:cNvPr>
          <p:cNvSpPr txBox="1"/>
          <p:nvPr/>
        </p:nvSpPr>
        <p:spPr>
          <a:xfrm>
            <a:off x="5344886" y="5176569"/>
            <a:ext cx="6028400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b="1" dirty="0">
                <a:solidFill>
                  <a:srgbClr val="FEFEFE"/>
                </a:solidFill>
              </a:rPr>
              <a:t>Here I have used Spark to for data </a:t>
            </a:r>
            <a:r>
              <a:rPr lang="en-US" sz="1600" b="1" dirty="0" err="1">
                <a:solidFill>
                  <a:srgbClr val="FEFEFE"/>
                </a:solidFill>
              </a:rPr>
              <a:t>Querry</a:t>
            </a:r>
            <a:r>
              <a:rPr lang="en-US" sz="1600" b="1" dirty="0">
                <a:solidFill>
                  <a:srgbClr val="FEFEFE"/>
                </a:solidFill>
              </a:rPr>
              <a:t>.</a:t>
            </a:r>
          </a:p>
        </p:txBody>
      </p:sp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16CCBCC-58BE-4478-B7CE-459AC6936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92" y="1942888"/>
            <a:ext cx="11403016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32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2ED4-DA75-41ED-A0EC-454FABE4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359921" cy="9704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Results &amp; Visualizations (Data set 1)  (Cont.):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75394-6318-4E63-81D1-A75969DE8332}"/>
              </a:ext>
            </a:extLst>
          </p:cNvPr>
          <p:cNvSpPr txBox="1"/>
          <p:nvPr/>
        </p:nvSpPr>
        <p:spPr>
          <a:xfrm>
            <a:off x="818712" y="2222287"/>
            <a:ext cx="5351209" cy="363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b="1" dirty="0"/>
              <a:t>Here  I try to make a Query which shows that in undergrad level how many student took computer science in their bachelor degree.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b="1" dirty="0"/>
              <a:t>And the country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E208927-059F-4490-B5EF-CB5E5489C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898" y="0"/>
            <a:ext cx="57130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17">
            <a:extLst>
              <a:ext uri="{FF2B5EF4-FFF2-40B4-BE49-F238E27FC236}">
                <a16:creationId xmlns:a16="http://schemas.microsoft.com/office/drawing/2014/main" id="{213B7486-DF7A-442F-A63D-381813E60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D0083F19-25BF-4A69-B6C4-9E460D7100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6" b="9105"/>
          <a:stretch/>
        </p:blipFill>
        <p:spPr>
          <a:xfrm>
            <a:off x="7449581" y="1268954"/>
            <a:ext cx="3778306" cy="207400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C85D66E-57CA-4B37-A5F7-2170A5F65C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6"/>
          <a:stretch/>
        </p:blipFill>
        <p:spPr>
          <a:xfrm>
            <a:off x="7449581" y="3507555"/>
            <a:ext cx="3778306" cy="208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53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92ED4-DA75-41ED-A0EC-454FABE4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6845" y="457201"/>
            <a:ext cx="3967848" cy="1332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00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Results &amp; Visualizations (Data set 1) (Cont.):</a:t>
            </a:r>
            <a:br>
              <a:rPr lang="en-US" sz="300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75394-6318-4E63-81D1-A75969DE8332}"/>
              </a:ext>
            </a:extLst>
          </p:cNvPr>
          <p:cNvSpPr txBox="1"/>
          <p:nvPr/>
        </p:nvSpPr>
        <p:spPr>
          <a:xfrm>
            <a:off x="8164749" y="2024743"/>
            <a:ext cx="3575737" cy="4016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b="1" dirty="0">
                <a:solidFill>
                  <a:schemeClr val="bg1"/>
                </a:solidFill>
              </a:rPr>
              <a:t>Here I have Deleted the Duplicate Value with spark.</a:t>
            </a:r>
          </a:p>
        </p:txBody>
      </p: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290A40D0-0F1E-425C-B7B2-47ECBB08B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15" y="643354"/>
            <a:ext cx="6254833" cy="539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67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92ED4-DA75-41ED-A0EC-454FABE4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6845" y="457201"/>
            <a:ext cx="3967848" cy="1332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00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Results &amp; Visualizations (Data set 1) (Cont.):</a:t>
            </a:r>
            <a:br>
              <a:rPr lang="en-US" sz="300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75394-6318-4E63-81D1-A75969DE8332}"/>
              </a:ext>
            </a:extLst>
          </p:cNvPr>
          <p:cNvSpPr txBox="1"/>
          <p:nvPr/>
        </p:nvSpPr>
        <p:spPr>
          <a:xfrm>
            <a:off x="8164749" y="2024743"/>
            <a:ext cx="3575737" cy="4016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b="1" dirty="0">
                <a:solidFill>
                  <a:schemeClr val="bg1"/>
                </a:solidFill>
              </a:rPr>
              <a:t>Here I’ve tried to show the  job satisfaction</a:t>
            </a:r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E6A3969-7FA8-4A8D-A626-492853326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31" y="816638"/>
            <a:ext cx="7108257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29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92ED4-DA75-41ED-A0EC-454FABE4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20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Results &amp; Visualizations (Data set 1) (Cont.):</a:t>
            </a:r>
            <a:br>
              <a:rPr lang="en-US" sz="220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US" sz="2200">
              <a:solidFill>
                <a:srgbClr val="FFFFFF"/>
              </a:solidFill>
            </a:endParaRP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BBC57F7B-5266-4EE4-BCE4-1895802A2E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"/>
          <a:stretch/>
        </p:blipFill>
        <p:spPr>
          <a:xfrm>
            <a:off x="239372" y="1407344"/>
            <a:ext cx="6612856" cy="404331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F75394-6318-4E63-81D1-A75969DE8332}"/>
              </a:ext>
            </a:extLst>
          </p:cNvPr>
          <p:cNvSpPr txBox="1"/>
          <p:nvPr/>
        </p:nvSpPr>
        <p:spPr>
          <a:xfrm>
            <a:off x="8164749" y="2024743"/>
            <a:ext cx="3575737" cy="4016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b="1" dirty="0">
                <a:solidFill>
                  <a:srgbClr val="FFFFFF"/>
                </a:solidFill>
              </a:rPr>
              <a:t>Who took developer job full time, part time, No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30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92ED4-DA75-41ED-A0EC-454FABE4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20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Results &amp; Visualizations (Data set 1) (Cont.):</a:t>
            </a:r>
            <a:br>
              <a:rPr lang="en-US" sz="220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US" sz="22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75394-6318-4E63-81D1-A75969DE8332}"/>
              </a:ext>
            </a:extLst>
          </p:cNvPr>
          <p:cNvSpPr txBox="1"/>
          <p:nvPr/>
        </p:nvSpPr>
        <p:spPr>
          <a:xfrm>
            <a:off x="8164749" y="2024743"/>
            <a:ext cx="3575737" cy="4016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b="1" dirty="0">
                <a:solidFill>
                  <a:srgbClr val="FFFFFF"/>
                </a:solidFill>
              </a:rPr>
              <a:t>Here I tried to show, Their satisfaction level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 b="1" dirty="0">
              <a:solidFill>
                <a:srgbClr val="FFFFFF"/>
              </a:solidFill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2BA4793-36CF-4D91-ACFB-E008DE50D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34" y="816638"/>
            <a:ext cx="7056962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6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92ED4-DA75-41ED-A0EC-454FABE4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Results &amp; Visualizations (Data set 1) (Cont.):</a:t>
            </a:r>
            <a:br>
              <a:rPr lang="en-US" sz="200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US" sz="200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C349222-BBCE-47B7-928E-06ED052D2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92" y="305801"/>
            <a:ext cx="8356933" cy="453363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F75394-6318-4E63-81D1-A75969DE8332}"/>
              </a:ext>
            </a:extLst>
          </p:cNvPr>
          <p:cNvSpPr txBox="1"/>
          <p:nvPr/>
        </p:nvSpPr>
        <p:spPr>
          <a:xfrm>
            <a:off x="5344886" y="5176569"/>
            <a:ext cx="6028400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b="1" dirty="0">
                <a:solidFill>
                  <a:srgbClr val="FEFEFE"/>
                </a:solidFill>
              </a:rPr>
              <a:t>Here I tried to show, which social media influenced most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 b="1" dirty="0">
              <a:solidFill>
                <a:srgbClr val="FEFE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91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Submitted by:</a:t>
            </a:r>
            <a:endParaRPr lang="en-MY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71112" y="23746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MY"/>
              <a:t>  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963AC-5C3A-4B21-AAD7-4964DC954F3B}"/>
              </a:ext>
            </a:extLst>
          </p:cNvPr>
          <p:cNvSpPr txBox="1"/>
          <p:nvPr/>
        </p:nvSpPr>
        <p:spPr>
          <a:xfrm>
            <a:off x="3599286" y="2828835"/>
            <a:ext cx="5634680" cy="199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Name: Hasan Tanveer Mahmood</a:t>
            </a:r>
          </a:p>
          <a:p>
            <a:endParaRPr lang="en-MY" sz="1100" dirty="0"/>
          </a:p>
          <a:p>
            <a:r>
              <a:rPr lang="en-MY" dirty="0"/>
              <a:t>Matric: 1725413</a:t>
            </a:r>
          </a:p>
          <a:p>
            <a:endParaRPr lang="en-MY" sz="1050" dirty="0"/>
          </a:p>
          <a:p>
            <a:r>
              <a:rPr lang="en-MY" dirty="0"/>
              <a:t>BCS, Information &amp; Communication Technology</a:t>
            </a:r>
          </a:p>
          <a:p>
            <a:r>
              <a:rPr lang="en-MY" dirty="0"/>
              <a:t>International Islamic University Malaysia </a:t>
            </a:r>
          </a:p>
          <a:p>
            <a:endParaRPr lang="en-MY" sz="1100" dirty="0"/>
          </a:p>
          <a:p>
            <a:r>
              <a:rPr lang="en-MY" dirty="0"/>
              <a:t>Email : </a:t>
            </a:r>
            <a:r>
              <a:rPr lang="en-MY" dirty="0">
                <a:hlinkClick r:id="rId2"/>
              </a:rPr>
              <a:t>tanveer.iium@gmail.com  </a:t>
            </a:r>
            <a:endParaRPr lang="en-MY" dirty="0"/>
          </a:p>
        </p:txBody>
      </p:sp>
      <p:pic>
        <p:nvPicPr>
          <p:cNvPr id="9" name="Graphic 8" descr="Envelope">
            <a:extLst>
              <a:ext uri="{FF2B5EF4-FFF2-40B4-BE49-F238E27FC236}">
                <a16:creationId xmlns:a16="http://schemas.microsoft.com/office/drawing/2014/main" id="{09670546-274A-4E4F-9B8A-05C7E7D6AF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323258" y="4459308"/>
            <a:ext cx="276028" cy="27602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6F9D5522-518C-4600-B3C1-74B154662D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323258" y="2884416"/>
            <a:ext cx="276028" cy="27602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2" name="Graphic 11" descr="Lock">
            <a:extLst>
              <a:ext uri="{FF2B5EF4-FFF2-40B4-BE49-F238E27FC236}">
                <a16:creationId xmlns:a16="http://schemas.microsoft.com/office/drawing/2014/main" id="{82908454-3A57-45E3-8359-D25DCEA7A5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323258" y="3292790"/>
            <a:ext cx="276028" cy="27602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3" name="Graphic 12" descr="Classroom">
            <a:extLst>
              <a:ext uri="{FF2B5EF4-FFF2-40B4-BE49-F238E27FC236}">
                <a16:creationId xmlns:a16="http://schemas.microsoft.com/office/drawing/2014/main" id="{2C892C33-241E-4E12-8D25-11132A7E848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323258" y="3792596"/>
            <a:ext cx="270993" cy="27099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2344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92ED4-DA75-41ED-A0EC-454FABE4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Results &amp; Visualizations (Data set 1) (Cont.):</a:t>
            </a:r>
            <a:br>
              <a:rPr lang="en-US" sz="200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75394-6318-4E63-81D1-A75969DE8332}"/>
              </a:ext>
            </a:extLst>
          </p:cNvPr>
          <p:cNvSpPr txBox="1"/>
          <p:nvPr/>
        </p:nvSpPr>
        <p:spPr>
          <a:xfrm>
            <a:off x="5344886" y="5176569"/>
            <a:ext cx="6028400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b="1" dirty="0">
                <a:solidFill>
                  <a:srgbClr val="FEFEFE"/>
                </a:solidFill>
              </a:rPr>
              <a:t>Here I tried to show, group the satisfaction level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 b="1" dirty="0">
              <a:solidFill>
                <a:srgbClr val="FEFEFE"/>
              </a:solidFill>
            </a:endParaRP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CDE4D003-4505-4F4A-BB3B-1D0C5911F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86" y="229673"/>
            <a:ext cx="7855799" cy="444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82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92ED4-DA75-41ED-A0EC-454FABE4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Results &amp; Visualizations (Data set 1) (Cont.):</a:t>
            </a:r>
            <a:br>
              <a:rPr lang="en-US" sz="200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75394-6318-4E63-81D1-A75969DE8332}"/>
              </a:ext>
            </a:extLst>
          </p:cNvPr>
          <p:cNvSpPr txBox="1"/>
          <p:nvPr/>
        </p:nvSpPr>
        <p:spPr>
          <a:xfrm>
            <a:off x="5344886" y="5176569"/>
            <a:ext cx="6028400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b="1" dirty="0">
                <a:solidFill>
                  <a:srgbClr val="FEFEFE"/>
                </a:solidFill>
              </a:rPr>
              <a:t>Here I tried to show bar plot for job level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 b="1" dirty="0">
              <a:solidFill>
                <a:srgbClr val="FEFEFE"/>
              </a:solidFill>
            </a:endParaRP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A65D799B-5886-45C0-8B35-065DC063C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120" y="0"/>
            <a:ext cx="7659169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08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92ED4-DA75-41ED-A0EC-454FABE4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20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Results &amp; Visualizations (Data set 2) :</a:t>
            </a:r>
            <a:br>
              <a:rPr lang="en-US" sz="220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CA56345F-47B8-45FB-9509-D99942AB5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61" y="989716"/>
            <a:ext cx="6612856" cy="451913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F75394-6318-4E63-81D1-A75969DE8332}"/>
              </a:ext>
            </a:extLst>
          </p:cNvPr>
          <p:cNvSpPr txBox="1"/>
          <p:nvPr/>
        </p:nvSpPr>
        <p:spPr>
          <a:xfrm>
            <a:off x="8164749" y="2024743"/>
            <a:ext cx="3575737" cy="4016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b="1" dirty="0">
                <a:solidFill>
                  <a:srgbClr val="FFFFFF"/>
                </a:solidFill>
              </a:rPr>
              <a:t>Null Value for data set 21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357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92ED4-DA75-41ED-A0EC-454FABE4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20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Results &amp; Visualizations (Data set 2) :</a:t>
            </a:r>
            <a:br>
              <a:rPr lang="en-US" sz="220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75394-6318-4E63-81D1-A75969DE8332}"/>
              </a:ext>
            </a:extLst>
          </p:cNvPr>
          <p:cNvSpPr txBox="1"/>
          <p:nvPr/>
        </p:nvSpPr>
        <p:spPr>
          <a:xfrm>
            <a:off x="8164749" y="2024743"/>
            <a:ext cx="3575737" cy="4016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b="1" dirty="0">
                <a:solidFill>
                  <a:srgbClr val="FFFFFF"/>
                </a:solidFill>
              </a:rPr>
              <a:t>Correlation among the column.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 b="1" dirty="0">
              <a:solidFill>
                <a:srgbClr val="FFFFFF"/>
              </a:solidFill>
            </a:endParaRP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CCD32C0-D00F-430D-937D-B4EC505E6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7" y="891802"/>
            <a:ext cx="6706536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47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92ED4-DA75-41ED-A0EC-454FABE4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20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Results &amp; Visualizations (Data set 2) :</a:t>
            </a:r>
            <a:br>
              <a:rPr lang="en-US" sz="220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75394-6318-4E63-81D1-A75969DE8332}"/>
              </a:ext>
            </a:extLst>
          </p:cNvPr>
          <p:cNvSpPr txBox="1"/>
          <p:nvPr/>
        </p:nvSpPr>
        <p:spPr>
          <a:xfrm>
            <a:off x="8164749" y="2024743"/>
            <a:ext cx="3575737" cy="4016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b="1" dirty="0">
                <a:solidFill>
                  <a:srgbClr val="FFFFFF"/>
                </a:solidFill>
              </a:rPr>
              <a:t>Word Map for the developer languages.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b="1" dirty="0">
                <a:solidFill>
                  <a:srgbClr val="FFFFFF"/>
                </a:solidFill>
              </a:rPr>
              <a:t>Here Most Popular Languages has occurred mostly.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 b="1" dirty="0">
              <a:solidFill>
                <a:srgbClr val="FFFFFF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A984466-9799-4B18-ABBD-4B05A3850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30" y="0"/>
            <a:ext cx="6363588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57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A02D-1C78-4654-BCEE-6085363F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D26CB-8C25-4181-98BA-4F93193C3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https://matplotlib.org/tutorials/introductory/pyplot.html</a:t>
            </a:r>
          </a:p>
          <a:p>
            <a:r>
              <a:rPr lang="en-MY" dirty="0"/>
              <a:t>https://pynative.com/python-matplotlib-exercise/</a:t>
            </a:r>
          </a:p>
        </p:txBody>
      </p:sp>
    </p:spTree>
    <p:extLst>
      <p:ext uri="{BB962C8B-B14F-4D97-AF65-F5344CB8AC3E}">
        <p14:creationId xmlns:p14="http://schemas.microsoft.com/office/powerpoint/2010/main" val="272956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7E65E-0443-48DE-804A-DF540EE954C3}"/>
              </a:ext>
            </a:extLst>
          </p:cNvPr>
          <p:cNvSpPr txBox="1"/>
          <p:nvPr/>
        </p:nvSpPr>
        <p:spPr>
          <a:xfrm>
            <a:off x="740628" y="1095346"/>
            <a:ext cx="9638153" cy="266837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</a:rPr>
              <a:t>Thank You.</a:t>
            </a:r>
          </a:p>
        </p:txBody>
      </p:sp>
      <p:pic>
        <p:nvPicPr>
          <p:cNvPr id="24" name="Graphic 23" descr="Sunglasses Face with Solid Fill">
            <a:extLst>
              <a:ext uri="{FF2B5EF4-FFF2-40B4-BE49-F238E27FC236}">
                <a16:creationId xmlns:a16="http://schemas.microsoft.com/office/drawing/2014/main" id="{4170AA47-8E17-433D-B17C-99F6A49FA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6412" y="1657350"/>
            <a:ext cx="3580280" cy="358028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652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D79DED-8A41-4F52-950D-EC67D193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F84F0B-E657-4A75-A4AC-7E3F51BC41E9}"/>
              </a:ext>
            </a:extLst>
          </p:cNvPr>
          <p:cNvSpPr txBox="1"/>
          <p:nvPr/>
        </p:nvSpPr>
        <p:spPr>
          <a:xfrm>
            <a:off x="2081463" y="2371636"/>
            <a:ext cx="831382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The 2 datasets have been given, which is CSV file</a:t>
            </a:r>
          </a:p>
          <a:p>
            <a:endParaRPr lang="en-US" sz="28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1. Survey Data Demographic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2. Survey Data Technologies normalized</a:t>
            </a:r>
          </a:p>
          <a:p>
            <a:endParaRPr lang="en-US" sz="28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Survey Data Demographic have 71 columns and Survey Data Technologies normalized 14 columns</a:t>
            </a:r>
          </a:p>
        </p:txBody>
      </p:sp>
    </p:spTree>
    <p:extLst>
      <p:ext uri="{BB962C8B-B14F-4D97-AF65-F5344CB8AC3E}">
        <p14:creationId xmlns:p14="http://schemas.microsoft.com/office/powerpoint/2010/main" val="255048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D79DED-8A41-4F52-950D-EC67D193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F84F0B-E657-4A75-A4AC-7E3F51BC41E9}"/>
              </a:ext>
            </a:extLst>
          </p:cNvPr>
          <p:cNvSpPr txBox="1"/>
          <p:nvPr/>
        </p:nvSpPr>
        <p:spPr>
          <a:xfrm>
            <a:off x="810000" y="2371636"/>
            <a:ext cx="1041546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Survey Data Demographic:</a:t>
            </a:r>
          </a:p>
          <a:p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The dataset contains more than 11000 values which has described the result from the survey in a tabular format, there are personal enquiry of the survey person and his/her opinions including social media, salary, age, gender, dependents and so on</a:t>
            </a:r>
          </a:p>
          <a:p>
            <a:endParaRPr lang="en-US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Survey Data Technologies normalized:</a:t>
            </a:r>
          </a:p>
          <a:p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This dataset has more than 7000 values where it is shown that the technology in the computer science field and its demand in the upcoming year.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I have to clean </a:t>
            </a:r>
            <a:r>
              <a:rPr lang="en-US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datset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first. Because dataset are not cleaned.</a:t>
            </a:r>
          </a:p>
        </p:txBody>
      </p:sp>
    </p:spTree>
    <p:extLst>
      <p:ext uri="{BB962C8B-B14F-4D97-AF65-F5344CB8AC3E}">
        <p14:creationId xmlns:p14="http://schemas.microsoft.com/office/powerpoint/2010/main" val="320999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A02D-1C78-4654-BCEE-6085363F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Data Science 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D26CB-8C25-4181-98BA-4F93193C3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social media influenced most for choosing ?</a:t>
            </a:r>
          </a:p>
          <a:p>
            <a:r>
              <a:rPr lang="en-US" dirty="0"/>
              <a:t>Which country people have chosen their profession as Developer most?</a:t>
            </a:r>
          </a:p>
          <a:p>
            <a:r>
              <a:rPr lang="en-US" dirty="0"/>
              <a:t>How often people tend to feel open to new opportunities?</a:t>
            </a:r>
          </a:p>
          <a:p>
            <a:r>
              <a:rPr lang="en-US" dirty="0"/>
              <a:t>How often people’s desire of platform change?</a:t>
            </a:r>
          </a:p>
          <a:p>
            <a:r>
              <a:rPr lang="en-US" dirty="0"/>
              <a:t>Depends on satisfaction level how satisfied they are as a developer?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412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A02D-1C78-4654-BCEE-6085363F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D26CB-8C25-4181-98BA-4F93193C3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Come up with an analysis with proper data science question</a:t>
            </a:r>
          </a:p>
          <a:p>
            <a:r>
              <a:rPr lang="en-US" dirty="0"/>
              <a:t>Need To compare the columns of the dataset and create relation</a:t>
            </a:r>
          </a:p>
          <a:p>
            <a:r>
              <a:rPr lang="en-US" dirty="0"/>
              <a:t>Need To Identify the main motive of the dataset</a:t>
            </a:r>
          </a:p>
          <a:p>
            <a:r>
              <a:rPr lang="en-US" dirty="0"/>
              <a:t>To make queries to sort out useful information for EDA.</a:t>
            </a:r>
          </a:p>
          <a:p>
            <a:endParaRPr lang="en-US" dirty="0"/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553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A02D-1C78-4654-BCEE-6085363F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D26CB-8C25-4181-98BA-4F93193C3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220" y="2330352"/>
            <a:ext cx="6737557" cy="3636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sets: The data set are given.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Tools Used: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SzTx/>
              <a:buFont typeface="Wingdings 2" charset="2"/>
              <a:buChar char="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Google Colab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SzTx/>
              <a:buFont typeface="Wingdings 2" charset="2"/>
              <a:buChar char=""/>
              <a:tabLst/>
              <a:defRPr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Library Used:</a:t>
            </a:r>
          </a:p>
          <a:p>
            <a:pPr lvl="1"/>
            <a:r>
              <a:rPr lang="en-US" dirty="0"/>
              <a:t>pandas, </a:t>
            </a:r>
            <a:r>
              <a:rPr lang="en-US" dirty="0" err="1"/>
              <a:t>numpy</a:t>
            </a:r>
            <a:r>
              <a:rPr lang="en-US" dirty="0"/>
              <a:t>, matplotlib.</a:t>
            </a:r>
          </a:p>
          <a:p>
            <a:pPr lvl="1"/>
            <a:r>
              <a:rPr lang="en-US" dirty="0"/>
              <a:t>Using plot functions to visualize.</a:t>
            </a:r>
          </a:p>
          <a:p>
            <a:pPr lvl="1"/>
            <a:r>
              <a:rPr lang="en-US" dirty="0"/>
              <a:t>Spark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8677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92ED4-DA75-41ED-A0EC-454FABE4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91" y="457201"/>
            <a:ext cx="4067601" cy="1332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00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Results &amp; Visualizations (Data set 1):</a:t>
            </a:r>
            <a:br>
              <a:rPr lang="en-US" sz="300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75394-6318-4E63-81D1-A75969DE8332}"/>
              </a:ext>
            </a:extLst>
          </p:cNvPr>
          <p:cNvSpPr txBox="1"/>
          <p:nvPr/>
        </p:nvSpPr>
        <p:spPr>
          <a:xfrm>
            <a:off x="8164749" y="2024743"/>
            <a:ext cx="3575737" cy="4016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b="1" dirty="0">
                <a:solidFill>
                  <a:srgbClr val="FF0000"/>
                </a:solidFill>
              </a:rPr>
              <a:t>Check the null values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b="1" dirty="0">
                <a:solidFill>
                  <a:schemeClr val="bg1"/>
                </a:solidFill>
              </a:rPr>
              <a:t>Here we can see that there are null values in some column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b="1" dirty="0">
                <a:solidFill>
                  <a:schemeClr val="bg1"/>
                </a:solidFill>
              </a:rPr>
              <a:t>So, I have to work on it.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19FD5C61-D4BC-4583-BA35-D442E1148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" y="969404"/>
            <a:ext cx="7541213" cy="491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16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92ED4-DA75-41ED-A0EC-454FABE4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6845" y="457201"/>
            <a:ext cx="3967848" cy="1332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00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Results &amp; Visualizations (Data set 1) (Cont.):</a:t>
            </a:r>
            <a:br>
              <a:rPr lang="en-US" sz="300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75394-6318-4E63-81D1-A75969DE8332}"/>
              </a:ext>
            </a:extLst>
          </p:cNvPr>
          <p:cNvSpPr txBox="1"/>
          <p:nvPr/>
        </p:nvSpPr>
        <p:spPr>
          <a:xfrm>
            <a:off x="8164749" y="2024743"/>
            <a:ext cx="3575737" cy="4016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b="1" dirty="0">
                <a:solidFill>
                  <a:srgbClr val="FFFFFF"/>
                </a:solidFill>
              </a:rPr>
              <a:t>Here I tried to show the correlation among the column</a:t>
            </a:r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F14F4A62-FFA8-493D-B620-C07CEB1F5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01" y="956197"/>
            <a:ext cx="6392167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68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744</Words>
  <Application>Microsoft Office PowerPoint</Application>
  <PresentationFormat>Widescreen</PresentationFormat>
  <Paragraphs>90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Century Gothic</vt:lpstr>
      <vt:lpstr>Wingdings</vt:lpstr>
      <vt:lpstr>Wingdings 2</vt:lpstr>
      <vt:lpstr>Quotable</vt:lpstr>
      <vt:lpstr>BIG DATA ANALYTICS CSC – 3303 TEST: 2</vt:lpstr>
      <vt:lpstr>Submitted by:</vt:lpstr>
      <vt:lpstr>Dataset Description</vt:lpstr>
      <vt:lpstr>Dataset Description</vt:lpstr>
      <vt:lpstr>Data Science Question:</vt:lpstr>
      <vt:lpstr>Objective:</vt:lpstr>
      <vt:lpstr>Methodology:</vt:lpstr>
      <vt:lpstr>Results &amp; Visualizations (Data set 1): </vt:lpstr>
      <vt:lpstr>Results &amp; Visualizations (Data set 1) (Cont.): </vt:lpstr>
      <vt:lpstr>Results &amp; Visualizations (Data set 1) (Cont.): </vt:lpstr>
      <vt:lpstr>Results &amp; Visualizations (Data set 1)  (Cont.): </vt:lpstr>
      <vt:lpstr>Results &amp; Visualizations (Data set 1)  (Cont.): </vt:lpstr>
      <vt:lpstr>Results &amp; Visualizations (Data set 1)  (Cont.): </vt:lpstr>
      <vt:lpstr>Results &amp; Visualizations (Data set 1)  (Cont.):</vt:lpstr>
      <vt:lpstr>Results &amp; Visualizations (Data set 1) (Cont.): </vt:lpstr>
      <vt:lpstr>Results &amp; Visualizations (Data set 1) (Cont.): </vt:lpstr>
      <vt:lpstr>Results &amp; Visualizations (Data set 1) (Cont.): </vt:lpstr>
      <vt:lpstr>Results &amp; Visualizations (Data set 1) (Cont.): </vt:lpstr>
      <vt:lpstr>Results &amp; Visualizations (Data set 1) (Cont.): </vt:lpstr>
      <vt:lpstr>Results &amp; Visualizations (Data set 1) (Cont.): </vt:lpstr>
      <vt:lpstr>Results &amp; Visualizations (Data set 1) (Cont.): </vt:lpstr>
      <vt:lpstr>Results &amp; Visualizations (Data set 2) : </vt:lpstr>
      <vt:lpstr>Results &amp; Visualizations (Data set 2) : </vt:lpstr>
      <vt:lpstr>Results &amp; Visualizations (Data set 2) : 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SYSTEMS Info - 2301</dc:title>
  <dc:creator>Tanveer Mahmood</dc:creator>
  <cp:lastModifiedBy>HASAN TANVEER MAHMOOD</cp:lastModifiedBy>
  <cp:revision>24</cp:revision>
  <dcterms:created xsi:type="dcterms:W3CDTF">2020-06-08T17:21:34Z</dcterms:created>
  <dcterms:modified xsi:type="dcterms:W3CDTF">2021-06-09T10:34:30Z</dcterms:modified>
</cp:coreProperties>
</file>