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A6CE3-69D8-4278-91AB-B28035CCA19B}"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E6FEA1-BBD4-4527-835F-E2EF009E547B}" type="slidenum">
              <a:rPr lang="en-US" smtClean="0"/>
              <a:t>‹#›</a:t>
            </a:fld>
            <a:endParaRPr lang="en-US"/>
          </a:p>
        </p:txBody>
      </p:sp>
    </p:spTree>
    <p:extLst>
      <p:ext uri="{BB962C8B-B14F-4D97-AF65-F5344CB8AC3E}">
        <p14:creationId xmlns:p14="http://schemas.microsoft.com/office/powerpoint/2010/main" val="3453448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12/5/2021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BF8E-70BE-4D40-9612-2C19198A05BA}"/>
              </a:ext>
            </a:extLst>
          </p:cNvPr>
          <p:cNvSpPr>
            <a:spLocks noGrp="1"/>
          </p:cNvSpPr>
          <p:nvPr>
            <p:ph type="ctrTitle"/>
          </p:nvPr>
        </p:nvSpPr>
        <p:spPr>
          <a:xfrm>
            <a:off x="3893906" y="275689"/>
            <a:ext cx="7266219" cy="1582221"/>
          </a:xfrm>
        </p:spPr>
        <p:txBody>
          <a:bodyPr>
            <a:normAutofit fontScale="90000"/>
          </a:bodyPr>
          <a:lstStyle/>
          <a:p>
            <a:br>
              <a:rPr lang="en-US" dirty="0"/>
            </a:br>
            <a:r>
              <a:rPr lang="en-US" dirty="0"/>
              <a:t>COMPUTER-AIDED DESIGN AND DRAFTING</a:t>
            </a:r>
          </a:p>
        </p:txBody>
      </p:sp>
      <p:sp>
        <p:nvSpPr>
          <p:cNvPr id="3" name="Subtitle 2">
            <a:extLst>
              <a:ext uri="{FF2B5EF4-FFF2-40B4-BE49-F238E27FC236}">
                <a16:creationId xmlns:a16="http://schemas.microsoft.com/office/drawing/2014/main" id="{A3379B32-962E-413A-AD77-E541591CB936}"/>
              </a:ext>
            </a:extLst>
          </p:cNvPr>
          <p:cNvSpPr>
            <a:spLocks noGrp="1"/>
          </p:cNvSpPr>
          <p:nvPr>
            <p:ph type="subTitle" idx="1"/>
          </p:nvPr>
        </p:nvSpPr>
        <p:spPr>
          <a:xfrm>
            <a:off x="6174770" y="2280863"/>
            <a:ext cx="4985356" cy="4301447"/>
          </a:xfrm>
        </p:spPr>
        <p:txBody>
          <a:bodyPr>
            <a:normAutofit fontScale="62500" lnSpcReduction="20000"/>
          </a:bodyPr>
          <a:lstStyle/>
          <a:p>
            <a:pPr algn="l"/>
            <a:endParaRPr lang="en-US" sz="4400" b="1" dirty="0">
              <a:solidFill>
                <a:schemeClr val="accent4"/>
              </a:solidFill>
            </a:endParaRPr>
          </a:p>
          <a:p>
            <a:pPr algn="l"/>
            <a:r>
              <a:rPr lang="en-US" sz="4400" b="1" u="sng" dirty="0">
                <a:solidFill>
                  <a:schemeClr val="accent4"/>
                </a:solidFill>
              </a:rPr>
              <a:t>NAME</a:t>
            </a:r>
            <a:r>
              <a:rPr lang="en-US" sz="4400" b="1" dirty="0">
                <a:solidFill>
                  <a:schemeClr val="accent4"/>
                </a:solidFill>
              </a:rPr>
              <a:t>: IFTEKHAR, KH. TANVEER </a:t>
            </a:r>
          </a:p>
          <a:p>
            <a:pPr algn="l"/>
            <a:r>
              <a:rPr lang="en-US" sz="4400" b="1" u="sng" dirty="0">
                <a:solidFill>
                  <a:schemeClr val="accent4"/>
                </a:solidFill>
              </a:rPr>
              <a:t>ID</a:t>
            </a:r>
            <a:r>
              <a:rPr lang="en-US" sz="4400" b="1" dirty="0">
                <a:solidFill>
                  <a:schemeClr val="accent4"/>
                </a:solidFill>
              </a:rPr>
              <a:t>: 18-39133-3</a:t>
            </a:r>
          </a:p>
          <a:p>
            <a:pPr algn="l"/>
            <a:r>
              <a:rPr lang="en-US" sz="4400" b="1" u="sng" dirty="0">
                <a:solidFill>
                  <a:schemeClr val="accent4"/>
                </a:solidFill>
              </a:rPr>
              <a:t>SEC</a:t>
            </a:r>
            <a:r>
              <a:rPr lang="en-US" sz="4400" b="1" dirty="0">
                <a:solidFill>
                  <a:schemeClr val="accent4"/>
                </a:solidFill>
              </a:rPr>
              <a:t>: A</a:t>
            </a:r>
          </a:p>
          <a:p>
            <a:pPr algn="l"/>
            <a:endParaRPr lang="en-US" sz="4400" b="1" dirty="0">
              <a:solidFill>
                <a:schemeClr val="accent4"/>
              </a:solidFill>
            </a:endParaRPr>
          </a:p>
          <a:p>
            <a:pPr algn="l"/>
            <a:r>
              <a:rPr lang="en-US" sz="4400" b="1" u="sng" dirty="0">
                <a:solidFill>
                  <a:schemeClr val="accent4"/>
                </a:solidFill>
              </a:rPr>
              <a:t>NAME</a:t>
            </a:r>
            <a:r>
              <a:rPr lang="en-US" sz="4400" b="1" dirty="0">
                <a:solidFill>
                  <a:schemeClr val="accent4"/>
                </a:solidFill>
              </a:rPr>
              <a:t>: KHAN, SUNITY</a:t>
            </a:r>
          </a:p>
          <a:p>
            <a:pPr algn="l"/>
            <a:r>
              <a:rPr lang="en-US" sz="4400" b="1" u="sng" dirty="0">
                <a:solidFill>
                  <a:schemeClr val="accent4"/>
                </a:solidFill>
              </a:rPr>
              <a:t>ID</a:t>
            </a:r>
            <a:r>
              <a:rPr lang="en-US" sz="4400" b="1" dirty="0">
                <a:solidFill>
                  <a:schemeClr val="accent4"/>
                </a:solidFill>
              </a:rPr>
              <a:t>: 17-35456-3</a:t>
            </a:r>
          </a:p>
          <a:p>
            <a:pPr algn="l"/>
            <a:r>
              <a:rPr lang="en-US" sz="4400" b="1" u="sng" dirty="0">
                <a:solidFill>
                  <a:schemeClr val="accent4"/>
                </a:solidFill>
              </a:rPr>
              <a:t>SEC</a:t>
            </a:r>
            <a:r>
              <a:rPr lang="en-US" sz="4400" b="1" dirty="0">
                <a:solidFill>
                  <a:schemeClr val="accent4"/>
                </a:solidFill>
              </a:rPr>
              <a:t>: A</a:t>
            </a:r>
          </a:p>
          <a:p>
            <a:pPr algn="l"/>
            <a:endParaRPr lang="en-US" dirty="0"/>
          </a:p>
        </p:txBody>
      </p:sp>
    </p:spTree>
    <p:extLst>
      <p:ext uri="{BB962C8B-B14F-4D97-AF65-F5344CB8AC3E}">
        <p14:creationId xmlns:p14="http://schemas.microsoft.com/office/powerpoint/2010/main" val="11775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588ED-95CC-49A2-8A69-552F8D1C5868}"/>
              </a:ext>
            </a:extLst>
          </p:cNvPr>
          <p:cNvSpPr>
            <a:spLocks noGrp="1"/>
          </p:cNvSpPr>
          <p:nvPr>
            <p:ph type="title"/>
          </p:nvPr>
        </p:nvSpPr>
        <p:spPr>
          <a:xfrm>
            <a:off x="685801" y="609601"/>
            <a:ext cx="10131425" cy="726040"/>
          </a:xfrm>
        </p:spPr>
        <p:txBody>
          <a:bodyPr/>
          <a:lstStyle/>
          <a:p>
            <a:r>
              <a:rPr lang="en-US" dirty="0"/>
              <a:t>INTRODUCTION</a:t>
            </a:r>
          </a:p>
        </p:txBody>
      </p:sp>
      <p:sp>
        <p:nvSpPr>
          <p:cNvPr id="3" name="Content Placeholder 2">
            <a:extLst>
              <a:ext uri="{FF2B5EF4-FFF2-40B4-BE49-F238E27FC236}">
                <a16:creationId xmlns:a16="http://schemas.microsoft.com/office/drawing/2014/main" id="{2F3A5CC9-0333-4717-905D-B34AFFBBBDE8}"/>
              </a:ext>
            </a:extLst>
          </p:cNvPr>
          <p:cNvSpPr>
            <a:spLocks noGrp="1"/>
          </p:cNvSpPr>
          <p:nvPr>
            <p:ph idx="1"/>
          </p:nvPr>
        </p:nvSpPr>
        <p:spPr>
          <a:xfrm>
            <a:off x="685801" y="1818527"/>
            <a:ext cx="10131425" cy="3972674"/>
          </a:xfrm>
        </p:spPr>
        <p:txBody>
          <a:bodyPr>
            <a:normAutofit/>
          </a:bodyPr>
          <a:lstStyle/>
          <a:p>
            <a:pPr marL="0" indent="0" algn="just">
              <a:buNone/>
            </a:pPr>
            <a:r>
              <a:rPr lang="en-US" sz="2800" b="0" i="0" dirty="0">
                <a:solidFill>
                  <a:srgbClr val="BDC1C6"/>
                </a:solidFill>
                <a:effectLst/>
                <a:latin typeface="Times New Roman" panose="02020603050405020304" pitchFamily="18" charset="0"/>
                <a:cs typeface="Times New Roman" panose="02020603050405020304" pitchFamily="18" charset="0"/>
              </a:rPr>
              <a:t>Computer-aided design and drafting (CADD) refers to creating designs and schematics in a software environment used to manufacture products. It is, by no means, a new technology. Digitalized design and drafting for production has increased productivity in design compared to drafting with paper and a pencil.</a:t>
            </a: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275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8FC19-A108-410A-BF1F-5DE070A08A2F}"/>
              </a:ext>
            </a:extLst>
          </p:cNvPr>
          <p:cNvSpPr>
            <a:spLocks noGrp="1"/>
          </p:cNvSpPr>
          <p:nvPr>
            <p:ph type="title"/>
          </p:nvPr>
        </p:nvSpPr>
        <p:spPr>
          <a:xfrm>
            <a:off x="685801" y="609601"/>
            <a:ext cx="10131425" cy="1352764"/>
          </a:xfrm>
        </p:spPr>
        <p:txBody>
          <a:bodyPr/>
          <a:lstStyle/>
          <a:p>
            <a:r>
              <a:rPr lang="en-US" dirty="0"/>
              <a:t> purpose of AutoCAD</a:t>
            </a:r>
          </a:p>
        </p:txBody>
      </p:sp>
      <p:sp>
        <p:nvSpPr>
          <p:cNvPr id="3" name="Content Placeholder 2">
            <a:extLst>
              <a:ext uri="{FF2B5EF4-FFF2-40B4-BE49-F238E27FC236}">
                <a16:creationId xmlns:a16="http://schemas.microsoft.com/office/drawing/2014/main" id="{7A1F935A-660A-410B-B243-2C89981E776C}"/>
              </a:ext>
            </a:extLst>
          </p:cNvPr>
          <p:cNvSpPr>
            <a:spLocks noGrp="1"/>
          </p:cNvSpPr>
          <p:nvPr>
            <p:ph idx="1"/>
          </p:nvPr>
        </p:nvSpPr>
        <p:spPr/>
        <p:txBody>
          <a:bodyPr/>
          <a:lstStyle/>
          <a:p>
            <a:pPr marL="285750" marR="0" lvl="0" indent="-285750" algn="just"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AutoCAD is used to create the computer aided designs or software applications including drafting</a:t>
            </a:r>
          </a:p>
          <a:p>
            <a:pPr marL="285750" marR="0" lvl="0" indent="-285750" algn="just"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AutoCAD develops the application in both the 2D and 3D formats and provide the information to the application</a:t>
            </a:r>
          </a:p>
          <a:p>
            <a:pPr marL="285750" marR="0" lvl="0" indent="-285750" algn="just"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AutoCAD provides tools to design the software's used in the industry, architectures and project management</a:t>
            </a:r>
          </a:p>
        </p:txBody>
      </p:sp>
    </p:spTree>
    <p:extLst>
      <p:ext uri="{BB962C8B-B14F-4D97-AF65-F5344CB8AC3E}">
        <p14:creationId xmlns:p14="http://schemas.microsoft.com/office/powerpoint/2010/main" val="294680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E8CD-5CBD-4730-89EE-F499BD69ECFA}"/>
              </a:ext>
            </a:extLst>
          </p:cNvPr>
          <p:cNvSpPr>
            <a:spLocks noGrp="1"/>
          </p:cNvSpPr>
          <p:nvPr>
            <p:ph type="title"/>
          </p:nvPr>
        </p:nvSpPr>
        <p:spPr>
          <a:xfrm>
            <a:off x="736387" y="190072"/>
            <a:ext cx="10131425" cy="726040"/>
          </a:xfrm>
        </p:spPr>
        <p:txBody>
          <a:bodyPr/>
          <a:lstStyle/>
          <a:p>
            <a:r>
              <a:rPr lang="en-US" dirty="0"/>
              <a:t>TOOLS OF AUTOCAD</a:t>
            </a:r>
          </a:p>
        </p:txBody>
      </p:sp>
      <p:sp>
        <p:nvSpPr>
          <p:cNvPr id="8" name="Text Placeholder 7">
            <a:extLst>
              <a:ext uri="{FF2B5EF4-FFF2-40B4-BE49-F238E27FC236}">
                <a16:creationId xmlns:a16="http://schemas.microsoft.com/office/drawing/2014/main" id="{914AD79F-58AD-47DB-B8DF-B3A8EE45E76C}"/>
              </a:ext>
            </a:extLst>
          </p:cNvPr>
          <p:cNvSpPr>
            <a:spLocks noGrp="1"/>
          </p:cNvSpPr>
          <p:nvPr>
            <p:ph type="body" idx="1"/>
          </p:nvPr>
        </p:nvSpPr>
        <p:spPr>
          <a:xfrm>
            <a:off x="736387" y="946175"/>
            <a:ext cx="9279939" cy="2043605"/>
          </a:xfrm>
        </p:spPr>
        <p:txBody>
          <a:bodyPr/>
          <a:lstStyle/>
          <a:p>
            <a:pPr algn="just"/>
            <a:r>
              <a:rPr lang="en-US" sz="2400" dirty="0"/>
              <a:t>Various components of the basic AutoCAD screen are the menu bar, drawing area, several toolbars, command window, model and layout tabs and status bar. The title bar has an AutoCAD symbol, and the current drawing name is displayed on top of the screen.</a:t>
            </a:r>
          </a:p>
        </p:txBody>
      </p:sp>
      <p:sp>
        <p:nvSpPr>
          <p:cNvPr id="3" name="Content Placeholder 2">
            <a:extLst>
              <a:ext uri="{FF2B5EF4-FFF2-40B4-BE49-F238E27FC236}">
                <a16:creationId xmlns:a16="http://schemas.microsoft.com/office/drawing/2014/main" id="{BDA731FF-1772-450B-BC3E-53C0AE7C2843}"/>
              </a:ext>
            </a:extLst>
          </p:cNvPr>
          <p:cNvSpPr>
            <a:spLocks noGrp="1"/>
          </p:cNvSpPr>
          <p:nvPr>
            <p:ph sz="half" idx="2"/>
          </p:nvPr>
        </p:nvSpPr>
        <p:spPr>
          <a:xfrm>
            <a:off x="616715" y="3427575"/>
            <a:ext cx="4996923" cy="292099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Line</a:t>
            </a:r>
          </a:p>
          <a:p>
            <a:r>
              <a:rPr lang="en-US" dirty="0">
                <a:latin typeface="Times New Roman" panose="02020603050405020304" pitchFamily="18" charset="0"/>
                <a:cs typeface="Times New Roman" panose="02020603050405020304" pitchFamily="18" charset="0"/>
              </a:rPr>
              <a:t>Circle</a:t>
            </a:r>
          </a:p>
          <a:p>
            <a:r>
              <a:rPr lang="en-US" dirty="0">
                <a:latin typeface="Times New Roman" panose="02020603050405020304" pitchFamily="18" charset="0"/>
                <a:cs typeface="Times New Roman" panose="02020603050405020304" pitchFamily="18" charset="0"/>
              </a:rPr>
              <a:t>Rectangle</a:t>
            </a:r>
          </a:p>
          <a:p>
            <a:r>
              <a:rPr lang="en-US" dirty="0">
                <a:latin typeface="Times New Roman" panose="02020603050405020304" pitchFamily="18" charset="0"/>
                <a:cs typeface="Times New Roman" panose="02020603050405020304" pitchFamily="18" charset="0"/>
              </a:rPr>
              <a:t>Polyline</a:t>
            </a:r>
          </a:p>
          <a:p>
            <a:r>
              <a:rPr lang="en-US" dirty="0">
                <a:latin typeface="Times New Roman" panose="02020603050405020304" pitchFamily="18" charset="0"/>
                <a:cs typeface="Times New Roman" panose="02020603050405020304" pitchFamily="18" charset="0"/>
              </a:rPr>
              <a:t>Trim</a:t>
            </a:r>
          </a:p>
          <a:p>
            <a:r>
              <a:rPr lang="en-US" dirty="0">
                <a:latin typeface="Times New Roman" panose="02020603050405020304" pitchFamily="18" charset="0"/>
                <a:cs typeface="Times New Roman" panose="02020603050405020304" pitchFamily="18" charset="0"/>
              </a:rPr>
              <a:t>Extend</a:t>
            </a:r>
          </a:p>
          <a:p>
            <a:r>
              <a:rPr lang="en-US" dirty="0">
                <a:latin typeface="Times New Roman" panose="02020603050405020304" pitchFamily="18" charset="0"/>
                <a:cs typeface="Times New Roman" panose="02020603050405020304" pitchFamily="18" charset="0"/>
              </a:rPr>
              <a:t>Copy</a:t>
            </a:r>
          </a:p>
          <a:p>
            <a:r>
              <a:rPr lang="en-US" dirty="0">
                <a:latin typeface="Times New Roman" panose="02020603050405020304" pitchFamily="18" charset="0"/>
                <a:cs typeface="Times New Roman" panose="02020603050405020304" pitchFamily="18" charset="0"/>
              </a:rPr>
              <a:t>Mirror</a:t>
            </a:r>
          </a:p>
        </p:txBody>
      </p:sp>
      <p:sp>
        <p:nvSpPr>
          <p:cNvPr id="10" name="Content Placeholder 9">
            <a:extLst>
              <a:ext uri="{FF2B5EF4-FFF2-40B4-BE49-F238E27FC236}">
                <a16:creationId xmlns:a16="http://schemas.microsoft.com/office/drawing/2014/main" id="{269211FD-A237-40BD-9B0D-EE501B72F1E7}"/>
              </a:ext>
            </a:extLst>
          </p:cNvPr>
          <p:cNvSpPr>
            <a:spLocks noGrp="1"/>
          </p:cNvSpPr>
          <p:nvPr>
            <p:ph sz="quarter" idx="4"/>
          </p:nvPr>
        </p:nvSpPr>
        <p:spPr>
          <a:xfrm>
            <a:off x="5823483" y="3327402"/>
            <a:ext cx="4995334" cy="3340526"/>
          </a:xfrm>
        </p:spPr>
        <p:txBody>
          <a:bodyPr>
            <a:noAutofit/>
          </a:bodyPr>
          <a:lstStyle/>
          <a:p>
            <a:r>
              <a:rPr lang="en-US" sz="1700" dirty="0">
                <a:latin typeface="Times New Roman" panose="02020603050405020304" pitchFamily="18" charset="0"/>
                <a:cs typeface="Times New Roman" panose="02020603050405020304" pitchFamily="18" charset="0"/>
              </a:rPr>
              <a:t>Rotate</a:t>
            </a:r>
          </a:p>
          <a:p>
            <a:r>
              <a:rPr lang="en-US" sz="1700" dirty="0">
                <a:latin typeface="Times New Roman" panose="02020603050405020304" pitchFamily="18" charset="0"/>
                <a:cs typeface="Times New Roman" panose="02020603050405020304" pitchFamily="18" charset="0"/>
              </a:rPr>
              <a:t>Erase</a:t>
            </a:r>
          </a:p>
          <a:p>
            <a:r>
              <a:rPr lang="en-US" sz="1700" dirty="0">
                <a:latin typeface="Times New Roman" panose="02020603050405020304" pitchFamily="18" charset="0"/>
                <a:cs typeface="Times New Roman" panose="02020603050405020304" pitchFamily="18" charset="0"/>
              </a:rPr>
              <a:t>Offset</a:t>
            </a:r>
          </a:p>
          <a:p>
            <a:r>
              <a:rPr lang="en-US" sz="1700" dirty="0">
                <a:latin typeface="Times New Roman" panose="02020603050405020304" pitchFamily="18" charset="0"/>
                <a:cs typeface="Times New Roman" panose="02020603050405020304" pitchFamily="18" charset="0"/>
              </a:rPr>
              <a:t>Move</a:t>
            </a:r>
          </a:p>
          <a:p>
            <a:r>
              <a:rPr lang="en-US" sz="1700" dirty="0">
                <a:latin typeface="Times New Roman" panose="02020603050405020304" pitchFamily="18" charset="0"/>
                <a:cs typeface="Times New Roman" panose="02020603050405020304" pitchFamily="18" charset="0"/>
              </a:rPr>
              <a:t>Array</a:t>
            </a:r>
          </a:p>
          <a:p>
            <a:r>
              <a:rPr lang="en-US" sz="1700" dirty="0">
                <a:latin typeface="Times New Roman" panose="02020603050405020304" pitchFamily="18" charset="0"/>
                <a:cs typeface="Times New Roman" panose="02020603050405020304" pitchFamily="18" charset="0"/>
              </a:rPr>
              <a:t>Scale</a:t>
            </a:r>
          </a:p>
          <a:p>
            <a:r>
              <a:rPr lang="en-US" sz="1700" dirty="0">
                <a:latin typeface="Times New Roman" panose="02020603050405020304" pitchFamily="18" charset="0"/>
                <a:cs typeface="Times New Roman" panose="02020603050405020304" pitchFamily="18" charset="0"/>
              </a:rPr>
              <a:t>Fillet</a:t>
            </a:r>
          </a:p>
          <a:p>
            <a:r>
              <a:rPr lang="en-US" sz="1700" dirty="0">
                <a:latin typeface="Times New Roman" panose="02020603050405020304" pitchFamily="18" charset="0"/>
                <a:cs typeface="Times New Roman" panose="02020603050405020304" pitchFamily="18" charset="0"/>
              </a:rPr>
              <a:t>Explode</a:t>
            </a:r>
          </a:p>
        </p:txBody>
      </p:sp>
    </p:spTree>
    <p:extLst>
      <p:ext uri="{BB962C8B-B14F-4D97-AF65-F5344CB8AC3E}">
        <p14:creationId xmlns:p14="http://schemas.microsoft.com/office/powerpoint/2010/main" val="3646190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614E5-F08E-4FB2-89AF-E878A25E4656}"/>
              </a:ext>
            </a:extLst>
          </p:cNvPr>
          <p:cNvSpPr>
            <a:spLocks noGrp="1"/>
          </p:cNvSpPr>
          <p:nvPr>
            <p:ph type="title"/>
          </p:nvPr>
        </p:nvSpPr>
        <p:spPr>
          <a:xfrm>
            <a:off x="685801" y="609601"/>
            <a:ext cx="10131425" cy="828782"/>
          </a:xfrm>
        </p:spPr>
        <p:txBody>
          <a:bodyPr/>
          <a:lstStyle/>
          <a:p>
            <a:r>
              <a:rPr lang="en-US" dirty="0"/>
              <a:t>IMPORTANCE</a:t>
            </a:r>
          </a:p>
        </p:txBody>
      </p:sp>
      <p:sp>
        <p:nvSpPr>
          <p:cNvPr id="3" name="Content Placeholder 2">
            <a:extLst>
              <a:ext uri="{FF2B5EF4-FFF2-40B4-BE49-F238E27FC236}">
                <a16:creationId xmlns:a16="http://schemas.microsoft.com/office/drawing/2014/main" id="{EF65C8B5-3B6C-48B0-87F9-B2492992C2DE}"/>
              </a:ext>
            </a:extLst>
          </p:cNvPr>
          <p:cNvSpPr>
            <a:spLocks noGrp="1"/>
          </p:cNvSpPr>
          <p:nvPr>
            <p:ph idx="1"/>
          </p:nvPr>
        </p:nvSpPr>
        <p:spPr/>
        <p:txBody>
          <a:bodyPr>
            <a:normAutofit/>
          </a:bodyPr>
          <a:lstStyle/>
          <a:p>
            <a:r>
              <a:rPr lang="en-US" sz="2400" dirty="0"/>
              <a:t>A Streamlined Design Process</a:t>
            </a:r>
          </a:p>
          <a:p>
            <a:r>
              <a:rPr lang="en-US" sz="2400" dirty="0"/>
              <a:t>Better Quality Design</a:t>
            </a:r>
          </a:p>
          <a:p>
            <a:r>
              <a:rPr lang="en-US" sz="2400" dirty="0"/>
              <a:t>Simplify Communication</a:t>
            </a:r>
          </a:p>
          <a:p>
            <a:r>
              <a:rPr lang="en-US" sz="2400" dirty="0"/>
              <a:t>Plenty of Documentation</a:t>
            </a:r>
          </a:p>
          <a:p>
            <a:r>
              <a:rPr lang="en-US" sz="2400" dirty="0"/>
              <a:t>A Manufacturing Database</a:t>
            </a:r>
          </a:p>
          <a:p>
            <a:r>
              <a:rPr lang="en-US" sz="2400" dirty="0"/>
              <a:t>Design Data Saved</a:t>
            </a:r>
          </a:p>
        </p:txBody>
      </p:sp>
    </p:spTree>
    <p:extLst>
      <p:ext uri="{BB962C8B-B14F-4D97-AF65-F5344CB8AC3E}">
        <p14:creationId xmlns:p14="http://schemas.microsoft.com/office/powerpoint/2010/main" val="1838088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5D5F-FEF5-47EB-BEA4-3BECA7994112}"/>
              </a:ext>
            </a:extLst>
          </p:cNvPr>
          <p:cNvSpPr>
            <a:spLocks noGrp="1"/>
          </p:cNvSpPr>
          <p:nvPr>
            <p:ph type="title"/>
          </p:nvPr>
        </p:nvSpPr>
        <p:spPr>
          <a:xfrm>
            <a:off x="685801" y="609601"/>
            <a:ext cx="10131425" cy="695218"/>
          </a:xfrm>
        </p:spPr>
        <p:txBody>
          <a:bodyPr/>
          <a:lstStyle/>
          <a:p>
            <a:r>
              <a:rPr lang="en-US" dirty="0"/>
              <a:t>ASSIGNMENT on civil plan</a:t>
            </a:r>
          </a:p>
        </p:txBody>
      </p:sp>
      <p:pic>
        <p:nvPicPr>
          <p:cNvPr id="5" name="Content Placeholder 4">
            <a:extLst>
              <a:ext uri="{FF2B5EF4-FFF2-40B4-BE49-F238E27FC236}">
                <a16:creationId xmlns:a16="http://schemas.microsoft.com/office/drawing/2014/main" id="{508CDC54-A845-4FB5-8BF5-FF54C3961164}"/>
              </a:ext>
            </a:extLst>
          </p:cNvPr>
          <p:cNvPicPr>
            <a:picLocks noGrp="1" noChangeAspect="1"/>
          </p:cNvPicPr>
          <p:nvPr>
            <p:ph idx="1"/>
          </p:nvPr>
        </p:nvPicPr>
        <p:blipFill>
          <a:blip r:embed="rId2"/>
          <a:stretch>
            <a:fillRect/>
          </a:stretch>
        </p:blipFill>
        <p:spPr>
          <a:xfrm>
            <a:off x="1232899" y="2034283"/>
            <a:ext cx="8620018" cy="4417887"/>
          </a:xfrm>
        </p:spPr>
      </p:pic>
    </p:spTree>
    <p:extLst>
      <p:ext uri="{BB962C8B-B14F-4D97-AF65-F5344CB8AC3E}">
        <p14:creationId xmlns:p14="http://schemas.microsoft.com/office/powerpoint/2010/main" val="4104001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65FCF-48EC-4794-B187-F4CDADB3E709}"/>
              </a:ext>
            </a:extLst>
          </p:cNvPr>
          <p:cNvSpPr>
            <a:spLocks noGrp="1"/>
          </p:cNvSpPr>
          <p:nvPr>
            <p:ph type="title"/>
          </p:nvPr>
        </p:nvSpPr>
        <p:spPr>
          <a:xfrm>
            <a:off x="685801" y="609600"/>
            <a:ext cx="10131425" cy="1003443"/>
          </a:xfrm>
        </p:spPr>
        <p:txBody>
          <a:bodyPr/>
          <a:lstStyle/>
          <a:p>
            <a:r>
              <a:rPr lang="en-US" dirty="0"/>
              <a:t>Details of civil plan</a:t>
            </a:r>
          </a:p>
        </p:txBody>
      </p:sp>
      <p:sp>
        <p:nvSpPr>
          <p:cNvPr id="3" name="Content Placeholder 2">
            <a:extLst>
              <a:ext uri="{FF2B5EF4-FFF2-40B4-BE49-F238E27FC236}">
                <a16:creationId xmlns:a16="http://schemas.microsoft.com/office/drawing/2014/main" id="{04E8D878-01F7-44DC-ADC5-1F15C6A2F072}"/>
              </a:ext>
            </a:extLst>
          </p:cNvPr>
          <p:cNvSpPr>
            <a:spLocks noGrp="1"/>
          </p:cNvSpPr>
          <p:nvPr>
            <p:ph idx="1"/>
          </p:nvPr>
        </p:nvSpPr>
        <p:spPr>
          <a:xfrm>
            <a:off x="685801" y="1900719"/>
            <a:ext cx="10131425" cy="3890481"/>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It is the civil-plan of duplex home. Total plot area is about 4500 square ft. Ground floor area covered more than the first floor area. The ground floor area is 3094 square ft and first floor area is about 2783 square ft. After all the total covered area of ground and first floor is about 5877 square ft.</a:t>
            </a:r>
          </a:p>
        </p:txBody>
      </p:sp>
    </p:spTree>
    <p:extLst>
      <p:ext uri="{BB962C8B-B14F-4D97-AF65-F5344CB8AC3E}">
        <p14:creationId xmlns:p14="http://schemas.microsoft.com/office/powerpoint/2010/main" val="1919482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CDB4-497E-4164-B454-0C96095BE3DA}"/>
              </a:ext>
            </a:extLst>
          </p:cNvPr>
          <p:cNvSpPr>
            <a:spLocks noGrp="1"/>
          </p:cNvSpPr>
          <p:nvPr>
            <p:ph type="title"/>
          </p:nvPr>
        </p:nvSpPr>
        <p:spPr>
          <a:xfrm>
            <a:off x="685801" y="609600"/>
            <a:ext cx="10131425" cy="1054813"/>
          </a:xfrm>
        </p:spPr>
        <p:txBody>
          <a:bodyPr/>
          <a:lstStyle/>
          <a:p>
            <a:r>
              <a:rPr lang="en-US" dirty="0"/>
              <a:t>Details of civil plan</a:t>
            </a:r>
          </a:p>
        </p:txBody>
      </p:sp>
      <p:sp>
        <p:nvSpPr>
          <p:cNvPr id="3" name="Content Placeholder 2">
            <a:extLst>
              <a:ext uri="{FF2B5EF4-FFF2-40B4-BE49-F238E27FC236}">
                <a16:creationId xmlns:a16="http://schemas.microsoft.com/office/drawing/2014/main" id="{AA8318E2-1789-4C08-B985-B65E222CAA5C}"/>
              </a:ext>
            </a:extLst>
          </p:cNvPr>
          <p:cNvSpPr>
            <a:spLocks noGrp="1"/>
          </p:cNvSpPr>
          <p:nvPr>
            <p:ph idx="1"/>
          </p:nvPr>
        </p:nvSpPr>
        <p:spPr>
          <a:xfrm>
            <a:off x="685801" y="1664413"/>
            <a:ext cx="10131425" cy="4126787"/>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In this duplex home there is two master bed room and four bedroom as well. Here we can find some washrooms and kitchen. Dining , drawing , sitting area and tv lounge  included in this duplex civil plan. There is also a car parking area. We have also balcony in this home.</a:t>
            </a:r>
          </a:p>
        </p:txBody>
      </p:sp>
    </p:spTree>
    <p:extLst>
      <p:ext uri="{BB962C8B-B14F-4D97-AF65-F5344CB8AC3E}">
        <p14:creationId xmlns:p14="http://schemas.microsoft.com/office/powerpoint/2010/main" val="3136396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A09443-3A5D-4C0A-8343-421698AA43D1}"/>
              </a:ext>
            </a:extLst>
          </p:cNvPr>
          <p:cNvSpPr txBox="1"/>
          <p:nvPr/>
        </p:nvSpPr>
        <p:spPr>
          <a:xfrm>
            <a:off x="4325420" y="3013501"/>
            <a:ext cx="4767209"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970423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159</TotalTime>
  <Words>357</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Celestial</vt:lpstr>
      <vt:lpstr> COMPUTER-AIDED DESIGN AND DRAFTING</vt:lpstr>
      <vt:lpstr>INTRODUCTION</vt:lpstr>
      <vt:lpstr> purpose of AutoCAD</vt:lpstr>
      <vt:lpstr>TOOLS OF AUTOCAD</vt:lpstr>
      <vt:lpstr>IMPORTANCE</vt:lpstr>
      <vt:lpstr>ASSIGNMENT on civil plan</vt:lpstr>
      <vt:lpstr>Details of civil plan</vt:lpstr>
      <vt:lpstr>Details of civil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COMPUTER-AIDED DESIGN AND DRAFTING</dc:title>
  <dc:creator>KH. TANVEER IFTEKHAR IFTI</dc:creator>
  <cp:lastModifiedBy>KH. TANVEER IFTEKHAR IFTI</cp:lastModifiedBy>
  <cp:revision>5</cp:revision>
  <dcterms:created xsi:type="dcterms:W3CDTF">2021-12-04T17:53:21Z</dcterms:created>
  <dcterms:modified xsi:type="dcterms:W3CDTF">2021-12-05T05:31:21Z</dcterms:modified>
</cp:coreProperties>
</file>