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6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2" r:id="rId12"/>
    <p:sldId id="2146847061" r:id="rId13"/>
    <p:sldId id="2146847055" r:id="rId14"/>
    <p:sldId id="25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15-02-2025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2/15/2025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2/15/2025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2/15/2025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2/15/2025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anvi-Adivarerkar/AICTE-Project.git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Bookman Old Style" panose="0205060405050502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Secure Data Hiding in Images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50899" y="825909"/>
            <a:ext cx="12564014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000" b="1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Algerian" panose="04020705040A02060702" pitchFamily="82" charset="0"/>
                <a:cs typeface="Arial"/>
              </a:rPr>
              <a:t>CYBERSECURITY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998839" y="4058588"/>
            <a:ext cx="5614219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otlight MT Light" panose="0204060206030A020304" pitchFamily="18" charset="0"/>
                <a:cs typeface="Arial" pitchFamily="34" charset="0"/>
              </a:rPr>
              <a:t>Presented By: Tanvi Adivarekar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otlight MT Light" panose="0204060206030A020304" pitchFamily="18" charset="0"/>
                <a:cs typeface="Arial"/>
              </a:rPr>
              <a:t>Student Name : Tanvi Tukaram Adivarekar</a:t>
            </a:r>
          </a:p>
          <a:p>
            <a:r>
              <a:rPr lang="en-US" sz="24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Footlight MT Light" panose="0204060206030A020304" pitchFamily="18" charset="0"/>
                <a:cs typeface="Arial"/>
              </a:rPr>
              <a:t>College Name &amp; Department : ARMIET</a:t>
            </a:r>
          </a:p>
          <a:p>
            <a:endParaRPr lang="en-US" sz="24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Footlight MT Light" panose="0204060206030A0203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050" y="1508503"/>
            <a:ext cx="11029615" cy="4673324"/>
          </a:xfrm>
        </p:spPr>
        <p:txBody>
          <a:bodyPr>
            <a:noAutofit/>
          </a:bodyPr>
          <a:lstStyle/>
          <a:p>
            <a:pPr marL="305435" indent="-305435"/>
            <a:r>
              <a:rPr lang="en-US" sz="2800" u="sng" dirty="0">
                <a:latin typeface="Footlight MT Light" panose="0204060206030A020304" pitchFamily="18" charset="0"/>
              </a:rPr>
              <a:t>Support for Multiple File Types</a:t>
            </a:r>
            <a:r>
              <a:rPr lang="en-US" sz="2800" dirty="0">
                <a:latin typeface="Footlight MT Light" panose="0204060206030A020304" pitchFamily="18" charset="0"/>
              </a:rPr>
              <a:t>: Extending the project to hide text, audio, or other file formats within images.</a:t>
            </a:r>
          </a:p>
          <a:p>
            <a:pPr marL="305435" indent="-305435"/>
            <a:r>
              <a:rPr lang="en-US" sz="2800" u="sng" dirty="0">
                <a:latin typeface="Footlight MT Light" panose="0204060206030A020304" pitchFamily="18" charset="0"/>
              </a:rPr>
              <a:t>Cloud Integration</a:t>
            </a:r>
            <a:r>
              <a:rPr lang="en-US" sz="2800" dirty="0">
                <a:latin typeface="Footlight MT Light" panose="0204060206030A020304" pitchFamily="18" charset="0"/>
              </a:rPr>
              <a:t>: Enabling secure cloud-based storage and retrieval of encrypted images</a:t>
            </a:r>
          </a:p>
          <a:p>
            <a:pPr marL="305435" indent="-305435"/>
            <a:r>
              <a:rPr lang="en-US" sz="2800" u="sng" dirty="0">
                <a:latin typeface="Footlight MT Light" panose="0204060206030A020304" pitchFamily="18" charset="0"/>
              </a:rPr>
              <a:t>Drag-and-Drop Functionality</a:t>
            </a:r>
            <a:r>
              <a:rPr lang="en-US" sz="2800" dirty="0">
                <a:latin typeface="Footlight MT Light" panose="0204060206030A020304" pitchFamily="18" charset="0"/>
              </a:rPr>
              <a:t>: Improving user experience by adding intuitive drag-and-drop support for image selection.</a:t>
            </a:r>
          </a:p>
          <a:p>
            <a:pPr marL="305435" indent="-305435"/>
            <a:r>
              <a:rPr lang="en-IN" sz="2800" u="sng" dirty="0">
                <a:latin typeface="Footlight MT Light" panose="0204060206030A020304" pitchFamily="18" charset="0"/>
              </a:rPr>
              <a:t>Advanced Encryption Techniques</a:t>
            </a:r>
            <a:r>
              <a:rPr lang="en-IN" sz="2800" dirty="0">
                <a:latin typeface="Footlight MT Light" panose="0204060206030A020304" pitchFamily="18" charset="0"/>
              </a:rPr>
              <a:t>: Integrating stronger encryption algorithms like AES (Advanced Encryption Standard) for enhanced security.</a:t>
            </a:r>
            <a:endParaRPr lang="en-US" sz="2800" dirty="0">
              <a:latin typeface="Footlight MT Light" panose="0204060206030A020304" pitchFamily="18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52783" y="749812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cap="none" dirty="0">
                <a:ln w="22225">
                  <a:solidFill>
                    <a:schemeClr val="tx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Algerian" panose="04020705040A02060702" pitchFamily="82" charset="0"/>
                <a:cs typeface="Arial" panose="020B0604020202020204" pitchFamily="34" charset="0"/>
              </a:rPr>
              <a:t>THANK YOU !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252" y="619433"/>
            <a:ext cx="10509766" cy="776748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002060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2400" b="1" dirty="0">
                <a:latin typeface="Footlight MT Light" panose="0204060206030A020304" pitchFamily="18" charset="0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400" b="1" dirty="0">
                <a:latin typeface="Footlight MT Light" panose="0204060206030A020304" pitchFamily="18" charset="0"/>
                <a:ea typeface="+mn-lt"/>
                <a:cs typeface="Arial"/>
              </a:rPr>
              <a:t>Technology used</a:t>
            </a:r>
            <a:endParaRPr lang="en-US" sz="2400" dirty="0">
              <a:latin typeface="Footlight MT Light" panose="0204060206030A020304" pitchFamily="18" charset="0"/>
              <a:cs typeface="Arial"/>
            </a:endParaRPr>
          </a:p>
          <a:p>
            <a:pPr marL="305435" indent="-305435"/>
            <a:r>
              <a:rPr lang="en-US" sz="2400" b="1" dirty="0">
                <a:latin typeface="Footlight MT Light" panose="0204060206030A020304" pitchFamily="18" charset="0"/>
                <a:ea typeface="+mn-lt"/>
                <a:cs typeface="+mn-lt"/>
              </a:rPr>
              <a:t>Wow factor </a:t>
            </a:r>
            <a:endParaRPr lang="en-US" sz="2400" dirty="0">
              <a:latin typeface="Footlight MT Light" panose="0204060206030A020304" pitchFamily="18" charset="0"/>
              <a:ea typeface="+mn-lt"/>
              <a:cs typeface="+mn-lt"/>
            </a:endParaRPr>
          </a:p>
          <a:p>
            <a:pPr marL="305435" indent="-305435"/>
            <a:r>
              <a:rPr lang="en-US" sz="2400" b="1" dirty="0">
                <a:latin typeface="Footlight MT Light" panose="0204060206030A020304" pitchFamily="18" charset="0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400" b="1" dirty="0">
                <a:latin typeface="Footlight MT Light" panose="0204060206030A020304" pitchFamily="18" charset="0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400" b="1" dirty="0">
                <a:latin typeface="Footlight MT Light" panose="0204060206030A020304" pitchFamily="18" charset="0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400" b="1" dirty="0">
                <a:latin typeface="Footlight MT Light" panose="0204060206030A020304" pitchFamily="18" charset="0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400" b="1" dirty="0">
                <a:latin typeface="Footlight MT Light" panose="0204060206030A020304" pitchFamily="18" charset="0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400" b="1" dirty="0">
              <a:latin typeface="Footlight MT Light" panose="0204060206030A020304" pitchFamily="18" charset="0"/>
              <a:ea typeface="+mn-lt"/>
              <a:cs typeface="+mn-lt"/>
            </a:endParaRPr>
          </a:p>
          <a:p>
            <a:pPr marL="305435" indent="-305435"/>
            <a:endParaRPr lang="en-US" sz="2400" b="1" dirty="0">
              <a:latin typeface="Footlight MT Light" panose="0204060206030A020304" pitchFamily="18" charset="0"/>
              <a:ea typeface="+mn-lt"/>
              <a:cs typeface="+mn-lt"/>
            </a:endParaRPr>
          </a:p>
          <a:p>
            <a:pPr marL="305435" indent="-305435"/>
            <a:endParaRPr lang="en-US" sz="2400" dirty="0">
              <a:latin typeface="Footlight MT Light" panose="0204060206030A020304" pitchFamily="18" charset="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Problem Statement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702" y="1482520"/>
            <a:ext cx="11029615" cy="46733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Footlight MT Light" panose="0204060206030A020304" pitchFamily="18" charset="0"/>
              </a:rPr>
              <a:t>In an era of increasing cyber threats, securing sensitive information has become a major concern. Conventional encryption methods often raise suspicion, making steganography a powerful alternative for hidden communication. This project introduces a Python-based image steganography system that seamlessly hides confidential messages within images while ensuring security through password protection. By leveraging OpenCV and Tkinter, the solution provides a user-friendly yet robust approach to data concealment, enhancing privacy and minimizing the risk of interception.</a:t>
            </a:r>
            <a:endParaRPr lang="en-IN" sz="28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 panose="020B0604020202020204" pitchFamily="34" charset="0"/>
              </a:rPr>
              <a:t>Technology  used</a:t>
            </a:r>
            <a:endParaRPr lang="en-US" sz="3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79BFE5C-8763-6F18-9F19-A2EFF00EB54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1325" y="1376541"/>
            <a:ext cx="8307852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80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Programming Language</a:t>
            </a: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: Python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80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Libraries &amp; Modules</a:t>
            </a: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:</a:t>
            </a:r>
            <a:endParaRPr lang="en-US" altLang="en-US" sz="2800" dirty="0">
              <a:solidFill>
                <a:schemeClr val="tx1"/>
              </a:solidFill>
              <a:latin typeface="Footlight MT Light" panose="0204060206030A020304" pitchFamily="18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 OpenCV (cv2): For image processing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 Tkinter: For building the graphical user interface (GUI)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 OS Module: For file handling and directory management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80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Security Mechanism</a:t>
            </a: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 Password protection for encrypted messages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</a:pPr>
            <a:r>
              <a:rPr lang="en-US" altLang="en-US" sz="2500" dirty="0">
                <a:solidFill>
                  <a:schemeClr val="tx1"/>
                </a:solidFill>
                <a:latin typeface="Footlight MT Light" panose="0204060206030A020304" pitchFamily="18" charset="0"/>
              </a:rPr>
              <a:t> </a:t>
            </a:r>
            <a:r>
              <a:rPr kumimoji="0" lang="en-US" altLang="en-US" sz="25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Character-to-pixel mapping for data embedding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</a:pPr>
            <a:r>
              <a:rPr kumimoji="0" lang="en-US" altLang="en-US" sz="2800" i="0" u="sng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Software &amp; Tools</a:t>
            </a:r>
            <a:r>
              <a:rPr kumimoji="0" lang="en-US" altLang="en-US" sz="2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: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 Python IDE (e.g., PyCharm, VS Code)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2060"/>
              </a:buClr>
              <a:buSzTx/>
              <a:buFont typeface="Wingdings" panose="05000000000000000000" pitchFamily="2" charset="2"/>
              <a:buChar char="Ø"/>
            </a:pPr>
            <a:r>
              <a:rPr kumimoji="0" lang="en-US" altLang="en-US" sz="25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 Windows/Linux/Mac OS for execution</a:t>
            </a:r>
          </a:p>
          <a:p>
            <a:pPr marL="514350" marR="0" lvl="0" indent="-5143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  <a:tabLst/>
            </a:pPr>
            <a:endParaRPr kumimoji="0" lang="en-US" altLang="en-US" sz="2800" i="0" u="none" strike="noStrike" cap="none" normalizeH="0" dirty="0">
              <a:ln>
                <a:noFill/>
              </a:ln>
              <a:solidFill>
                <a:schemeClr val="tx1"/>
              </a:solidFill>
              <a:effectLst/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Calibri Light"/>
            </a:endParaRP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F005DB8-78F2-F465-8DD8-88319CD0AF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4632" y="1632154"/>
            <a:ext cx="11296175" cy="5004619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lstStyle/>
          <a:p>
            <a:pPr marL="514350" indent="-5143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</a:pPr>
            <a:r>
              <a:rPr lang="en-US" altLang="en-US" sz="2800" u="sng" dirty="0">
                <a:solidFill>
                  <a:schemeClr val="tx1"/>
                </a:solidFill>
                <a:latin typeface="Footlight MT Light" panose="0204060206030A020304" pitchFamily="18" charset="0"/>
              </a:rPr>
              <a:t>Enhanced User Interface</a:t>
            </a:r>
            <a:r>
              <a:rPr lang="en-US" alt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: Unlike standard command-line steganography tools, this project integrates Tkinter to provide an intuitive and interactive Graphical User Interface (GUI).</a:t>
            </a:r>
          </a:p>
          <a:p>
            <a:pPr marL="514350" indent="-5143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</a:pPr>
            <a:r>
              <a:rPr lang="en-US" altLang="en-US" sz="2800" u="sng" dirty="0">
                <a:solidFill>
                  <a:schemeClr val="tx1"/>
                </a:solidFill>
                <a:latin typeface="Footlight MT Light" panose="0204060206030A020304" pitchFamily="18" charset="0"/>
              </a:rPr>
              <a:t>Secure Password Protection</a:t>
            </a:r>
            <a:r>
              <a:rPr lang="en-US" alt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: Implements a password-based authentication system, adding an extra layer of security to the hidden message.</a:t>
            </a:r>
          </a:p>
          <a:p>
            <a:pPr marL="514350" indent="-5143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</a:pPr>
            <a:r>
              <a:rPr lang="en-US" altLang="en-US" sz="2800" u="sng" dirty="0">
                <a:solidFill>
                  <a:schemeClr val="tx1"/>
                </a:solidFill>
                <a:latin typeface="Footlight MT Light" panose="0204060206030A020304" pitchFamily="18" charset="0"/>
              </a:rPr>
              <a:t>Ease of Use</a:t>
            </a:r>
            <a:r>
              <a:rPr lang="en-US" alt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: The GUI eliminates the need for manual coding inputs, making encryption and decryption accessible to non-technical users.</a:t>
            </a:r>
          </a:p>
          <a:p>
            <a:pPr marL="514350" indent="-51435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+mj-lt"/>
              <a:buAutoNum type="arabicPeriod"/>
            </a:pPr>
            <a:r>
              <a:rPr lang="en-US" altLang="en-US" sz="2800" u="sng" dirty="0">
                <a:solidFill>
                  <a:schemeClr val="tx1"/>
                </a:solidFill>
                <a:latin typeface="Footlight MT Light" panose="0204060206030A020304" pitchFamily="18" charset="0"/>
              </a:rPr>
              <a:t>Automated File Handling</a:t>
            </a:r>
            <a:r>
              <a:rPr lang="en-US" alt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: The project automatically saves and retrieves encrypted images, ensuring smooth processing without manual file management. </a:t>
            </a:r>
          </a:p>
          <a:p>
            <a:pPr>
              <a:buClr>
                <a:srgbClr val="00B0F0"/>
              </a:buClr>
            </a:pPr>
            <a:endParaRPr lang="en-IN" sz="2800" dirty="0">
              <a:latin typeface="Footlight MT Light" panose="0204060206030A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End users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F7B3F91-BA32-CCFA-66CE-A7FA35F41A9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2452" y="1311999"/>
            <a:ext cx="11168356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Cybersecurity Enthusiasts &amp; Researchers</a:t>
            </a: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– Individuals exploring data security and encryption techniques.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Journalists &amp; Whistleblowers</a:t>
            </a: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– People who need covert communication to share sensitive information securely.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Government &amp; Intelligence Agencies</a:t>
            </a:r>
            <a:r>
              <a:rPr lang="en-US" alt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– For secure data transmission without raising suspicion.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Corporations &amp; Businesses</a:t>
            </a:r>
            <a:r>
              <a:rPr lang="en-US" alt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– To protect confidential documents and prevent unauthorized access.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Students &amp; Educators</a:t>
            </a:r>
            <a:r>
              <a:rPr kumimoji="0" lang="en-US" altLang="en-US" sz="2800" i="0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– Useful for learning steganography concepts in an interactive way.</a:t>
            </a:r>
          </a:p>
          <a:p>
            <a:pPr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B0F0"/>
              </a:buClr>
              <a:buSzTx/>
              <a:buFont typeface="Arial" panose="020B0604020202020204" pitchFamily="34" charset="0"/>
              <a:buChar char="•"/>
            </a:pPr>
            <a:r>
              <a:rPr kumimoji="0" lang="en-US" altLang="en-US" sz="28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Digital Forensics Experts</a:t>
            </a:r>
            <a:r>
              <a:rPr lang="en-US" altLang="en-US" sz="2800" dirty="0">
                <a:solidFill>
                  <a:schemeClr val="tx1"/>
                </a:solidFill>
                <a:latin typeface="Footlight MT Light" panose="0204060206030A020304" pitchFamily="18" charset="0"/>
              </a:rPr>
              <a:t>: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Footlight MT Light" panose="0204060206030A020304" pitchFamily="18" charset="0"/>
              </a:rPr>
              <a:t>– Can be applied in detecting hidden messages in digital media. 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619" y="540774"/>
            <a:ext cx="11178189" cy="511278"/>
          </a:xfrm>
        </p:spPr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Results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5FB3505-557E-2400-32B4-98848C264E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052052"/>
            <a:ext cx="4793408" cy="2696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A915275-4D32-FB57-9CE3-09F087F4F1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4388" y="1052051"/>
            <a:ext cx="4793409" cy="26962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E32E71-2D92-636C-C700-4BB5238FCD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192" y="3913239"/>
            <a:ext cx="4793408" cy="2696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A60094-3332-63CC-1D88-D3EA25A8E0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4387" y="3963527"/>
            <a:ext cx="4793408" cy="269629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5265922"/>
          </a:xfrm>
        </p:spPr>
        <p:txBody>
          <a:bodyPr>
            <a:noAutofit/>
          </a:bodyPr>
          <a:lstStyle/>
          <a:p>
            <a:r>
              <a:rPr lang="en-US" sz="2700" dirty="0">
                <a:latin typeface="Footlight MT Light" panose="0204060206030A020304" pitchFamily="18" charset="0"/>
              </a:rPr>
              <a:t>This project effectively demonstrates image steganography as a secure method for hiding and retrieving messages within images. By integrating Python, OpenCV, and Tkinter, we have developed a user-friendly GUI that makes encryption and decryption accessible to all users, including non-technical individuals. The addition of password protection ensures that only authorized users can access the hidden message, enhancing security.</a:t>
            </a:r>
          </a:p>
          <a:p>
            <a:r>
              <a:rPr lang="en-US" sz="2700" dirty="0">
                <a:latin typeface="Footlight MT Light" panose="0204060206030A020304" pitchFamily="18" charset="0"/>
              </a:rPr>
              <a:t>The system is efficient, lightweight, and maintains image quality, making it a practical solution for secure communication. With future improvements such as advanced encryption techniques and multi-layer security, this project can be further optimized for higher security and broader real-world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2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https://github.com/Tanvi-Adivarerkar/AICTE-Project.git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111</TotalTime>
  <Words>588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Algerian</vt:lpstr>
      <vt:lpstr>Arial</vt:lpstr>
      <vt:lpstr>Bookman Old Style</vt:lpstr>
      <vt:lpstr>Calibri</vt:lpstr>
      <vt:lpstr>Cambria</vt:lpstr>
      <vt:lpstr>Footlight MT Light</vt:lpstr>
      <vt:lpstr>Franklin Gothic Book</vt:lpstr>
      <vt:lpstr>Franklin Gothic Demi</vt:lpstr>
      <vt:lpstr>Wingdings</vt:lpstr>
      <vt:lpstr>Wingdings 2</vt:lpstr>
      <vt:lpstr>DividendVTI</vt:lpstr>
      <vt:lpstr>Secure Data Hiding in Images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Conclusion</vt:lpstr>
      <vt:lpstr>GitHub Link</vt:lpstr>
      <vt:lpstr>PowerPoint Presentation</vt:lpstr>
      <vt:lpstr>THANK YOU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tanvi012003@outlook.com</cp:lastModifiedBy>
  <cp:revision>30</cp:revision>
  <dcterms:created xsi:type="dcterms:W3CDTF">2021-05-26T16:50:10Z</dcterms:created>
  <dcterms:modified xsi:type="dcterms:W3CDTF">2025-02-15T07:32:57Z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