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9"/>
  </p:notesMasterIdLst>
  <p:sldIdLst>
    <p:sldId id="256" r:id="rId5"/>
    <p:sldId id="2146847054" r:id="rId6"/>
    <p:sldId id="262" r:id="rId7"/>
    <p:sldId id="265" r:id="rId8"/>
    <p:sldId id="2146847059" r:id="rId9"/>
    <p:sldId id="266" r:id="rId10"/>
    <p:sldId id="267" r:id="rId11"/>
    <p:sldId id="2146847058" r:id="rId12"/>
    <p:sldId id="2146847056" r:id="rId13"/>
    <p:sldId id="2146847057" r:id="rId14"/>
    <p:sldId id="268" r:id="rId15"/>
    <p:sldId id="2146847055" r:id="rId16"/>
    <p:sldId id="269"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5033" autoAdjust="0"/>
  </p:normalViewPr>
  <p:slideViewPr>
    <p:cSldViewPr snapToGrid="0">
      <p:cViewPr varScale="1">
        <p:scale>
          <a:sx n="82" d="100"/>
          <a:sy n="82" d="100"/>
        </p:scale>
        <p:origin x="71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1259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113927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955824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85616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92615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395471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09600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613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727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8310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6920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5108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1106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04710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0422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7/27/2025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4196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7/27/2025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3A2B4640-24B5-CC17-2D77-CA36C517ED52}"/>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40783254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anvi-Adivarerkar/AI_Edunet_Project.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911238" y="2146041"/>
            <a:ext cx="9144000" cy="1693506"/>
          </a:xfrm>
        </p:spPr>
        <p:txBody>
          <a:bodyPr>
            <a:normAutofit fontScale="90000"/>
          </a:bodyPr>
          <a:lstStyle/>
          <a:p>
            <a:pPr algn="ctr"/>
            <a:r>
              <a:rPr lang="hg-IN" b="1" dirty="0">
                <a:solidFill>
                  <a:schemeClr val="accent1"/>
                </a:solidFill>
                <a:latin typeface="Georgia" panose="02040502050405020303" pitchFamily="18" charset="0"/>
                <a:cs typeface="Arial" panose="020B0604020202020204" pitchFamily="34" charset="0"/>
              </a:rPr>
              <a:t>Employee Salary Predictor</a:t>
            </a:r>
            <a:r>
              <a:rPr lang="en-US" b="1" dirty="0">
                <a:solidFill>
                  <a:schemeClr val="accent1"/>
                </a:solidFill>
                <a:latin typeface="Georgia" panose="02040502050405020303" pitchFamily="18" charset="0"/>
                <a:cs typeface="Arial" panose="020B0604020202020204" pitchFamily="34" charset="0"/>
              </a:rPr>
              <a:t> using AI Concepts</a:t>
            </a:r>
          </a:p>
        </p:txBody>
      </p:sp>
      <p:sp>
        <p:nvSpPr>
          <p:cNvPr id="3" name="TextBox 2"/>
          <p:cNvSpPr txBox="1"/>
          <p:nvPr/>
        </p:nvSpPr>
        <p:spPr>
          <a:xfrm>
            <a:off x="-1362269" y="835925"/>
            <a:ext cx="13342775" cy="1015663"/>
          </a:xfrm>
          <a:prstGeom prst="rect">
            <a:avLst/>
          </a:prstGeom>
          <a:noFill/>
        </p:spPr>
        <p:txBody>
          <a:bodyPr wrap="square" lIns="91440" tIns="45720" rIns="91440" bIns="45720" rtlCol="0" anchor="t">
            <a:spAutoFit/>
          </a:bodyPr>
          <a:lstStyle/>
          <a:p>
            <a:pPr algn="ctr"/>
            <a:r>
              <a:rPr lang="en-US" sz="6000" b="1" dirty="0">
                <a:solidFill>
                  <a:schemeClr val="accent1">
                    <a:lumMod val="75000"/>
                  </a:schemeClr>
                </a:solidFill>
                <a:latin typeface="Algerian" panose="04020705040A02060702" pitchFamily="82" charset="0"/>
                <a:cs typeface="Arial"/>
              </a:rPr>
              <a:t>CAPSTONE PROJECT</a:t>
            </a:r>
          </a:p>
        </p:txBody>
      </p:sp>
      <p:sp>
        <p:nvSpPr>
          <p:cNvPr id="4" name="TextBox 3"/>
          <p:cNvSpPr txBox="1"/>
          <p:nvPr/>
        </p:nvSpPr>
        <p:spPr>
          <a:xfrm>
            <a:off x="653143" y="4503332"/>
            <a:ext cx="10362256" cy="1200329"/>
          </a:xfrm>
          <a:prstGeom prst="rect">
            <a:avLst/>
          </a:prstGeom>
          <a:noFill/>
        </p:spPr>
        <p:txBody>
          <a:bodyPr wrap="square" lIns="91440" tIns="45720" rIns="91440" bIns="45720" rtlCol="0" anchor="t">
            <a:spAutoFit/>
          </a:bodyPr>
          <a:lstStyle/>
          <a:p>
            <a:r>
              <a:rPr lang="en-US" sz="2400" b="1" dirty="0">
                <a:solidFill>
                  <a:schemeClr val="accent3">
                    <a:lumMod val="50000"/>
                  </a:schemeClr>
                </a:solidFill>
                <a:latin typeface="Footlight MT Light" panose="0204060206030A020304" pitchFamily="18" charset="0"/>
                <a:cs typeface="Arial"/>
              </a:rPr>
              <a:t>Tanvi Tukaram Adivarekar</a:t>
            </a:r>
          </a:p>
          <a:p>
            <a:r>
              <a:rPr lang="en-US" sz="2400" b="1" dirty="0">
                <a:solidFill>
                  <a:schemeClr val="accent3">
                    <a:lumMod val="50000"/>
                  </a:schemeClr>
                </a:solidFill>
                <a:latin typeface="Footlight MT Light" panose="0204060206030A020304" pitchFamily="18" charset="0"/>
                <a:cs typeface="Arial"/>
              </a:rPr>
              <a:t>Alamuri Ratnamala Institute of Engineering and Technology (ARMIET)</a:t>
            </a:r>
          </a:p>
          <a:p>
            <a:r>
              <a:rPr lang="en-US" sz="2400" b="1" dirty="0">
                <a:solidFill>
                  <a:schemeClr val="accent3">
                    <a:lumMod val="50000"/>
                  </a:schemeClr>
                </a:solidFill>
                <a:latin typeface="Footlight MT Light" panose="0204060206030A020304" pitchFamily="18" charset="0"/>
                <a:cs typeface="Arial"/>
              </a:rPr>
              <a:t>AICTE Internship Student Registration ID : STU676d11fd3ff271735201277</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71EEB-C89C-572A-06A8-44425804DD39}"/>
            </a:ext>
          </a:extLst>
        </p:cNvPr>
        <p:cNvGrpSpPr/>
        <p:nvPr/>
      </p:nvGrpSpPr>
      <p:grpSpPr>
        <a:xfrm>
          <a:off x="0" y="0"/>
          <a:ext cx="0" cy="0"/>
          <a:chOff x="0" y="0"/>
          <a:chExt cx="0" cy="0"/>
        </a:xfrm>
      </p:grpSpPr>
      <p:sp>
        <p:nvSpPr>
          <p:cNvPr id="3" name="Title 4">
            <a:extLst>
              <a:ext uri="{FF2B5EF4-FFF2-40B4-BE49-F238E27FC236}">
                <a16:creationId xmlns:a16="http://schemas.microsoft.com/office/drawing/2014/main" id="{DD428E56-88CE-44DF-ABAE-A2CCFE74F792}"/>
              </a:ext>
            </a:extLst>
          </p:cNvPr>
          <p:cNvSpPr txBox="1">
            <a:spLocks/>
          </p:cNvSpPr>
          <p:nvPr/>
        </p:nvSpPr>
        <p:spPr>
          <a:xfrm>
            <a:off x="298580" y="466531"/>
            <a:ext cx="8693021" cy="872511"/>
          </a:xfrm>
          <a:prstGeom prst="rect">
            <a:avLst/>
          </a:prstGeom>
        </p:spPr>
        <p:txBody>
          <a:bodyPr vert="horz" lIns="91440" tIns="45720" rIns="91440" bIns="45720" rtlCol="0" anchor="t">
            <a:normAutofit/>
          </a:bodyPr>
          <a:lstStyle>
            <a:lvl1pPr>
              <a:spcBef>
                <a:spcPct val="0"/>
              </a:spcBef>
              <a:buNone/>
              <a:defRPr sz="4400" b="1" u="sng">
                <a:solidFill>
                  <a:schemeClr val="accent1"/>
                </a:solidFill>
                <a:latin typeface="Georgia" panose="02040502050405020303" pitchFamily="18" charset="0"/>
                <a:ea typeface="+mj-lt"/>
                <a:cs typeface="Aria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3600" dirty="0"/>
              <a:t>Project Preview &amp; Output</a:t>
            </a:r>
          </a:p>
        </p:txBody>
      </p:sp>
      <p:pic>
        <p:nvPicPr>
          <p:cNvPr id="6" name="Content Placeholder 5">
            <a:extLst>
              <a:ext uri="{FF2B5EF4-FFF2-40B4-BE49-F238E27FC236}">
                <a16:creationId xmlns:a16="http://schemas.microsoft.com/office/drawing/2014/main" id="{45CCE22F-F0C9-1142-3A0C-08426A403A04}"/>
              </a:ext>
            </a:extLst>
          </p:cNvPr>
          <p:cNvPicPr>
            <a:picLocks noGrp="1" noChangeAspect="1"/>
          </p:cNvPicPr>
          <p:nvPr>
            <p:ph idx="1"/>
          </p:nvPr>
        </p:nvPicPr>
        <p:blipFill>
          <a:blip r:embed="rId2"/>
          <a:stretch>
            <a:fillRect/>
          </a:stretch>
        </p:blipFill>
        <p:spPr>
          <a:xfrm>
            <a:off x="298580" y="1339042"/>
            <a:ext cx="9429962" cy="53043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107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5233" y="317241"/>
            <a:ext cx="8928769" cy="839755"/>
          </a:xfrm>
        </p:spPr>
        <p:txBody>
          <a:bodyPr>
            <a:normAutofit/>
          </a:bodyPr>
          <a:lstStyle/>
          <a:p>
            <a:r>
              <a:rPr lang="en-US" sz="4400" b="1" u="sng" dirty="0">
                <a:solidFill>
                  <a:schemeClr val="accent1"/>
                </a:solidFill>
                <a:latin typeface="Georgia" panose="02040502050405020303" pitchFamily="18" charset="0"/>
                <a:ea typeface="+mj-lt"/>
                <a:cs typeface="Arial"/>
              </a:rPr>
              <a:t>Conclusion</a:t>
            </a:r>
            <a:endParaRPr lang="en-US" u="sng" dirty="0">
              <a:latin typeface="Georgia" panose="02040502050405020303"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38539" y="1306286"/>
            <a:ext cx="8835463" cy="5113175"/>
          </a:xfrm>
        </p:spPr>
        <p:txBody>
          <a:bodyPr>
            <a:noAutofit/>
          </a:bodyPr>
          <a:lstStyle/>
          <a:p>
            <a:pPr>
              <a:buFont typeface="Wingdings 2" panose="05020102010507070707" pitchFamily="18" charset="2"/>
              <a:buChar char=""/>
            </a:pPr>
            <a:r>
              <a:rPr lang="en-US" sz="2400" dirty="0">
                <a:latin typeface="Footlight MT Light" panose="0204060206030A020304" pitchFamily="18" charset="0"/>
              </a:rPr>
              <a:t>Successfully developed a regression model to predict employee salaries using key features like education, experience, and job role.</a:t>
            </a:r>
          </a:p>
          <a:p>
            <a:pPr>
              <a:buFont typeface="Wingdings 2" panose="05020102010507070707" pitchFamily="18" charset="2"/>
              <a:buChar char=""/>
            </a:pPr>
            <a:r>
              <a:rPr lang="en-US" sz="2400" dirty="0">
                <a:latin typeface="Footlight MT Light" panose="0204060206030A020304" pitchFamily="18" charset="0"/>
              </a:rPr>
              <a:t>Gradient Boosting Regressor provided reliable predictions with good accuracy metrics.</a:t>
            </a:r>
          </a:p>
          <a:p>
            <a:pPr>
              <a:buFont typeface="Wingdings 2" panose="05020102010507070707" pitchFamily="18" charset="2"/>
              <a:buChar char=""/>
            </a:pPr>
            <a:r>
              <a:rPr lang="en-US" sz="2400" dirty="0">
                <a:latin typeface="Footlight MT Light" panose="0204060206030A020304" pitchFamily="18" charset="0"/>
              </a:rPr>
              <a:t>A user-friendly Streamlit web app was built to allow real-time salary prediction based on user input.</a:t>
            </a:r>
          </a:p>
          <a:p>
            <a:pPr>
              <a:buFont typeface="Wingdings 2" panose="05020102010507070707" pitchFamily="18" charset="2"/>
              <a:buChar char=""/>
            </a:pPr>
            <a:r>
              <a:rPr lang="en-US" sz="2400" dirty="0">
                <a:latin typeface="Footlight MT Light" panose="0204060206030A020304" pitchFamily="18" charset="0"/>
              </a:rPr>
              <a:t>The project demonstrates how machine learning can support HR and finance departments in making data-driven compensation decisions.</a:t>
            </a:r>
          </a:p>
          <a:p>
            <a:pPr>
              <a:buFont typeface="Wingdings 2" panose="05020102010507070707" pitchFamily="18" charset="2"/>
              <a:buChar char=""/>
            </a:pPr>
            <a:r>
              <a:rPr lang="en-US" sz="2400" dirty="0">
                <a:latin typeface="Footlight MT Light" panose="0204060206030A020304" pitchFamily="18" charset="0"/>
              </a:rPr>
              <a:t>Future improvements can include using larger and more diverse datasets, adding location-based features, and integrating with real-world HR systems.</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5D5E4F6-B02B-97D7-27E0-B47170E1DEA9}"/>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Content Placeholder 1">
            <a:extLst>
              <a:ext uri="{FF2B5EF4-FFF2-40B4-BE49-F238E27FC236}">
                <a16:creationId xmlns:a16="http://schemas.microsoft.com/office/drawing/2014/main" id="{F0A2E14E-43FF-A356-507D-232FB067A7B7}"/>
              </a:ext>
            </a:extLst>
          </p:cNvPr>
          <p:cNvSpPr>
            <a:spLocks noGrp="1" noChangeArrowheads="1"/>
          </p:cNvSpPr>
          <p:nvPr>
            <p:ph idx="1"/>
          </p:nvPr>
        </p:nvSpPr>
        <p:spPr bwMode="auto">
          <a:xfrm>
            <a:off x="677335" y="1838818"/>
            <a:ext cx="837336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SzTx/>
              <a:buFont typeface="Wingdings" panose="05000000000000000000" pitchFamily="2" charset="2"/>
              <a:buChar char="Ø"/>
            </a:pPr>
            <a:r>
              <a:rPr lang="en-US" altLang="en-US" sz="2400" b="1" dirty="0">
                <a:latin typeface="Footlight MT Light" panose="0204060206030A020304" pitchFamily="18" charset="0"/>
              </a:rPr>
              <a:t>Advanced Algorithms</a:t>
            </a:r>
            <a:br>
              <a:rPr lang="en-US" altLang="en-US" sz="2400" dirty="0">
                <a:latin typeface="Footlight MT Light" panose="0204060206030A020304" pitchFamily="18" charset="0"/>
              </a:rPr>
            </a:br>
            <a:r>
              <a:rPr lang="en-US" altLang="en-US" sz="2400" dirty="0">
                <a:latin typeface="Footlight MT Light" panose="0204060206030A020304" pitchFamily="18" charset="0"/>
              </a:rPr>
              <a:t>Explore deep learning models or ensemble techniques like </a:t>
            </a:r>
            <a:r>
              <a:rPr lang="en-US" altLang="en-US" sz="2400" dirty="0" err="1">
                <a:latin typeface="Footlight MT Light" panose="0204060206030A020304" pitchFamily="18" charset="0"/>
              </a:rPr>
              <a:t>XGBoost</a:t>
            </a:r>
            <a:r>
              <a:rPr lang="en-US" altLang="en-US" sz="2400" dirty="0">
                <a:latin typeface="Footlight MT Light" panose="0204060206030A020304" pitchFamily="18" charset="0"/>
              </a:rPr>
              <a:t>, </a:t>
            </a:r>
            <a:r>
              <a:rPr lang="en-US" altLang="en-US" sz="2400" dirty="0" err="1">
                <a:latin typeface="Footlight MT Light" panose="0204060206030A020304" pitchFamily="18" charset="0"/>
              </a:rPr>
              <a:t>CatBoost</a:t>
            </a:r>
            <a:r>
              <a:rPr lang="en-US" altLang="en-US" sz="2400" dirty="0">
                <a:latin typeface="Footlight MT Light" panose="0204060206030A020304" pitchFamily="18" charset="0"/>
              </a:rPr>
              <a:t> for enhanced accuracy.</a:t>
            </a:r>
          </a:p>
          <a:p>
            <a:pPr defTabSz="914400" eaLnBrk="0" fontAlgn="base" hangingPunct="0">
              <a:spcBef>
                <a:spcPct val="0"/>
              </a:spcBef>
              <a:spcAft>
                <a:spcPct val="0"/>
              </a:spcAft>
              <a:buSzTx/>
              <a:buFont typeface="Wingdings" panose="05000000000000000000" pitchFamily="2" charset="2"/>
              <a:buChar char="Ø"/>
            </a:pPr>
            <a:r>
              <a:rPr lang="en-US" altLang="en-US" sz="2400" b="1" dirty="0">
                <a:latin typeface="Footlight MT Light" panose="0204060206030A020304" pitchFamily="18" charset="0"/>
              </a:rPr>
              <a:t>Feature Enhancement</a:t>
            </a:r>
            <a:br>
              <a:rPr lang="en-US" altLang="en-US" sz="2400" dirty="0">
                <a:latin typeface="Footlight MT Light" panose="0204060206030A020304" pitchFamily="18" charset="0"/>
              </a:rPr>
            </a:br>
            <a:r>
              <a:rPr lang="en-US" altLang="en-US" sz="2400" dirty="0">
                <a:latin typeface="Footlight MT Light" panose="0204060206030A020304" pitchFamily="18" charset="0"/>
              </a:rPr>
              <a:t>Incorporate additional features such as job location, company size, industry type, and performance ratings.</a:t>
            </a:r>
          </a:p>
          <a:p>
            <a:pPr defTabSz="914400" eaLnBrk="0" fontAlgn="base" hangingPunct="0">
              <a:spcBef>
                <a:spcPct val="0"/>
              </a:spcBef>
              <a:spcAft>
                <a:spcPct val="0"/>
              </a:spcAft>
              <a:buSzTx/>
              <a:buFont typeface="Wingdings" panose="05000000000000000000" pitchFamily="2" charset="2"/>
              <a:buChar char="Ø"/>
            </a:pPr>
            <a:r>
              <a:rPr lang="en-US" altLang="en-US" sz="2400" b="1" dirty="0">
                <a:latin typeface="Footlight MT Light" panose="0204060206030A020304" pitchFamily="18" charset="0"/>
              </a:rPr>
              <a:t>Real-time Data Integration</a:t>
            </a:r>
            <a:br>
              <a:rPr lang="en-US" altLang="en-US" sz="2400" dirty="0">
                <a:latin typeface="Footlight MT Light" panose="0204060206030A020304" pitchFamily="18" charset="0"/>
              </a:rPr>
            </a:br>
            <a:r>
              <a:rPr lang="en-US" altLang="en-US" sz="2400" dirty="0">
                <a:latin typeface="Footlight MT Light" panose="0204060206030A020304" pitchFamily="18" charset="0"/>
              </a:rPr>
              <a:t>Integrate APIs to fetch live employee data from HR systems for automated predictions.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lang="en-US" altLang="en-US" sz="2400" b="1" dirty="0">
                <a:latin typeface="Footlight MT Light" panose="0204060206030A020304" pitchFamily="18" charset="0"/>
              </a:rPr>
              <a:t>Role-based Recommendation System</a:t>
            </a:r>
            <a:br>
              <a:rPr lang="en-US" altLang="en-US" sz="2400" dirty="0">
                <a:latin typeface="Footlight MT Light" panose="0204060206030A020304" pitchFamily="18" charset="0"/>
              </a:rPr>
            </a:br>
            <a:r>
              <a:rPr lang="en-US" altLang="en-US" sz="2400" dirty="0">
                <a:latin typeface="Footlight MT Light" panose="0204060206030A020304" pitchFamily="18" charset="0"/>
              </a:rPr>
              <a:t>Suggest suitable salary ranges for specific roles based on current market trends.</a:t>
            </a:r>
          </a:p>
        </p:txBody>
      </p:sp>
      <p:sp>
        <p:nvSpPr>
          <p:cNvPr id="3" name="Title 4">
            <a:extLst>
              <a:ext uri="{FF2B5EF4-FFF2-40B4-BE49-F238E27FC236}">
                <a16:creationId xmlns:a16="http://schemas.microsoft.com/office/drawing/2014/main" id="{60A679DD-2A55-EA2F-6FE9-0E7C1C27B8B3}"/>
              </a:ext>
            </a:extLst>
          </p:cNvPr>
          <p:cNvSpPr>
            <a:spLocks noGrp="1"/>
          </p:cNvSpPr>
          <p:nvPr>
            <p:ph type="title"/>
          </p:nvPr>
        </p:nvSpPr>
        <p:spPr>
          <a:xfrm>
            <a:off x="677334" y="609600"/>
            <a:ext cx="8596668" cy="845976"/>
          </a:xfrm>
        </p:spPr>
        <p:txBody>
          <a:bodyPr>
            <a:normAutofit/>
          </a:bodyPr>
          <a:lstStyle/>
          <a:p>
            <a:r>
              <a:rPr lang="en-US" sz="4400" b="1" u="sng" dirty="0">
                <a:solidFill>
                  <a:schemeClr val="accent1"/>
                </a:solidFill>
                <a:latin typeface="Georgia" panose="02040502050405020303" pitchFamily="18" charset="0"/>
                <a:ea typeface="+mj-lt"/>
                <a:cs typeface="Arial"/>
              </a:rPr>
              <a:t>Future</a:t>
            </a:r>
            <a:r>
              <a:rPr lang="en-US" sz="4400" b="1" dirty="0">
                <a:solidFill>
                  <a:schemeClr val="accent1"/>
                </a:solidFill>
                <a:latin typeface="Georgia" panose="02040502050405020303" pitchFamily="18" charset="0"/>
                <a:ea typeface="+mj-lt"/>
                <a:cs typeface="Arial"/>
              </a:rPr>
              <a:t> </a:t>
            </a:r>
            <a:r>
              <a:rPr lang="en-US" sz="4400" b="1" u="sng" dirty="0">
                <a:solidFill>
                  <a:schemeClr val="accent1"/>
                </a:solidFill>
                <a:latin typeface="Georgia" panose="02040502050405020303" pitchFamily="18" charset="0"/>
                <a:ea typeface="+mj-lt"/>
                <a:cs typeface="Arial"/>
              </a:rPr>
              <a:t>Scope</a:t>
            </a:r>
            <a:endParaRPr lang="en-US" u="sng" dirty="0">
              <a:latin typeface="Georgia" panose="02040502050405020303" pitchFamily="18" charset="0"/>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609600"/>
            <a:ext cx="8596668" cy="845976"/>
          </a:xfrm>
        </p:spPr>
        <p:txBody>
          <a:bodyPr>
            <a:normAutofit/>
          </a:bodyPr>
          <a:lstStyle/>
          <a:p>
            <a:r>
              <a:rPr lang="en-US" sz="4400" b="1" u="sng" dirty="0">
                <a:solidFill>
                  <a:schemeClr val="accent1"/>
                </a:solidFill>
                <a:latin typeface="Georgia" panose="02040502050405020303" pitchFamily="18" charset="0"/>
                <a:ea typeface="+mj-lt"/>
                <a:cs typeface="Arial"/>
              </a:rPr>
              <a:t>References</a:t>
            </a:r>
            <a:endParaRPr lang="en-US" u="sng" dirty="0">
              <a:latin typeface="Georgia" panose="02040502050405020303"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lvl="0" defTabSz="914400" eaLnBrk="0" fontAlgn="base" hangingPunct="0">
              <a:lnSpc>
                <a:spcPct val="150000"/>
              </a:lnSpc>
              <a:spcBef>
                <a:spcPct val="0"/>
              </a:spcBef>
              <a:spcAft>
                <a:spcPct val="0"/>
              </a:spcAft>
              <a:buSzTx/>
              <a:buFont typeface="Wingdings" panose="05000000000000000000" pitchFamily="2" charset="2"/>
              <a:buChar char="v"/>
            </a:pPr>
            <a:r>
              <a:rPr lang="en-US" altLang="en-US" sz="2400" dirty="0">
                <a:latin typeface="Footlight MT Light" panose="0204060206030A020304" pitchFamily="18" charset="0"/>
              </a:rPr>
              <a:t>Scikit-learn Documentation – https://scikit-learn.org/</a:t>
            </a:r>
          </a:p>
          <a:p>
            <a:pPr lvl="0" defTabSz="914400" eaLnBrk="0" fontAlgn="base" hangingPunct="0">
              <a:lnSpc>
                <a:spcPct val="150000"/>
              </a:lnSpc>
              <a:spcBef>
                <a:spcPct val="0"/>
              </a:spcBef>
              <a:spcAft>
                <a:spcPct val="0"/>
              </a:spcAft>
              <a:buSzTx/>
              <a:buFont typeface="Wingdings" panose="05000000000000000000" pitchFamily="2" charset="2"/>
              <a:buChar char="v"/>
            </a:pPr>
            <a:r>
              <a:rPr lang="en-US" altLang="en-US" sz="2400" dirty="0">
                <a:latin typeface="Footlight MT Light" panose="0204060206030A020304" pitchFamily="18" charset="0"/>
              </a:rPr>
              <a:t>Streamlit Documentation – https://docs.streamlit.io/</a:t>
            </a:r>
          </a:p>
          <a:p>
            <a:pPr lvl="0" defTabSz="914400" eaLnBrk="0" fontAlgn="base" hangingPunct="0">
              <a:lnSpc>
                <a:spcPct val="150000"/>
              </a:lnSpc>
              <a:spcBef>
                <a:spcPct val="0"/>
              </a:spcBef>
              <a:spcAft>
                <a:spcPct val="0"/>
              </a:spcAft>
              <a:buSzTx/>
              <a:buFont typeface="Wingdings" panose="05000000000000000000" pitchFamily="2" charset="2"/>
              <a:buChar char="v"/>
            </a:pPr>
            <a:r>
              <a:rPr lang="en-US" altLang="en-US" sz="2400" dirty="0">
                <a:latin typeface="Footlight MT Light" panose="0204060206030A020304" pitchFamily="18" charset="0"/>
              </a:rPr>
              <a:t>Pandas Documentation – https://pandas.pydata.org/docs/</a:t>
            </a:r>
          </a:p>
          <a:p>
            <a:pPr lvl="0" defTabSz="914400" eaLnBrk="0" fontAlgn="base" hangingPunct="0">
              <a:lnSpc>
                <a:spcPct val="150000"/>
              </a:lnSpc>
              <a:spcBef>
                <a:spcPct val="0"/>
              </a:spcBef>
              <a:spcAft>
                <a:spcPct val="0"/>
              </a:spcAft>
              <a:buSzTx/>
              <a:buFont typeface="Wingdings" panose="05000000000000000000" pitchFamily="2" charset="2"/>
              <a:buChar char="v"/>
            </a:pPr>
            <a:r>
              <a:rPr lang="en-US" altLang="en-US" sz="2400" dirty="0">
                <a:latin typeface="Footlight MT Light" panose="0204060206030A020304" pitchFamily="18" charset="0"/>
              </a:rPr>
              <a:t>Joblib – https://joblib.readthedocs.io/</a:t>
            </a:r>
          </a:p>
          <a:p>
            <a:pPr lvl="0" defTabSz="914400" eaLnBrk="0" fontAlgn="base" hangingPunct="0">
              <a:lnSpc>
                <a:spcPct val="150000"/>
              </a:lnSpc>
              <a:spcBef>
                <a:spcPct val="0"/>
              </a:spcBef>
              <a:spcAft>
                <a:spcPct val="0"/>
              </a:spcAft>
              <a:buSzTx/>
              <a:buFont typeface="Wingdings" panose="05000000000000000000" pitchFamily="2" charset="2"/>
              <a:buChar char="v"/>
            </a:pPr>
            <a:r>
              <a:rPr lang="en-US" altLang="en-US" sz="2400" dirty="0">
                <a:latin typeface="Footlight MT Light" panose="0204060206030A020304" pitchFamily="18" charset="0"/>
              </a:rPr>
              <a:t>Seaborn Documentation – https://seaborn.pydata.org/</a:t>
            </a:r>
          </a:p>
          <a:p>
            <a:pPr lvl="0" defTabSz="914400" eaLnBrk="0" fontAlgn="base" hangingPunct="0">
              <a:lnSpc>
                <a:spcPct val="150000"/>
              </a:lnSpc>
              <a:spcBef>
                <a:spcPct val="0"/>
              </a:spcBef>
              <a:spcAft>
                <a:spcPct val="0"/>
              </a:spcAft>
              <a:buSzTx/>
              <a:buFont typeface="Wingdings" panose="05000000000000000000" pitchFamily="2" charset="2"/>
              <a:buChar char="v"/>
            </a:pPr>
            <a:r>
              <a:rPr lang="en-US" altLang="en-US" sz="2400" dirty="0">
                <a:latin typeface="Footlight MT Light" panose="0204060206030A020304" pitchFamily="18" charset="0"/>
              </a:rPr>
              <a:t>Matplotlib – https://matplotlib.org/stable</a:t>
            </a:r>
            <a:endParaRPr lang="en-US" sz="2400" dirty="0">
              <a:latin typeface="Footlight MT Light" panose="0204060206030A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205273" y="2766218"/>
            <a:ext cx="9722498" cy="1325563"/>
          </a:xfrm>
        </p:spPr>
        <p:txBody>
          <a:bodyPr>
            <a:normAutofit/>
          </a:bodyPr>
          <a:lstStyle/>
          <a:p>
            <a:pPr algn="ctr"/>
            <a:r>
              <a:rPr lang="en-US" sz="7200" b="1" dirty="0">
                <a:solidFill>
                  <a:srgbClr val="002060"/>
                </a:solidFill>
                <a:latin typeface="Algerian" panose="04020705040A02060702" pitchFamily="82"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466531" y="558469"/>
            <a:ext cx="10898642" cy="691834"/>
          </a:xfrm>
        </p:spPr>
        <p:txBody>
          <a:bodyPr>
            <a:normAutofit/>
          </a:bodyPr>
          <a:lstStyle/>
          <a:p>
            <a:r>
              <a:rPr lang="en-US" b="1" u="sng" dirty="0">
                <a:latin typeface="Georgia" panose="02040502050405020303" pitchFamily="18"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66532" y="1623526"/>
            <a:ext cx="8910734" cy="3732245"/>
          </a:xfrm>
        </p:spPr>
        <p:txBody>
          <a:bodyPr vert="horz" lIns="91440" tIns="45720" rIns="91440" bIns="45720" rtlCol="0" anchor="t">
            <a:noAutofit/>
          </a:bodyPr>
          <a:lstStyle/>
          <a:p>
            <a:pPr marL="0" indent="0">
              <a:buNone/>
            </a:pPr>
            <a:endParaRPr lang="en-US" sz="2400" b="1" dirty="0">
              <a:latin typeface="Footlight MT Light" panose="0204060206030A020304" pitchFamily="18" charset="0"/>
              <a:ea typeface="+mn-lt"/>
              <a:cs typeface="Arial"/>
            </a:endParaRPr>
          </a:p>
          <a:p>
            <a:pPr marL="305435" indent="-305435"/>
            <a:r>
              <a:rPr lang="hg-IN" sz="2400" dirty="0">
                <a:latin typeface="Footlight MT Light" panose="0204060206030A020304" pitchFamily="18" charset="0"/>
                <a:cs typeface="Arial"/>
              </a:rPr>
              <a:t>Problem Statement</a:t>
            </a:r>
            <a:endParaRPr lang="en-GB" sz="2400" dirty="0">
              <a:latin typeface="Footlight MT Light" panose="0204060206030A020304" pitchFamily="18" charset="0"/>
              <a:cs typeface="Arial"/>
            </a:endParaRPr>
          </a:p>
          <a:p>
            <a:pPr marL="305435" indent="-305435"/>
            <a:r>
              <a:rPr lang="hg-IN" sz="2400" dirty="0">
                <a:latin typeface="Footlight MT Light" panose="0204060206030A020304" pitchFamily="18" charset="0"/>
                <a:cs typeface="Arial"/>
              </a:rPr>
              <a:t>System Development Approach</a:t>
            </a:r>
            <a:endParaRPr lang="en-GB" sz="2400" dirty="0">
              <a:latin typeface="Footlight MT Light" panose="0204060206030A020304" pitchFamily="18" charset="0"/>
              <a:cs typeface="Arial"/>
            </a:endParaRPr>
          </a:p>
          <a:p>
            <a:pPr marL="305435" indent="-305435"/>
            <a:r>
              <a:rPr lang="hg-IN" sz="2400" dirty="0">
                <a:latin typeface="Footlight MT Light" panose="0204060206030A020304" pitchFamily="18" charset="0"/>
                <a:cs typeface="Arial"/>
              </a:rPr>
              <a:t>Algorithm and Deployment </a:t>
            </a:r>
            <a:endParaRPr lang="en-GB" sz="2400" dirty="0">
              <a:latin typeface="Footlight MT Light" panose="0204060206030A020304" pitchFamily="18" charset="0"/>
              <a:cs typeface="Arial"/>
            </a:endParaRPr>
          </a:p>
          <a:p>
            <a:pPr marL="305435" indent="-305435"/>
            <a:r>
              <a:rPr lang="hg-IN" sz="2400" dirty="0">
                <a:latin typeface="Footlight MT Light" panose="0204060206030A020304" pitchFamily="18" charset="0"/>
                <a:cs typeface="Arial"/>
              </a:rPr>
              <a:t>Result</a:t>
            </a:r>
            <a:endParaRPr lang="en-GB" sz="2400" dirty="0">
              <a:latin typeface="Footlight MT Light" panose="0204060206030A020304" pitchFamily="18" charset="0"/>
              <a:cs typeface="Arial"/>
            </a:endParaRPr>
          </a:p>
          <a:p>
            <a:pPr marL="305435" indent="-305435"/>
            <a:r>
              <a:rPr lang="hg-IN" sz="2400" dirty="0">
                <a:latin typeface="Footlight MT Light" panose="0204060206030A020304" pitchFamily="18" charset="0"/>
                <a:cs typeface="Arial"/>
              </a:rPr>
              <a:t>Conclusion </a:t>
            </a:r>
            <a:endParaRPr lang="en-GB" sz="2400" dirty="0">
              <a:latin typeface="Footlight MT Light" panose="0204060206030A020304" pitchFamily="18" charset="0"/>
              <a:cs typeface="Arial"/>
            </a:endParaRPr>
          </a:p>
          <a:p>
            <a:pPr marL="305435" indent="-305435"/>
            <a:r>
              <a:rPr lang="hg-IN" sz="2400" dirty="0">
                <a:latin typeface="Footlight MT Light" panose="0204060206030A020304" pitchFamily="18" charset="0"/>
                <a:cs typeface="Arial"/>
              </a:rPr>
              <a:t>Future Scope</a:t>
            </a:r>
            <a:endParaRPr lang="en-GB" sz="2400" dirty="0">
              <a:latin typeface="Footlight MT Light" panose="0204060206030A020304" pitchFamily="18" charset="0"/>
              <a:cs typeface="Arial"/>
            </a:endParaRPr>
          </a:p>
          <a:p>
            <a:pPr marL="305435" indent="-305435"/>
            <a:r>
              <a:rPr lang="hg-IN" sz="2400" dirty="0">
                <a:latin typeface="Footlight MT Light" panose="0204060206030A020304" pitchFamily="18" charset="0"/>
                <a:cs typeface="Arial"/>
              </a:rPr>
              <a:t>References </a:t>
            </a:r>
            <a:endParaRPr lang="en-GB" sz="2400" dirty="0">
              <a:latin typeface="Footlight MT Light" panose="0204060206030A020304" pitchFamily="18" charset="0"/>
              <a:cs typeface="Arial"/>
            </a:endParaRPr>
          </a:p>
          <a:p>
            <a:pPr marL="305435" indent="-305435"/>
            <a:endParaRPr lang="en-GB" sz="2400" dirty="0">
              <a:latin typeface="Footlight MT Light" panose="0204060206030A020304" pitchFamily="18" charset="0"/>
              <a:cs typeface="Arial"/>
            </a:endParaRPr>
          </a:p>
          <a:p>
            <a:pPr marL="305435" indent="-305435"/>
            <a:endParaRPr lang="en-GB" sz="2400" dirty="0">
              <a:latin typeface="Footlight MT Light" panose="0204060206030A020304" pitchFamily="18" charset="0"/>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b="1" u="sng" dirty="0">
                <a:solidFill>
                  <a:schemeClr val="accent1"/>
                </a:solidFill>
                <a:latin typeface="Georgia" panose="02040502050405020303" pitchFamily="18" charset="0"/>
                <a:cs typeface="Arial" panose="020B0604020202020204" pitchFamily="34" charset="0"/>
              </a:rPr>
              <a:t>Problem</a:t>
            </a:r>
            <a:r>
              <a:rPr lang="en-US" b="1" dirty="0">
                <a:solidFill>
                  <a:schemeClr val="accent1"/>
                </a:solidFill>
                <a:latin typeface="Georgia" panose="02040502050405020303" pitchFamily="18" charset="0"/>
                <a:cs typeface="Arial" panose="020B0604020202020204" pitchFamily="34" charset="0"/>
              </a:rPr>
              <a:t> </a:t>
            </a:r>
            <a:r>
              <a:rPr lang="en-US" b="1" u="sng" dirty="0">
                <a:solidFill>
                  <a:schemeClr val="accent1"/>
                </a:solidFill>
                <a:latin typeface="Georgia" panose="02040502050405020303" pitchFamily="18" charset="0"/>
                <a:cs typeface="Arial" panose="020B0604020202020204" pitchFamily="34" charset="0"/>
              </a:rPr>
              <a:t>Statement</a:t>
            </a:r>
            <a:endParaRPr lang="en-US" u="sng" dirty="0">
              <a:latin typeface="Georgia" panose="02040502050405020303"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6490" y="1735493"/>
            <a:ext cx="8490857" cy="4618653"/>
          </a:xfrm>
        </p:spPr>
        <p:txBody>
          <a:bodyPr>
            <a:normAutofit/>
          </a:bodyPr>
          <a:lstStyle/>
          <a:p>
            <a:pPr>
              <a:buFont typeface="Arial" panose="020B0604020202020204" pitchFamily="34" charset="0"/>
              <a:buChar char="•"/>
            </a:pPr>
            <a:r>
              <a:rPr lang="en-US" sz="2400" dirty="0">
                <a:latin typeface="Footlight MT Light" panose="0204060206030A020304" pitchFamily="18" charset="0"/>
              </a:rPr>
              <a:t>In today’s data-driven workforce, accurate salary prediction plays a vital role in recruitment, budget planning, and workforce management. Companies often face challenges in determining fair and competitive salaries based on various employee attributes such as education, experience, job role, and location.</a:t>
            </a:r>
          </a:p>
          <a:p>
            <a:pPr>
              <a:buFont typeface="Arial" panose="020B0604020202020204" pitchFamily="34" charset="0"/>
              <a:buChar char="•"/>
            </a:pPr>
            <a:r>
              <a:rPr lang="en-US" sz="2400" dirty="0">
                <a:latin typeface="Footlight MT Light" panose="0204060206030A020304" pitchFamily="18" charset="0"/>
              </a:rPr>
              <a:t>This project aims to develop a machine learning model that can predict employee salaries based on relevant features, helping organizations make informed and unbiased compensation decisions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0716" y="695453"/>
            <a:ext cx="11029616" cy="755681"/>
          </a:xfrm>
        </p:spPr>
        <p:txBody>
          <a:bodyPr>
            <a:noAutofit/>
          </a:bodyPr>
          <a:lstStyle/>
          <a:p>
            <a:r>
              <a:rPr lang="en-US" b="1" u="sng" dirty="0">
                <a:solidFill>
                  <a:schemeClr val="accent1"/>
                </a:solidFill>
                <a:latin typeface="Georgia" panose="02040502050405020303" pitchFamily="18" charset="0"/>
                <a:ea typeface="+mj-lt"/>
                <a:cs typeface="Arial"/>
              </a:rPr>
              <a:t>System</a:t>
            </a:r>
            <a:r>
              <a:rPr lang="en-US" b="1" dirty="0">
                <a:solidFill>
                  <a:schemeClr val="accent1"/>
                </a:solidFill>
                <a:latin typeface="Georgia" panose="02040502050405020303" pitchFamily="18" charset="0"/>
                <a:ea typeface="+mj-lt"/>
                <a:cs typeface="Arial"/>
              </a:rPr>
              <a:t>  </a:t>
            </a:r>
            <a:r>
              <a:rPr lang="en-US" b="1" u="sng" dirty="0">
                <a:solidFill>
                  <a:schemeClr val="accent1"/>
                </a:solidFill>
                <a:latin typeface="Georgia" panose="02040502050405020303" pitchFamily="18" charset="0"/>
                <a:ea typeface="+mj-lt"/>
                <a:cs typeface="Arial"/>
              </a:rPr>
              <a:t>Approach</a:t>
            </a:r>
            <a:endParaRPr lang="en-US" u="sng" dirty="0">
              <a:solidFill>
                <a:schemeClr val="accent1"/>
              </a:solidFill>
              <a:latin typeface="Georgia" panose="02040502050405020303" pitchFamily="18" charset="0"/>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5345" y="1884686"/>
            <a:ext cx="11261310" cy="4277861"/>
          </a:xfrm>
        </p:spPr>
        <p:txBody>
          <a:bodyPr>
            <a:noAutofit/>
          </a:bodyPr>
          <a:lstStyle/>
          <a:p>
            <a:pPr>
              <a:buFont typeface="Wingdings" panose="05000000000000000000" pitchFamily="2" charset="2"/>
              <a:buChar char="q"/>
            </a:pPr>
            <a:r>
              <a:rPr lang="en-IN" sz="2400" dirty="0">
                <a:latin typeface="Footlight MT Light" panose="0204060206030A020304" pitchFamily="18" charset="0"/>
              </a:rPr>
              <a:t>Technologies Used:</a:t>
            </a:r>
            <a:endParaRPr lang="en-GB" sz="2400" dirty="0">
              <a:latin typeface="Footlight MT Light" panose="0204060206030A020304" pitchFamily="18" charset="0"/>
            </a:endParaRPr>
          </a:p>
          <a:p>
            <a:pPr lvl="1">
              <a:buFont typeface="Arial" panose="020B0604020202020204" pitchFamily="34" charset="0"/>
              <a:buChar char="•"/>
            </a:pPr>
            <a:r>
              <a:rPr lang="en-IN" sz="2400" dirty="0">
                <a:latin typeface="Footlight MT Light" panose="0204060206030A020304" pitchFamily="18" charset="0"/>
              </a:rPr>
              <a:t>Python (scikit-learn)</a:t>
            </a:r>
          </a:p>
          <a:p>
            <a:pPr lvl="1">
              <a:buFont typeface="Arial" panose="020B0604020202020204" pitchFamily="34" charset="0"/>
              <a:buChar char="•"/>
            </a:pPr>
            <a:r>
              <a:rPr lang="en-IN" sz="2400" dirty="0">
                <a:latin typeface="Footlight MT Light" panose="0204060206030A020304" pitchFamily="18" charset="0"/>
              </a:rPr>
              <a:t>Google collab</a:t>
            </a:r>
          </a:p>
          <a:p>
            <a:pPr>
              <a:buFont typeface="Wingdings" panose="05000000000000000000" pitchFamily="2" charset="2"/>
              <a:buChar char="q"/>
            </a:pPr>
            <a:r>
              <a:rPr lang="en-IN" sz="2400" dirty="0">
                <a:latin typeface="Footlight MT Light" panose="0204060206030A020304" pitchFamily="18" charset="0"/>
              </a:rPr>
              <a:t>Requirements</a:t>
            </a:r>
            <a:r>
              <a:rPr lang="hg-IN" sz="2400" dirty="0">
                <a:latin typeface="Footlight MT Light" panose="0204060206030A020304" pitchFamily="18" charset="0"/>
              </a:rPr>
              <a:t>:</a:t>
            </a:r>
          </a:p>
          <a:p>
            <a:pPr lvl="1">
              <a:buFont typeface="Arial" panose="020B0604020202020204" pitchFamily="34" charset="0"/>
              <a:buChar char="•"/>
            </a:pPr>
            <a:r>
              <a:rPr lang="en-IN" sz="2400" dirty="0">
                <a:latin typeface="Footlight MT Light" panose="0204060206030A020304" pitchFamily="18" charset="0"/>
              </a:rPr>
              <a:t>Python 3.x</a:t>
            </a:r>
            <a:endParaRPr lang="en-GB" sz="2400" dirty="0">
              <a:latin typeface="Footlight MT Light" panose="0204060206030A020304" pitchFamily="18" charset="0"/>
            </a:endParaRPr>
          </a:p>
          <a:p>
            <a:pPr lvl="1">
              <a:buFont typeface="Arial" panose="020B0604020202020204" pitchFamily="34" charset="0"/>
              <a:buChar char="•"/>
            </a:pPr>
            <a:r>
              <a:rPr lang="en-IN" sz="2400" dirty="0">
                <a:latin typeface="Footlight MT Light" panose="0204060206030A020304" pitchFamily="18" charset="0"/>
              </a:rPr>
              <a:t>Git</a:t>
            </a:r>
            <a:endParaRPr lang="en-GB" sz="2400" dirty="0">
              <a:latin typeface="Footlight MT Light" panose="0204060206030A020304" pitchFamily="18" charset="0"/>
            </a:endParaRPr>
          </a:p>
          <a:p>
            <a:pPr lvl="1">
              <a:buFont typeface="Arial" panose="020B0604020202020204" pitchFamily="34" charset="0"/>
              <a:buChar char="•"/>
            </a:pPr>
            <a:r>
              <a:rPr lang="en-IN" sz="2400" dirty="0" err="1">
                <a:latin typeface="Footlight MT Light" panose="0204060206030A020304" pitchFamily="18" charset="0"/>
              </a:rPr>
              <a:t>VSCode</a:t>
            </a:r>
            <a:endParaRPr lang="en-IN" sz="2400" dirty="0">
              <a:latin typeface="Footlight MT Light" panose="0204060206030A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45259-8C2C-19AB-4CED-8EF938B6AF4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9A02715-6DF3-7370-C63F-8F18D2A3B6C3}"/>
              </a:ext>
            </a:extLst>
          </p:cNvPr>
          <p:cNvSpPr>
            <a:spLocks noGrp="1"/>
          </p:cNvSpPr>
          <p:nvPr>
            <p:ph type="title"/>
          </p:nvPr>
        </p:nvSpPr>
        <p:spPr>
          <a:xfrm>
            <a:off x="469224" y="714115"/>
            <a:ext cx="11029616" cy="755681"/>
          </a:xfrm>
        </p:spPr>
        <p:txBody>
          <a:bodyPr>
            <a:noAutofit/>
          </a:bodyPr>
          <a:lstStyle/>
          <a:p>
            <a:r>
              <a:rPr lang="en-US" b="1" u="sng" dirty="0">
                <a:solidFill>
                  <a:schemeClr val="accent1"/>
                </a:solidFill>
                <a:latin typeface="Georgia" panose="02040502050405020303" pitchFamily="18" charset="0"/>
                <a:ea typeface="+mj-lt"/>
                <a:cs typeface="Arial"/>
              </a:rPr>
              <a:t>System</a:t>
            </a:r>
            <a:r>
              <a:rPr lang="en-US" b="1" dirty="0">
                <a:solidFill>
                  <a:schemeClr val="accent1"/>
                </a:solidFill>
                <a:latin typeface="Georgia" panose="02040502050405020303" pitchFamily="18" charset="0"/>
                <a:ea typeface="+mj-lt"/>
                <a:cs typeface="Arial"/>
              </a:rPr>
              <a:t>  </a:t>
            </a:r>
            <a:r>
              <a:rPr lang="en-US" b="1" u="sng" dirty="0">
                <a:solidFill>
                  <a:schemeClr val="accent1"/>
                </a:solidFill>
                <a:latin typeface="Georgia" panose="02040502050405020303" pitchFamily="18" charset="0"/>
                <a:ea typeface="+mj-lt"/>
                <a:cs typeface="Arial"/>
              </a:rPr>
              <a:t>Approach</a:t>
            </a:r>
            <a:endParaRPr lang="en-US" u="sng" dirty="0">
              <a:solidFill>
                <a:schemeClr val="accent1"/>
              </a:solidFill>
              <a:latin typeface="Georgia" panose="02040502050405020303" pitchFamily="18" charset="0"/>
              <a:cs typeface="Calibri Light"/>
            </a:endParaRPr>
          </a:p>
        </p:txBody>
      </p:sp>
      <p:sp>
        <p:nvSpPr>
          <p:cNvPr id="2" name="Content Placeholder 1">
            <a:extLst>
              <a:ext uri="{FF2B5EF4-FFF2-40B4-BE49-F238E27FC236}">
                <a16:creationId xmlns:a16="http://schemas.microsoft.com/office/drawing/2014/main" id="{BA1222BF-9A38-A6B6-FB7E-06C21C13ACE9}"/>
              </a:ext>
            </a:extLst>
          </p:cNvPr>
          <p:cNvSpPr>
            <a:spLocks noGrp="1"/>
          </p:cNvSpPr>
          <p:nvPr>
            <p:ph idx="1"/>
          </p:nvPr>
        </p:nvSpPr>
        <p:spPr>
          <a:xfrm>
            <a:off x="545441" y="1861682"/>
            <a:ext cx="11261310" cy="4156564"/>
          </a:xfrm>
        </p:spPr>
        <p:txBody>
          <a:bodyPr>
            <a:noAutofit/>
          </a:bodyPr>
          <a:lstStyle/>
          <a:p>
            <a:pPr>
              <a:buFont typeface="Wingdings" panose="05000000000000000000" pitchFamily="2" charset="2"/>
              <a:buChar char="q"/>
            </a:pPr>
            <a:r>
              <a:rPr lang="en-IN" sz="2400" dirty="0">
                <a:latin typeface="Footlight MT Light" panose="0204060206030A020304" pitchFamily="18" charset="0"/>
              </a:rPr>
              <a:t>Libraries Used:</a:t>
            </a:r>
            <a:endParaRPr lang="en-GB" sz="2400" dirty="0">
              <a:latin typeface="Footlight MT Light" panose="0204060206030A020304" pitchFamily="18" charset="0"/>
            </a:endParaRPr>
          </a:p>
          <a:p>
            <a:pPr lvl="1" fontAlgn="base">
              <a:buFont typeface="Arial" panose="020B0604020202020204" pitchFamily="34" charset="0"/>
              <a:buChar char="•"/>
            </a:pPr>
            <a:r>
              <a:rPr lang="en-US" altLang="en-US" sz="2400" dirty="0">
                <a:latin typeface="Footlight MT Light" panose="0204060206030A020304" pitchFamily="18" charset="0"/>
              </a:rPr>
              <a:t>Pandas – Data manipulation and analysis</a:t>
            </a:r>
          </a:p>
          <a:p>
            <a:pPr lvl="1" fontAlgn="base">
              <a:buFont typeface="Arial" panose="020B0604020202020204" pitchFamily="34" charset="0"/>
              <a:buChar char="•"/>
            </a:pPr>
            <a:r>
              <a:rPr lang="en-US" altLang="en-US" sz="2400" dirty="0">
                <a:latin typeface="Footlight MT Light" panose="0204060206030A020304" pitchFamily="18" charset="0"/>
              </a:rPr>
              <a:t>NumPy – Numerical operations</a:t>
            </a:r>
          </a:p>
          <a:p>
            <a:pPr lvl="1" fontAlgn="base">
              <a:buFont typeface="Arial" panose="020B0604020202020204" pitchFamily="34" charset="0"/>
              <a:buChar char="•"/>
            </a:pPr>
            <a:r>
              <a:rPr lang="en-US" altLang="en-US" sz="2400" dirty="0">
                <a:latin typeface="Footlight MT Light" panose="0204060206030A020304" pitchFamily="18" charset="0"/>
              </a:rPr>
              <a:t>matplotlib &amp; seaborn – Data visualization</a:t>
            </a:r>
          </a:p>
          <a:p>
            <a:pPr lvl="1" fontAlgn="base">
              <a:buFont typeface="Arial" panose="020B0604020202020204" pitchFamily="34" charset="0"/>
              <a:buChar char="•"/>
            </a:pPr>
            <a:r>
              <a:rPr lang="en-US" altLang="en-US" sz="2400" dirty="0">
                <a:latin typeface="Footlight MT Light" panose="0204060206030A020304" pitchFamily="18" charset="0"/>
              </a:rPr>
              <a:t>sklearn – Machine learning model building and evaluation</a:t>
            </a:r>
          </a:p>
          <a:p>
            <a:pPr lvl="1" fontAlgn="base">
              <a:buFont typeface="Arial" panose="020B0604020202020204" pitchFamily="34" charset="0"/>
              <a:buChar char="•"/>
            </a:pPr>
            <a:r>
              <a:rPr lang="en-US" altLang="en-US" sz="2400" dirty="0" err="1">
                <a:latin typeface="Footlight MT Light" panose="0204060206030A020304" pitchFamily="18" charset="0"/>
              </a:rPr>
              <a:t>joblib</a:t>
            </a:r>
            <a:r>
              <a:rPr lang="en-US" altLang="en-US" sz="2400" dirty="0">
                <a:latin typeface="Footlight MT Light" panose="0204060206030A020304" pitchFamily="18" charset="0"/>
              </a:rPr>
              <a:t> – Model serialization</a:t>
            </a:r>
          </a:p>
          <a:p>
            <a:pPr lvl="1" fontAlgn="base">
              <a:buFont typeface="Arial" panose="020B0604020202020204" pitchFamily="34" charset="0"/>
              <a:buChar char="•"/>
            </a:pPr>
            <a:r>
              <a:rPr lang="en-US" altLang="en-US" sz="2400" dirty="0" err="1">
                <a:latin typeface="Footlight MT Light" panose="0204060206030A020304" pitchFamily="18" charset="0"/>
              </a:rPr>
              <a:t>streamlit</a:t>
            </a:r>
            <a:r>
              <a:rPr lang="en-US" altLang="en-US" sz="2400" dirty="0">
                <a:latin typeface="Footlight MT Light" panose="0204060206030A020304" pitchFamily="18" charset="0"/>
              </a:rPr>
              <a:t> – Web app interface for model deployment</a:t>
            </a:r>
          </a:p>
          <a:p>
            <a:pPr lvl="1">
              <a:buFont typeface="Arial" panose="020B0604020202020204" pitchFamily="34" charset="0"/>
              <a:buChar char="•"/>
            </a:pPr>
            <a:endParaRPr lang="en-IN" sz="2400" dirty="0">
              <a:latin typeface="Footlight MT Light" panose="0204060206030A020304" pitchFamily="18" charset="0"/>
            </a:endParaRPr>
          </a:p>
        </p:txBody>
      </p:sp>
    </p:spTree>
    <p:extLst>
      <p:ext uri="{BB962C8B-B14F-4D97-AF65-F5344CB8AC3E}">
        <p14:creationId xmlns:p14="http://schemas.microsoft.com/office/powerpoint/2010/main" val="411743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2514" y="653142"/>
            <a:ext cx="8751488" cy="821094"/>
          </a:xfrm>
        </p:spPr>
        <p:txBody>
          <a:bodyPr>
            <a:normAutofit/>
          </a:bodyPr>
          <a:lstStyle/>
          <a:p>
            <a:r>
              <a:rPr lang="en-US" b="1" u="sng" dirty="0">
                <a:solidFill>
                  <a:schemeClr val="accent1"/>
                </a:solidFill>
                <a:latin typeface="Georgia" panose="02040502050405020303" pitchFamily="18" charset="0"/>
                <a:ea typeface="+mj-lt"/>
                <a:cs typeface="Arial"/>
              </a:rPr>
              <a:t>Algorithm</a:t>
            </a:r>
            <a:r>
              <a:rPr lang="en-US" b="1" dirty="0">
                <a:solidFill>
                  <a:schemeClr val="accent1"/>
                </a:solidFill>
                <a:latin typeface="Georgia" panose="02040502050405020303" pitchFamily="18" charset="0"/>
                <a:ea typeface="+mj-lt"/>
                <a:cs typeface="Arial"/>
              </a:rPr>
              <a:t> </a:t>
            </a:r>
            <a:r>
              <a:rPr lang="en-US" b="1" u="sng" dirty="0">
                <a:solidFill>
                  <a:schemeClr val="accent1"/>
                </a:solidFill>
                <a:latin typeface="Georgia" panose="02040502050405020303" pitchFamily="18" charset="0"/>
                <a:ea typeface="+mj-lt"/>
                <a:cs typeface="Arial"/>
              </a:rPr>
              <a:t>&amp;</a:t>
            </a:r>
            <a:r>
              <a:rPr lang="en-US" b="1" dirty="0">
                <a:solidFill>
                  <a:schemeClr val="accent1"/>
                </a:solidFill>
                <a:latin typeface="Georgia" panose="02040502050405020303" pitchFamily="18" charset="0"/>
                <a:ea typeface="+mj-lt"/>
                <a:cs typeface="Arial"/>
              </a:rPr>
              <a:t> </a:t>
            </a:r>
            <a:r>
              <a:rPr lang="en-US" b="1" u="sng" dirty="0">
                <a:solidFill>
                  <a:schemeClr val="accent1"/>
                </a:solidFill>
                <a:latin typeface="Georgia" panose="02040502050405020303" pitchFamily="18" charset="0"/>
                <a:ea typeface="+mj-lt"/>
                <a:cs typeface="Arial"/>
              </a:rPr>
              <a:t>Deployment</a:t>
            </a:r>
            <a:endParaRPr lang="en-US" u="sng" dirty="0">
              <a:latin typeface="Georgia" panose="02040502050405020303" pitchFamily="18"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22514" y="1614197"/>
            <a:ext cx="9479902" cy="4427166"/>
          </a:xfrm>
        </p:spPr>
        <p:txBody>
          <a:bodyPr>
            <a:noAutofit/>
          </a:bodyPr>
          <a:lstStyle/>
          <a:p>
            <a:pPr marL="0" lvl="0" indent="0" defTabSz="914400" eaLnBrk="0" fontAlgn="base" hangingPunct="0">
              <a:lnSpc>
                <a:spcPct val="150000"/>
              </a:lnSpc>
              <a:spcBef>
                <a:spcPct val="0"/>
              </a:spcBef>
              <a:spcAft>
                <a:spcPct val="0"/>
              </a:spcAft>
              <a:buClrTx/>
              <a:buSzTx/>
              <a:buFontTx/>
              <a:buAutoNum type="arabicPeriod"/>
            </a:pPr>
            <a:r>
              <a:rPr lang="en-US" altLang="en-US" sz="2400" dirty="0">
                <a:solidFill>
                  <a:schemeClr val="tx1"/>
                </a:solidFill>
                <a:latin typeface="Footlight MT Light" panose="0204060206030A020304" pitchFamily="18" charset="0"/>
              </a:rPr>
              <a:t>Collected dataset </a:t>
            </a:r>
          </a:p>
          <a:p>
            <a:pPr marL="0" lvl="0" indent="0" defTabSz="914400" eaLnBrk="0" fontAlgn="base" hangingPunct="0">
              <a:lnSpc>
                <a:spcPct val="150000"/>
              </a:lnSpc>
              <a:spcBef>
                <a:spcPct val="0"/>
              </a:spcBef>
              <a:spcAft>
                <a:spcPct val="0"/>
              </a:spcAft>
              <a:buClrTx/>
              <a:buSzTx/>
              <a:buFontTx/>
              <a:buAutoNum type="arabicPeriod"/>
            </a:pPr>
            <a:r>
              <a:rPr lang="en-US" altLang="en-US" sz="2400" dirty="0">
                <a:solidFill>
                  <a:schemeClr val="tx1"/>
                </a:solidFill>
                <a:latin typeface="Footlight MT Light" panose="0204060206030A020304" pitchFamily="18" charset="0"/>
              </a:rPr>
              <a:t>Preprocessed data using pandas (handled missing values, encoded categorical features)</a:t>
            </a:r>
          </a:p>
          <a:p>
            <a:pPr marL="0" lvl="0" indent="0" defTabSz="914400" eaLnBrk="0" fontAlgn="base" hangingPunct="0">
              <a:lnSpc>
                <a:spcPct val="150000"/>
              </a:lnSpc>
              <a:spcBef>
                <a:spcPct val="0"/>
              </a:spcBef>
              <a:spcAft>
                <a:spcPct val="0"/>
              </a:spcAft>
              <a:buClrTx/>
              <a:buSzTx/>
              <a:buFontTx/>
              <a:buAutoNum type="arabicPeriod" startAt="3"/>
            </a:pPr>
            <a:r>
              <a:rPr lang="en-US" altLang="en-US" sz="2400" dirty="0">
                <a:solidFill>
                  <a:schemeClr val="tx1"/>
                </a:solidFill>
                <a:latin typeface="Footlight MT Light" panose="0204060206030A020304" pitchFamily="18" charset="0"/>
              </a:rPr>
              <a:t>Trained a regression model (e.g., Gradient Boosting Regressor)</a:t>
            </a:r>
          </a:p>
          <a:p>
            <a:pPr marL="0" lvl="0" indent="0" defTabSz="914400" eaLnBrk="0" fontAlgn="base" hangingPunct="0">
              <a:lnSpc>
                <a:spcPct val="150000"/>
              </a:lnSpc>
              <a:spcBef>
                <a:spcPct val="0"/>
              </a:spcBef>
              <a:spcAft>
                <a:spcPct val="0"/>
              </a:spcAft>
              <a:buClrTx/>
              <a:buSzTx/>
              <a:buFontTx/>
              <a:buAutoNum type="arabicPeriod" startAt="4"/>
            </a:pPr>
            <a:r>
              <a:rPr lang="en-US" altLang="en-US" sz="2400" dirty="0">
                <a:solidFill>
                  <a:schemeClr val="tx1"/>
                </a:solidFill>
                <a:latin typeface="Footlight MT Light" panose="0204060206030A020304" pitchFamily="18" charset="0"/>
              </a:rPr>
              <a:t>Saved the trained model using </a:t>
            </a:r>
            <a:r>
              <a:rPr lang="en-US" altLang="en-US" sz="2400" dirty="0" err="1">
                <a:solidFill>
                  <a:schemeClr val="tx1"/>
                </a:solidFill>
                <a:latin typeface="Footlight MT Light" panose="0204060206030A020304" pitchFamily="18" charset="0"/>
              </a:rPr>
              <a:t>joblib</a:t>
            </a:r>
            <a:endParaRPr lang="en-US" altLang="en-US" sz="2400" dirty="0">
              <a:solidFill>
                <a:schemeClr val="tx1"/>
              </a:solidFill>
              <a:latin typeface="Footlight MT Light" panose="0204060206030A020304" pitchFamily="18" charset="0"/>
            </a:endParaRPr>
          </a:p>
          <a:p>
            <a:pPr marL="0" lvl="0" indent="0" defTabSz="914400" eaLnBrk="0" fontAlgn="base" hangingPunct="0">
              <a:lnSpc>
                <a:spcPct val="150000"/>
              </a:lnSpc>
              <a:spcBef>
                <a:spcPct val="0"/>
              </a:spcBef>
              <a:spcAft>
                <a:spcPct val="0"/>
              </a:spcAft>
              <a:buClrTx/>
              <a:buSzTx/>
              <a:buFontTx/>
              <a:buAutoNum type="arabicPeriod" startAt="5"/>
            </a:pPr>
            <a:r>
              <a:rPr lang="en-US" altLang="en-US" sz="2400" dirty="0">
                <a:solidFill>
                  <a:schemeClr val="tx1"/>
                </a:solidFill>
                <a:latin typeface="Footlight MT Light" panose="0204060206030A020304" pitchFamily="18" charset="0"/>
              </a:rPr>
              <a:t>Created a Streamlit web app to take user input and display predictions</a:t>
            </a:r>
          </a:p>
          <a:p>
            <a:pPr marL="0" lvl="0" indent="0" defTabSz="914400" eaLnBrk="0" fontAlgn="base" hangingPunct="0">
              <a:lnSpc>
                <a:spcPct val="150000"/>
              </a:lnSpc>
              <a:spcBef>
                <a:spcPct val="0"/>
              </a:spcBef>
              <a:spcAft>
                <a:spcPct val="0"/>
              </a:spcAft>
              <a:buClrTx/>
              <a:buSzTx/>
              <a:buFontTx/>
              <a:buAutoNum type="arabicPeriod" startAt="6"/>
            </a:pPr>
            <a:r>
              <a:rPr lang="en-US" altLang="en-US" sz="2400" dirty="0">
                <a:solidFill>
                  <a:schemeClr val="tx1"/>
                </a:solidFill>
                <a:latin typeface="Footlight MT Light" panose="0204060206030A020304" pitchFamily="18" charset="0"/>
              </a:rPr>
              <a:t>Integrated the trained model into the Streamlit app for real-time inference</a:t>
            </a:r>
          </a:p>
          <a:p>
            <a:pPr marL="0" lvl="0" indent="0" defTabSz="914400" eaLnBrk="0" fontAlgn="base" hangingPunct="0">
              <a:lnSpc>
                <a:spcPct val="150000"/>
              </a:lnSpc>
              <a:spcBef>
                <a:spcPct val="0"/>
              </a:spcBef>
              <a:spcAft>
                <a:spcPct val="0"/>
              </a:spcAft>
              <a:buClrTx/>
              <a:buSzTx/>
              <a:buFontTx/>
              <a:buAutoNum type="arabicPeriod" startAt="7"/>
            </a:pPr>
            <a:r>
              <a:rPr lang="en-US" altLang="en-US" sz="2400" dirty="0">
                <a:solidFill>
                  <a:schemeClr val="tx1"/>
                </a:solidFill>
                <a:latin typeface="Footlight MT Light" panose="0204060206030A020304" pitchFamily="18" charset="0"/>
              </a:rPr>
              <a:t>Deployed the app using </a:t>
            </a:r>
            <a:r>
              <a:rPr lang="en-US" altLang="en-US" sz="2400" b="1" dirty="0">
                <a:solidFill>
                  <a:schemeClr val="tx1"/>
                </a:solidFill>
                <a:latin typeface="Footlight MT Light" panose="0204060206030A020304" pitchFamily="18" charset="0"/>
              </a:rPr>
              <a:t>Streamlit Cloud</a:t>
            </a:r>
            <a:r>
              <a:rPr lang="en-US" altLang="en-US" sz="2400" dirty="0">
                <a:solidFill>
                  <a:schemeClr val="tx1"/>
                </a:solidFill>
                <a:latin typeface="Footlight MT Light" panose="0204060206030A020304" pitchFamily="18" charset="0"/>
              </a:rPr>
              <a:t> for public access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609600"/>
            <a:ext cx="8596668" cy="855306"/>
          </a:xfrm>
        </p:spPr>
        <p:txBody>
          <a:bodyPr>
            <a:normAutofit/>
          </a:bodyPr>
          <a:lstStyle/>
          <a:p>
            <a:r>
              <a:rPr lang="en-US" sz="4400" b="1" u="sng" dirty="0">
                <a:solidFill>
                  <a:schemeClr val="accent1"/>
                </a:solidFill>
                <a:latin typeface="Georgia" panose="02040502050405020303" pitchFamily="18" charset="0"/>
                <a:ea typeface="+mj-lt"/>
                <a:cs typeface="Arial"/>
              </a:rPr>
              <a:t>Result</a:t>
            </a:r>
            <a:endParaRPr lang="en-US" u="sng" dirty="0">
              <a:latin typeface="Georgia" panose="02040502050405020303"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01274" y="1575076"/>
            <a:ext cx="9878423" cy="3706051"/>
          </a:xfrm>
        </p:spPr>
        <p:txBody>
          <a:bodyPr>
            <a:normAutofit/>
          </a:bodyPr>
          <a:lstStyle/>
          <a:p>
            <a:pPr>
              <a:buFont typeface="Wingdings" panose="05000000000000000000" pitchFamily="2" charset="2"/>
              <a:buChar char="§"/>
            </a:pPr>
            <a:endParaRPr lang="en-GB" sz="2800" dirty="0">
              <a:latin typeface="Footlight MT Light" panose="0204060206030A020304" pitchFamily="18" charset="0"/>
            </a:endParaRPr>
          </a:p>
          <a:p>
            <a:pPr>
              <a:buFont typeface="Wingdings" panose="05000000000000000000" pitchFamily="2" charset="2"/>
              <a:buChar char="§"/>
            </a:pPr>
            <a:r>
              <a:rPr lang="en-GB" sz="2800" dirty="0" err="1">
                <a:latin typeface="Footlight MT Light" panose="0204060206030A020304" pitchFamily="18" charset="0"/>
              </a:rPr>
              <a:t>Github</a:t>
            </a:r>
            <a:r>
              <a:rPr lang="hg-IN" sz="2800" dirty="0">
                <a:latin typeface="Footlight MT Light" panose="0204060206030A020304" pitchFamily="18" charset="0"/>
              </a:rPr>
              <a:t> Link</a:t>
            </a:r>
            <a:r>
              <a:rPr lang="en-US" sz="2600" dirty="0">
                <a:latin typeface="Footlight MT Light" panose="0204060206030A020304" pitchFamily="18" charset="0"/>
              </a:rPr>
              <a:t>:</a:t>
            </a:r>
          </a:p>
          <a:p>
            <a:pPr lvl="1">
              <a:buFont typeface="Wingdings" panose="05000000000000000000" pitchFamily="2" charset="2"/>
              <a:buChar char="§"/>
            </a:pPr>
            <a:r>
              <a:rPr lang="en-US" sz="2600" dirty="0">
                <a:latin typeface="Footlight MT Light" panose="0204060206030A020304" pitchFamily="18" charset="0"/>
                <a:hlinkClick r:id="rId2"/>
              </a:rPr>
              <a:t>https://github.com/Tanvi-Adivarerkar/AI_Edunet_Project.git</a:t>
            </a:r>
            <a:endParaRPr lang="en-GB" sz="2600" dirty="0">
              <a:latin typeface="Footlight MT Light" panose="0204060206030A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A1C6-737A-C503-398E-0FEDA7BA45B4}"/>
              </a:ext>
            </a:extLst>
          </p:cNvPr>
          <p:cNvSpPr>
            <a:spLocks noGrp="1"/>
          </p:cNvSpPr>
          <p:nvPr>
            <p:ph type="title"/>
          </p:nvPr>
        </p:nvSpPr>
        <p:spPr>
          <a:xfrm>
            <a:off x="214604" y="410548"/>
            <a:ext cx="9059398" cy="662472"/>
          </a:xfrm>
        </p:spPr>
        <p:txBody>
          <a:bodyPr/>
          <a:lstStyle/>
          <a:p>
            <a:r>
              <a:rPr lang="en-IN" b="1" u="sng" dirty="0">
                <a:latin typeface="Georgia" panose="02040502050405020303" pitchFamily="18" charset="0"/>
              </a:rPr>
              <a:t>Data</a:t>
            </a:r>
            <a:r>
              <a:rPr lang="en-IN" dirty="0"/>
              <a:t> </a:t>
            </a:r>
            <a:r>
              <a:rPr lang="en-IN" b="1" u="sng" dirty="0">
                <a:latin typeface="Georgia" panose="02040502050405020303" pitchFamily="18" charset="0"/>
              </a:rPr>
              <a:t>set</a:t>
            </a:r>
          </a:p>
        </p:txBody>
      </p:sp>
      <p:pic>
        <p:nvPicPr>
          <p:cNvPr id="7" name="Content Placeholder 6">
            <a:extLst>
              <a:ext uri="{FF2B5EF4-FFF2-40B4-BE49-F238E27FC236}">
                <a16:creationId xmlns:a16="http://schemas.microsoft.com/office/drawing/2014/main" id="{7C9A5BAF-C5DC-89C8-6653-34548264FE9B}"/>
              </a:ext>
            </a:extLst>
          </p:cNvPr>
          <p:cNvPicPr>
            <a:picLocks noGrp="1" noChangeAspect="1"/>
          </p:cNvPicPr>
          <p:nvPr>
            <p:ph idx="1"/>
          </p:nvPr>
        </p:nvPicPr>
        <p:blipFill>
          <a:blip r:embed="rId2"/>
          <a:stretch>
            <a:fillRect/>
          </a:stretch>
        </p:blipFill>
        <p:spPr>
          <a:xfrm>
            <a:off x="449745" y="1418252"/>
            <a:ext cx="8940800"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9032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C55B9-DB89-66B0-A1DF-4956B05FB13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FE5A544-4C00-1948-010B-3D3D6C41B710}"/>
              </a:ext>
            </a:extLst>
          </p:cNvPr>
          <p:cNvSpPr>
            <a:spLocks noGrp="1"/>
          </p:cNvSpPr>
          <p:nvPr>
            <p:ph type="title"/>
          </p:nvPr>
        </p:nvSpPr>
        <p:spPr>
          <a:xfrm>
            <a:off x="677334" y="609600"/>
            <a:ext cx="8596668" cy="771331"/>
          </a:xfrm>
        </p:spPr>
        <p:txBody>
          <a:bodyPr>
            <a:normAutofit/>
          </a:bodyPr>
          <a:lstStyle/>
          <a:p>
            <a:r>
              <a:rPr lang="en-US" sz="4400" b="1" u="sng" dirty="0">
                <a:latin typeface="Georgia" panose="02040502050405020303" pitchFamily="18" charset="0"/>
                <a:ea typeface="+mj-lt"/>
                <a:cs typeface="Arial"/>
              </a:rPr>
              <a:t>C</a:t>
            </a:r>
            <a:r>
              <a:rPr lang="en-US" sz="4400" b="1" u="sng" dirty="0">
                <a:solidFill>
                  <a:schemeClr val="accent1"/>
                </a:solidFill>
                <a:latin typeface="Georgia" panose="02040502050405020303" pitchFamily="18" charset="0"/>
                <a:ea typeface="+mj-lt"/>
                <a:cs typeface="Arial"/>
              </a:rPr>
              <a:t>ode</a:t>
            </a:r>
            <a:r>
              <a:rPr lang="en-US" sz="4400" b="1" dirty="0">
                <a:solidFill>
                  <a:schemeClr val="accent1"/>
                </a:solidFill>
                <a:latin typeface="Georgia" panose="02040502050405020303" pitchFamily="18" charset="0"/>
                <a:ea typeface="+mj-lt"/>
                <a:cs typeface="Arial"/>
              </a:rPr>
              <a:t> </a:t>
            </a:r>
            <a:r>
              <a:rPr lang="en-US" sz="4400" b="1" u="sng" dirty="0">
                <a:latin typeface="Georgia" panose="02040502050405020303" pitchFamily="18" charset="0"/>
                <a:ea typeface="+mj-lt"/>
                <a:cs typeface="Arial"/>
              </a:rPr>
              <a:t>P</a:t>
            </a:r>
            <a:r>
              <a:rPr lang="en-US" sz="4400" b="1" u="sng" dirty="0">
                <a:solidFill>
                  <a:schemeClr val="accent1"/>
                </a:solidFill>
                <a:latin typeface="Georgia" panose="02040502050405020303" pitchFamily="18" charset="0"/>
                <a:ea typeface="+mj-lt"/>
                <a:cs typeface="Arial"/>
              </a:rPr>
              <a:t>review</a:t>
            </a:r>
            <a:endParaRPr lang="en-US" u="sng" dirty="0">
              <a:latin typeface="Georgia" panose="02040502050405020303" pitchFamily="18" charset="0"/>
            </a:endParaRPr>
          </a:p>
        </p:txBody>
      </p:sp>
      <p:pic>
        <p:nvPicPr>
          <p:cNvPr id="4" name="Content Placeholder 3">
            <a:extLst>
              <a:ext uri="{FF2B5EF4-FFF2-40B4-BE49-F238E27FC236}">
                <a16:creationId xmlns:a16="http://schemas.microsoft.com/office/drawing/2014/main" id="{18CA3260-079D-25B3-7074-8FA9A209FE4E}"/>
              </a:ext>
            </a:extLst>
          </p:cNvPr>
          <p:cNvPicPr>
            <a:picLocks noGrp="1" noChangeAspect="1"/>
          </p:cNvPicPr>
          <p:nvPr>
            <p:ph idx="1"/>
          </p:nvPr>
        </p:nvPicPr>
        <p:blipFill>
          <a:blip r:embed="rId2"/>
          <a:srcRect t="-332" r="36758" b="-1"/>
          <a:stretch>
            <a:fillRect/>
          </a:stretch>
        </p:blipFill>
        <p:spPr>
          <a:xfrm>
            <a:off x="378756" y="1707501"/>
            <a:ext cx="4349444" cy="3881437"/>
          </a:xfrm>
        </p:spPr>
      </p:pic>
      <p:pic>
        <p:nvPicPr>
          <p:cNvPr id="10" name="Picture 9">
            <a:extLst>
              <a:ext uri="{FF2B5EF4-FFF2-40B4-BE49-F238E27FC236}">
                <a16:creationId xmlns:a16="http://schemas.microsoft.com/office/drawing/2014/main" id="{489F6DF1-0349-F6B3-B4B3-EDB71B03F758}"/>
              </a:ext>
            </a:extLst>
          </p:cNvPr>
          <p:cNvPicPr>
            <a:picLocks noChangeAspect="1"/>
          </p:cNvPicPr>
          <p:nvPr/>
        </p:nvPicPr>
        <p:blipFill>
          <a:blip r:embed="rId3"/>
          <a:srcRect r="21718"/>
          <a:stretch>
            <a:fillRect/>
          </a:stretch>
        </p:blipFill>
        <p:spPr>
          <a:xfrm>
            <a:off x="5067233" y="1707502"/>
            <a:ext cx="5401714" cy="3881437"/>
          </a:xfrm>
          <a:prstGeom prst="rect">
            <a:avLst/>
          </a:prstGeom>
        </p:spPr>
      </p:pic>
    </p:spTree>
    <p:extLst>
      <p:ext uri="{BB962C8B-B14F-4D97-AF65-F5344CB8AC3E}">
        <p14:creationId xmlns:p14="http://schemas.microsoft.com/office/powerpoint/2010/main" val="2130154989"/>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146</TotalTime>
  <Words>509</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Calibri</vt:lpstr>
      <vt:lpstr>Footlight MT Light</vt:lpstr>
      <vt:lpstr>Georgia</vt:lpstr>
      <vt:lpstr>Trebuchet MS</vt:lpstr>
      <vt:lpstr>Wingdings</vt:lpstr>
      <vt:lpstr>Wingdings 2</vt:lpstr>
      <vt:lpstr>Wingdings 3</vt:lpstr>
      <vt:lpstr>Facet</vt:lpstr>
      <vt:lpstr>Employee Salary Predictor using AI Concepts</vt:lpstr>
      <vt:lpstr>Outline</vt:lpstr>
      <vt:lpstr>Problem Statement</vt:lpstr>
      <vt:lpstr>System  Approach</vt:lpstr>
      <vt:lpstr>System  Approach</vt:lpstr>
      <vt:lpstr>Algorithm &amp; Deployment</vt:lpstr>
      <vt:lpstr>Result</vt:lpstr>
      <vt:lpstr>Data set</vt:lpstr>
      <vt:lpstr>Code Preview</vt:lpstr>
      <vt:lpstr>PowerPoint Presentation</vt:lpstr>
      <vt:lpstr>Conclusion</vt:lpstr>
      <vt:lpstr>Future Scope</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tanvi012003@outlook.com</cp:lastModifiedBy>
  <cp:revision>48</cp:revision>
  <dcterms:created xsi:type="dcterms:W3CDTF">2021-05-26T16:50:10Z</dcterms:created>
  <dcterms:modified xsi:type="dcterms:W3CDTF">2025-07-27T09:44:05Z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