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61"/>
  </p:notesMasterIdLst>
  <p:sldIdLst>
    <p:sldId id="256" r:id="rId3"/>
    <p:sldId id="257" r:id="rId4"/>
    <p:sldId id="258" r:id="rId5"/>
    <p:sldId id="259" r:id="rId6"/>
    <p:sldId id="260" r:id="rId7"/>
    <p:sldId id="261" r:id="rId8"/>
    <p:sldId id="262" r:id="rId9"/>
    <p:sldId id="263" r:id="rId10"/>
    <p:sldId id="264" r:id="rId11"/>
    <p:sldId id="265" r:id="rId12"/>
    <p:sldId id="268" r:id="rId13"/>
    <p:sldId id="270" r:id="rId14"/>
    <p:sldId id="271" r:id="rId15"/>
    <p:sldId id="277" r:id="rId16"/>
    <p:sldId id="279" r:id="rId17"/>
    <p:sldId id="280" r:id="rId18"/>
    <p:sldId id="283" r:id="rId19"/>
    <p:sldId id="284" r:id="rId20"/>
    <p:sldId id="285" r:id="rId21"/>
    <p:sldId id="286" r:id="rId22"/>
    <p:sldId id="288" r:id="rId23"/>
    <p:sldId id="289" r:id="rId24"/>
    <p:sldId id="290" r:id="rId25"/>
    <p:sldId id="287" r:id="rId26"/>
    <p:sldId id="323" r:id="rId27"/>
    <p:sldId id="324" r:id="rId28"/>
    <p:sldId id="325" r:id="rId29"/>
    <p:sldId id="326" r:id="rId30"/>
    <p:sldId id="327" r:id="rId31"/>
    <p:sldId id="328" r:id="rId32"/>
    <p:sldId id="291" r:id="rId33"/>
    <p:sldId id="292" r:id="rId34"/>
    <p:sldId id="293" r:id="rId35"/>
    <p:sldId id="294" r:id="rId36"/>
    <p:sldId id="295" r:id="rId37"/>
    <p:sldId id="322" r:id="rId38"/>
    <p:sldId id="298" r:id="rId39"/>
    <p:sldId id="299" r:id="rId40"/>
    <p:sldId id="302" r:id="rId41"/>
    <p:sldId id="303" r:id="rId42"/>
    <p:sldId id="304" r:id="rId43"/>
    <p:sldId id="300" r:id="rId44"/>
    <p:sldId id="301" r:id="rId45"/>
    <p:sldId id="305" r:id="rId46"/>
    <p:sldId id="316" r:id="rId47"/>
    <p:sldId id="306" r:id="rId48"/>
    <p:sldId id="307" r:id="rId49"/>
    <p:sldId id="314" r:id="rId50"/>
    <p:sldId id="321" r:id="rId51"/>
    <p:sldId id="309" r:id="rId52"/>
    <p:sldId id="310" r:id="rId53"/>
    <p:sldId id="313" r:id="rId54"/>
    <p:sldId id="308" r:id="rId55"/>
    <p:sldId id="311" r:id="rId56"/>
    <p:sldId id="312" r:id="rId57"/>
    <p:sldId id="318" r:id="rId58"/>
    <p:sldId id="319" r:id="rId59"/>
    <p:sldId id="315"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FC7E22-05DF-4842-8FB7-F7A1E161794F}" type="datetimeFigureOut">
              <a:rPr lang="en-US" smtClean="0"/>
              <a:t>5/18/2020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9F124D-FFBB-4B2B-9EC8-400F137B6D4E}" type="slidenum">
              <a:rPr lang="en-US" smtClean="0"/>
              <a:t>‹#›</a:t>
            </a:fld>
            <a:endParaRPr lang="en-US" dirty="0"/>
          </a:p>
        </p:txBody>
      </p:sp>
    </p:spTree>
    <p:extLst>
      <p:ext uri="{BB962C8B-B14F-4D97-AF65-F5344CB8AC3E}">
        <p14:creationId xmlns:p14="http://schemas.microsoft.com/office/powerpoint/2010/main" val="3535826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3D9377-5F42-4733-905E-BC0EB050794F}" type="slidenum">
              <a:rPr lang="en-IN" smtClean="0"/>
              <a:t>1</a:t>
            </a:fld>
            <a:endParaRPr lang="en-IN"/>
          </a:p>
        </p:txBody>
      </p:sp>
    </p:spTree>
    <p:extLst>
      <p:ext uri="{BB962C8B-B14F-4D97-AF65-F5344CB8AC3E}">
        <p14:creationId xmlns:p14="http://schemas.microsoft.com/office/powerpoint/2010/main" val="35648246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5466F-0CD5-4325-AABF-2BAA1FB6E6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7DBC935-50DA-4E50-AA9F-227598F188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D3FC050-BF33-4BB9-BABE-5095EA666569}"/>
              </a:ext>
            </a:extLst>
          </p:cNvPr>
          <p:cNvSpPr>
            <a:spLocks noGrp="1"/>
          </p:cNvSpPr>
          <p:nvPr>
            <p:ph type="dt" sz="half" idx="10"/>
          </p:nvPr>
        </p:nvSpPr>
        <p:spPr/>
        <p:txBody>
          <a:bodyPr/>
          <a:lstStyle/>
          <a:p>
            <a:fld id="{44421B87-6285-4F6C-9A91-C56EA4D6BE89}" type="datetimeFigureOut">
              <a:rPr lang="en-IN" smtClean="0"/>
              <a:pPr/>
              <a:t>18-05-2020</a:t>
            </a:fld>
            <a:endParaRPr lang="en-IN" dirty="0"/>
          </a:p>
        </p:txBody>
      </p:sp>
      <p:sp>
        <p:nvSpPr>
          <p:cNvPr id="5" name="Footer Placeholder 4">
            <a:extLst>
              <a:ext uri="{FF2B5EF4-FFF2-40B4-BE49-F238E27FC236}">
                <a16:creationId xmlns:a16="http://schemas.microsoft.com/office/drawing/2014/main" id="{48D817A9-305B-432B-997D-4E71C52C7BD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D513FDF4-29EB-43B3-85CF-5E229BA68E95}"/>
              </a:ext>
            </a:extLst>
          </p:cNvPr>
          <p:cNvSpPr>
            <a:spLocks noGrp="1"/>
          </p:cNvSpPr>
          <p:nvPr>
            <p:ph type="sldNum" sz="quarter" idx="12"/>
          </p:nvPr>
        </p:nvSpPr>
        <p:spPr/>
        <p:txBody>
          <a:bodyPr/>
          <a:lstStyle/>
          <a:p>
            <a:fld id="{BEE70941-27A9-4DFF-A494-6004D58A8126}" type="slidenum">
              <a:rPr lang="en-IN" smtClean="0"/>
              <a:pPr/>
              <a:t>‹#›</a:t>
            </a:fld>
            <a:endParaRPr lang="en-IN" dirty="0"/>
          </a:p>
        </p:txBody>
      </p:sp>
    </p:spTree>
    <p:extLst>
      <p:ext uri="{BB962C8B-B14F-4D97-AF65-F5344CB8AC3E}">
        <p14:creationId xmlns:p14="http://schemas.microsoft.com/office/powerpoint/2010/main" val="2262912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AC4CF-E6F1-4154-BDE2-8E81F0D8551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08A23A8-423C-4B9F-9E1F-3E396AF229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9A233A-BA38-41A4-B22A-288932B4E3D1}"/>
              </a:ext>
            </a:extLst>
          </p:cNvPr>
          <p:cNvSpPr>
            <a:spLocks noGrp="1"/>
          </p:cNvSpPr>
          <p:nvPr>
            <p:ph type="dt" sz="half" idx="10"/>
          </p:nvPr>
        </p:nvSpPr>
        <p:spPr/>
        <p:txBody>
          <a:bodyPr/>
          <a:lstStyle/>
          <a:p>
            <a:fld id="{44421B87-6285-4F6C-9A91-C56EA4D6BE89}" type="datetimeFigureOut">
              <a:rPr lang="en-IN" smtClean="0"/>
              <a:pPr/>
              <a:t>18-05-2020</a:t>
            </a:fld>
            <a:endParaRPr lang="en-IN" dirty="0"/>
          </a:p>
        </p:txBody>
      </p:sp>
      <p:sp>
        <p:nvSpPr>
          <p:cNvPr id="5" name="Footer Placeholder 4">
            <a:extLst>
              <a:ext uri="{FF2B5EF4-FFF2-40B4-BE49-F238E27FC236}">
                <a16:creationId xmlns:a16="http://schemas.microsoft.com/office/drawing/2014/main" id="{5DEE55B6-E4B5-41C4-9DC0-751DB12B6AF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572B83D-BC6B-4A28-97CB-204FE8CA96B7}"/>
              </a:ext>
            </a:extLst>
          </p:cNvPr>
          <p:cNvSpPr>
            <a:spLocks noGrp="1"/>
          </p:cNvSpPr>
          <p:nvPr>
            <p:ph type="sldNum" sz="quarter" idx="12"/>
          </p:nvPr>
        </p:nvSpPr>
        <p:spPr/>
        <p:txBody>
          <a:bodyPr/>
          <a:lstStyle/>
          <a:p>
            <a:fld id="{BEE70941-27A9-4DFF-A494-6004D58A8126}" type="slidenum">
              <a:rPr lang="en-IN" smtClean="0"/>
              <a:pPr/>
              <a:t>‹#›</a:t>
            </a:fld>
            <a:endParaRPr lang="en-IN" dirty="0"/>
          </a:p>
        </p:txBody>
      </p:sp>
    </p:spTree>
    <p:extLst>
      <p:ext uri="{BB962C8B-B14F-4D97-AF65-F5344CB8AC3E}">
        <p14:creationId xmlns:p14="http://schemas.microsoft.com/office/powerpoint/2010/main" val="2916604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0AA86E-71DC-4470-B975-472A58A36F3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8DBDCEE-963A-4B78-A552-1DA342439B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A299FF-701C-43A6-A772-B06D442C000D}"/>
              </a:ext>
            </a:extLst>
          </p:cNvPr>
          <p:cNvSpPr>
            <a:spLocks noGrp="1"/>
          </p:cNvSpPr>
          <p:nvPr>
            <p:ph type="dt" sz="half" idx="10"/>
          </p:nvPr>
        </p:nvSpPr>
        <p:spPr/>
        <p:txBody>
          <a:bodyPr/>
          <a:lstStyle/>
          <a:p>
            <a:fld id="{44421B87-6285-4F6C-9A91-C56EA4D6BE89}" type="datetimeFigureOut">
              <a:rPr lang="en-IN" smtClean="0"/>
              <a:pPr/>
              <a:t>18-05-2020</a:t>
            </a:fld>
            <a:endParaRPr lang="en-IN" dirty="0"/>
          </a:p>
        </p:txBody>
      </p:sp>
      <p:sp>
        <p:nvSpPr>
          <p:cNvPr id="5" name="Footer Placeholder 4">
            <a:extLst>
              <a:ext uri="{FF2B5EF4-FFF2-40B4-BE49-F238E27FC236}">
                <a16:creationId xmlns:a16="http://schemas.microsoft.com/office/drawing/2014/main" id="{8FFB22BF-962F-43B0-8327-F0B432C23A5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33AADB9-8BD2-41C3-BE52-81AE40C1D77F}"/>
              </a:ext>
            </a:extLst>
          </p:cNvPr>
          <p:cNvSpPr>
            <a:spLocks noGrp="1"/>
          </p:cNvSpPr>
          <p:nvPr>
            <p:ph type="sldNum" sz="quarter" idx="12"/>
          </p:nvPr>
        </p:nvSpPr>
        <p:spPr/>
        <p:txBody>
          <a:bodyPr/>
          <a:lstStyle/>
          <a:p>
            <a:fld id="{BEE70941-27A9-4DFF-A494-6004D58A8126}" type="slidenum">
              <a:rPr lang="en-IN" smtClean="0"/>
              <a:pPr/>
              <a:t>‹#›</a:t>
            </a:fld>
            <a:endParaRPr lang="en-IN" dirty="0"/>
          </a:p>
        </p:txBody>
      </p:sp>
    </p:spTree>
    <p:extLst>
      <p:ext uri="{BB962C8B-B14F-4D97-AF65-F5344CB8AC3E}">
        <p14:creationId xmlns:p14="http://schemas.microsoft.com/office/powerpoint/2010/main" val="41180326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078A3EF-BE25-4089-953F-EEB6DB636E46}" type="datetimeFigureOut">
              <a:rPr lang="en-US" smtClean="0">
                <a:solidFill>
                  <a:prstClr val="black">
                    <a:tint val="75000"/>
                  </a:prstClr>
                </a:solidFill>
              </a:rPr>
              <a:pPr/>
              <a:t>5/18/2020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487FD7-FD6E-4F05-8AEB-2E531BAA1916}"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63987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78A3EF-BE25-4089-953F-EEB6DB636E46}" type="datetimeFigureOut">
              <a:rPr lang="en-US" smtClean="0">
                <a:solidFill>
                  <a:prstClr val="black">
                    <a:tint val="75000"/>
                  </a:prstClr>
                </a:solidFill>
              </a:rPr>
              <a:pPr/>
              <a:t>5/18/2020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487FD7-FD6E-4F05-8AEB-2E531BAA1916}"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1296482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78A3EF-BE25-4089-953F-EEB6DB636E46}" type="datetimeFigureOut">
              <a:rPr lang="en-US" smtClean="0">
                <a:solidFill>
                  <a:prstClr val="black">
                    <a:tint val="75000"/>
                  </a:prstClr>
                </a:solidFill>
              </a:rPr>
              <a:pPr/>
              <a:t>5/18/2020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487FD7-FD6E-4F05-8AEB-2E531BAA1916}"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580355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078A3EF-BE25-4089-953F-EEB6DB636E46}" type="datetimeFigureOut">
              <a:rPr lang="en-US" smtClean="0">
                <a:solidFill>
                  <a:prstClr val="black">
                    <a:tint val="75000"/>
                  </a:prstClr>
                </a:solidFill>
              </a:rPr>
              <a:pPr/>
              <a:t>5/18/2020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8487FD7-FD6E-4F05-8AEB-2E531BAA1916}"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253835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078A3EF-BE25-4089-953F-EEB6DB636E46}" type="datetimeFigureOut">
              <a:rPr lang="en-US" smtClean="0">
                <a:solidFill>
                  <a:prstClr val="black">
                    <a:tint val="75000"/>
                  </a:prstClr>
                </a:solidFill>
              </a:rPr>
              <a:pPr/>
              <a:t>5/18/2020</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68487FD7-FD6E-4F05-8AEB-2E531BAA1916}"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83987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078A3EF-BE25-4089-953F-EEB6DB636E46}" type="datetimeFigureOut">
              <a:rPr lang="en-US" smtClean="0">
                <a:solidFill>
                  <a:prstClr val="black">
                    <a:tint val="75000"/>
                  </a:prstClr>
                </a:solidFill>
              </a:rPr>
              <a:pPr/>
              <a:t>5/18/2020</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68487FD7-FD6E-4F05-8AEB-2E531BAA1916}"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0599737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78A3EF-BE25-4089-953F-EEB6DB636E46}" type="datetimeFigureOut">
              <a:rPr lang="en-US" smtClean="0">
                <a:solidFill>
                  <a:prstClr val="black">
                    <a:tint val="75000"/>
                  </a:prstClr>
                </a:solidFill>
              </a:rPr>
              <a:pPr/>
              <a:t>5/18/2020</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68487FD7-FD6E-4F05-8AEB-2E531BAA1916}"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850867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78A3EF-BE25-4089-953F-EEB6DB636E46}" type="datetimeFigureOut">
              <a:rPr lang="en-US" smtClean="0">
                <a:solidFill>
                  <a:prstClr val="black">
                    <a:tint val="75000"/>
                  </a:prstClr>
                </a:solidFill>
              </a:rPr>
              <a:pPr/>
              <a:t>5/18/2020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8487FD7-FD6E-4F05-8AEB-2E531BAA1916}"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239209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7BAB6-176A-4AFA-9623-8782FFF8F1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10C0B07-4031-4D4D-94CA-F1B39BFBD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E1808E-23EF-4511-998F-9DFD020594AF}"/>
              </a:ext>
            </a:extLst>
          </p:cNvPr>
          <p:cNvSpPr>
            <a:spLocks noGrp="1"/>
          </p:cNvSpPr>
          <p:nvPr>
            <p:ph type="dt" sz="half" idx="10"/>
          </p:nvPr>
        </p:nvSpPr>
        <p:spPr/>
        <p:txBody>
          <a:bodyPr/>
          <a:lstStyle/>
          <a:p>
            <a:fld id="{44421B87-6285-4F6C-9A91-C56EA4D6BE89}" type="datetimeFigureOut">
              <a:rPr lang="en-IN" smtClean="0"/>
              <a:pPr/>
              <a:t>18-05-2020</a:t>
            </a:fld>
            <a:endParaRPr lang="en-IN" dirty="0"/>
          </a:p>
        </p:txBody>
      </p:sp>
      <p:sp>
        <p:nvSpPr>
          <p:cNvPr id="5" name="Footer Placeholder 4">
            <a:extLst>
              <a:ext uri="{FF2B5EF4-FFF2-40B4-BE49-F238E27FC236}">
                <a16:creationId xmlns:a16="http://schemas.microsoft.com/office/drawing/2014/main" id="{CD7CA888-5654-4EBC-8394-EBEE482A6CF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ACD7305-B593-4CB3-9641-E64D6F320F40}"/>
              </a:ext>
            </a:extLst>
          </p:cNvPr>
          <p:cNvSpPr>
            <a:spLocks noGrp="1"/>
          </p:cNvSpPr>
          <p:nvPr>
            <p:ph type="sldNum" sz="quarter" idx="12"/>
          </p:nvPr>
        </p:nvSpPr>
        <p:spPr/>
        <p:txBody>
          <a:bodyPr/>
          <a:lstStyle/>
          <a:p>
            <a:fld id="{BEE70941-27A9-4DFF-A494-6004D58A8126}" type="slidenum">
              <a:rPr lang="en-IN" smtClean="0"/>
              <a:pPr/>
              <a:t>‹#›</a:t>
            </a:fld>
            <a:endParaRPr lang="en-IN" dirty="0"/>
          </a:p>
        </p:txBody>
      </p:sp>
    </p:spTree>
    <p:extLst>
      <p:ext uri="{BB962C8B-B14F-4D97-AF65-F5344CB8AC3E}">
        <p14:creationId xmlns:p14="http://schemas.microsoft.com/office/powerpoint/2010/main" val="37960666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78A3EF-BE25-4089-953F-EEB6DB636E46}" type="datetimeFigureOut">
              <a:rPr lang="en-US" smtClean="0">
                <a:solidFill>
                  <a:prstClr val="black">
                    <a:tint val="75000"/>
                  </a:prstClr>
                </a:solidFill>
              </a:rPr>
              <a:pPr/>
              <a:t>5/18/2020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8487FD7-FD6E-4F05-8AEB-2E531BAA1916}"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2534741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78A3EF-BE25-4089-953F-EEB6DB636E46}" type="datetimeFigureOut">
              <a:rPr lang="en-US" smtClean="0">
                <a:solidFill>
                  <a:prstClr val="black">
                    <a:tint val="75000"/>
                  </a:prstClr>
                </a:solidFill>
              </a:rPr>
              <a:pPr/>
              <a:t>5/18/2020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487FD7-FD6E-4F05-8AEB-2E531BAA1916}"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8931486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78A3EF-BE25-4089-953F-EEB6DB636E46}" type="datetimeFigureOut">
              <a:rPr lang="en-US" smtClean="0">
                <a:solidFill>
                  <a:prstClr val="black">
                    <a:tint val="75000"/>
                  </a:prstClr>
                </a:solidFill>
              </a:rPr>
              <a:pPr/>
              <a:t>5/18/2020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487FD7-FD6E-4F05-8AEB-2E531BAA1916}"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471473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E6506-EA67-486B-AE34-8135EDFCC5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D6C19AC-95EC-4371-94C7-6DF81723FB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578CDB-D8A7-49E3-8CB8-E4EDEEFFC628}"/>
              </a:ext>
            </a:extLst>
          </p:cNvPr>
          <p:cNvSpPr>
            <a:spLocks noGrp="1"/>
          </p:cNvSpPr>
          <p:nvPr>
            <p:ph type="dt" sz="half" idx="10"/>
          </p:nvPr>
        </p:nvSpPr>
        <p:spPr/>
        <p:txBody>
          <a:bodyPr/>
          <a:lstStyle/>
          <a:p>
            <a:fld id="{44421B87-6285-4F6C-9A91-C56EA4D6BE89}" type="datetimeFigureOut">
              <a:rPr lang="en-IN" smtClean="0"/>
              <a:pPr/>
              <a:t>18-05-2020</a:t>
            </a:fld>
            <a:endParaRPr lang="en-IN" dirty="0"/>
          </a:p>
        </p:txBody>
      </p:sp>
      <p:sp>
        <p:nvSpPr>
          <p:cNvPr id="5" name="Footer Placeholder 4">
            <a:extLst>
              <a:ext uri="{FF2B5EF4-FFF2-40B4-BE49-F238E27FC236}">
                <a16:creationId xmlns:a16="http://schemas.microsoft.com/office/drawing/2014/main" id="{A5195E56-C957-437E-8B7F-74154DAF6B0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D72C8C00-CA57-44D8-84A9-D1F6CA92CD20}"/>
              </a:ext>
            </a:extLst>
          </p:cNvPr>
          <p:cNvSpPr>
            <a:spLocks noGrp="1"/>
          </p:cNvSpPr>
          <p:nvPr>
            <p:ph type="sldNum" sz="quarter" idx="12"/>
          </p:nvPr>
        </p:nvSpPr>
        <p:spPr/>
        <p:txBody>
          <a:bodyPr/>
          <a:lstStyle/>
          <a:p>
            <a:fld id="{BEE70941-27A9-4DFF-A494-6004D58A8126}" type="slidenum">
              <a:rPr lang="en-IN" smtClean="0"/>
              <a:pPr/>
              <a:t>‹#›</a:t>
            </a:fld>
            <a:endParaRPr lang="en-IN" dirty="0"/>
          </a:p>
        </p:txBody>
      </p:sp>
    </p:spTree>
    <p:extLst>
      <p:ext uri="{BB962C8B-B14F-4D97-AF65-F5344CB8AC3E}">
        <p14:creationId xmlns:p14="http://schemas.microsoft.com/office/powerpoint/2010/main" val="1311786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CDDF8-24B9-434D-8FFA-628AAC088A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4E9B35C-11C2-45FD-9C6D-52FD5B4037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7E372CD-FA95-4CF1-97B8-F7CB10AD5D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46B5A14-B577-4B92-A555-D001D12519B5}"/>
              </a:ext>
            </a:extLst>
          </p:cNvPr>
          <p:cNvSpPr>
            <a:spLocks noGrp="1"/>
          </p:cNvSpPr>
          <p:nvPr>
            <p:ph type="dt" sz="half" idx="10"/>
          </p:nvPr>
        </p:nvSpPr>
        <p:spPr/>
        <p:txBody>
          <a:bodyPr/>
          <a:lstStyle/>
          <a:p>
            <a:fld id="{44421B87-6285-4F6C-9A91-C56EA4D6BE89}" type="datetimeFigureOut">
              <a:rPr lang="en-IN" smtClean="0"/>
              <a:pPr/>
              <a:t>18-05-2020</a:t>
            </a:fld>
            <a:endParaRPr lang="en-IN" dirty="0"/>
          </a:p>
        </p:txBody>
      </p:sp>
      <p:sp>
        <p:nvSpPr>
          <p:cNvPr id="6" name="Footer Placeholder 5">
            <a:extLst>
              <a:ext uri="{FF2B5EF4-FFF2-40B4-BE49-F238E27FC236}">
                <a16:creationId xmlns:a16="http://schemas.microsoft.com/office/drawing/2014/main" id="{82C0865C-45B2-4007-85E3-B443BC6D27E7}"/>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DD79B4A-8479-48E4-A7D6-CD65CA641ABF}"/>
              </a:ext>
            </a:extLst>
          </p:cNvPr>
          <p:cNvSpPr>
            <a:spLocks noGrp="1"/>
          </p:cNvSpPr>
          <p:nvPr>
            <p:ph type="sldNum" sz="quarter" idx="12"/>
          </p:nvPr>
        </p:nvSpPr>
        <p:spPr/>
        <p:txBody>
          <a:bodyPr/>
          <a:lstStyle/>
          <a:p>
            <a:fld id="{BEE70941-27A9-4DFF-A494-6004D58A8126}" type="slidenum">
              <a:rPr lang="en-IN" smtClean="0"/>
              <a:pPr/>
              <a:t>‹#›</a:t>
            </a:fld>
            <a:endParaRPr lang="en-IN" dirty="0"/>
          </a:p>
        </p:txBody>
      </p:sp>
    </p:spTree>
    <p:extLst>
      <p:ext uri="{BB962C8B-B14F-4D97-AF65-F5344CB8AC3E}">
        <p14:creationId xmlns:p14="http://schemas.microsoft.com/office/powerpoint/2010/main" val="2699606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47EED-4C58-4793-BCB3-3BD91FBF7C3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C2A9E41-643C-44B7-A456-8245CF5632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DB45CA-44BF-44F2-B610-F16C0013CB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2875AC3-70E4-4D9B-9865-96D246444D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876E9E-DBCE-4BC0-81EA-3E92F348AE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6D42F0E-E058-4807-A562-4E0BE7A3C827}"/>
              </a:ext>
            </a:extLst>
          </p:cNvPr>
          <p:cNvSpPr>
            <a:spLocks noGrp="1"/>
          </p:cNvSpPr>
          <p:nvPr>
            <p:ph type="dt" sz="half" idx="10"/>
          </p:nvPr>
        </p:nvSpPr>
        <p:spPr/>
        <p:txBody>
          <a:bodyPr/>
          <a:lstStyle/>
          <a:p>
            <a:fld id="{44421B87-6285-4F6C-9A91-C56EA4D6BE89}" type="datetimeFigureOut">
              <a:rPr lang="en-IN" smtClean="0"/>
              <a:pPr/>
              <a:t>18-05-2020</a:t>
            </a:fld>
            <a:endParaRPr lang="en-IN" dirty="0"/>
          </a:p>
        </p:txBody>
      </p:sp>
      <p:sp>
        <p:nvSpPr>
          <p:cNvPr id="8" name="Footer Placeholder 7">
            <a:extLst>
              <a:ext uri="{FF2B5EF4-FFF2-40B4-BE49-F238E27FC236}">
                <a16:creationId xmlns:a16="http://schemas.microsoft.com/office/drawing/2014/main" id="{378E49D9-400E-4677-8678-248FC44CD2FF}"/>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3E132602-6738-4AB2-A835-0DBC1C7F4007}"/>
              </a:ext>
            </a:extLst>
          </p:cNvPr>
          <p:cNvSpPr>
            <a:spLocks noGrp="1"/>
          </p:cNvSpPr>
          <p:nvPr>
            <p:ph type="sldNum" sz="quarter" idx="12"/>
          </p:nvPr>
        </p:nvSpPr>
        <p:spPr/>
        <p:txBody>
          <a:bodyPr/>
          <a:lstStyle/>
          <a:p>
            <a:fld id="{BEE70941-27A9-4DFF-A494-6004D58A8126}" type="slidenum">
              <a:rPr lang="en-IN" smtClean="0"/>
              <a:pPr/>
              <a:t>‹#›</a:t>
            </a:fld>
            <a:endParaRPr lang="en-IN" dirty="0"/>
          </a:p>
        </p:txBody>
      </p:sp>
    </p:spTree>
    <p:extLst>
      <p:ext uri="{BB962C8B-B14F-4D97-AF65-F5344CB8AC3E}">
        <p14:creationId xmlns:p14="http://schemas.microsoft.com/office/powerpoint/2010/main" val="2235008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5FFE7-2A3E-4C9A-9510-901933F6DD8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AE9D969-E8C4-4FC6-B868-A1EE554883E3}"/>
              </a:ext>
            </a:extLst>
          </p:cNvPr>
          <p:cNvSpPr>
            <a:spLocks noGrp="1"/>
          </p:cNvSpPr>
          <p:nvPr>
            <p:ph type="dt" sz="half" idx="10"/>
          </p:nvPr>
        </p:nvSpPr>
        <p:spPr/>
        <p:txBody>
          <a:bodyPr/>
          <a:lstStyle/>
          <a:p>
            <a:fld id="{44421B87-6285-4F6C-9A91-C56EA4D6BE89}" type="datetimeFigureOut">
              <a:rPr lang="en-IN" smtClean="0"/>
              <a:pPr/>
              <a:t>18-05-2020</a:t>
            </a:fld>
            <a:endParaRPr lang="en-IN" dirty="0"/>
          </a:p>
        </p:txBody>
      </p:sp>
      <p:sp>
        <p:nvSpPr>
          <p:cNvPr id="4" name="Footer Placeholder 3">
            <a:extLst>
              <a:ext uri="{FF2B5EF4-FFF2-40B4-BE49-F238E27FC236}">
                <a16:creationId xmlns:a16="http://schemas.microsoft.com/office/drawing/2014/main" id="{924B5075-489F-4EF0-8F3E-40BBA40664E7}"/>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A4D3F29D-640F-48A8-98A3-85A2DACFC54D}"/>
              </a:ext>
            </a:extLst>
          </p:cNvPr>
          <p:cNvSpPr>
            <a:spLocks noGrp="1"/>
          </p:cNvSpPr>
          <p:nvPr>
            <p:ph type="sldNum" sz="quarter" idx="12"/>
          </p:nvPr>
        </p:nvSpPr>
        <p:spPr/>
        <p:txBody>
          <a:bodyPr/>
          <a:lstStyle/>
          <a:p>
            <a:fld id="{BEE70941-27A9-4DFF-A494-6004D58A8126}" type="slidenum">
              <a:rPr lang="en-IN" smtClean="0"/>
              <a:pPr/>
              <a:t>‹#›</a:t>
            </a:fld>
            <a:endParaRPr lang="en-IN" dirty="0"/>
          </a:p>
        </p:txBody>
      </p:sp>
    </p:spTree>
    <p:extLst>
      <p:ext uri="{BB962C8B-B14F-4D97-AF65-F5344CB8AC3E}">
        <p14:creationId xmlns:p14="http://schemas.microsoft.com/office/powerpoint/2010/main" val="3439168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71CB78-1D91-41FD-9706-736F71607B2B}"/>
              </a:ext>
            </a:extLst>
          </p:cNvPr>
          <p:cNvSpPr>
            <a:spLocks noGrp="1"/>
          </p:cNvSpPr>
          <p:nvPr>
            <p:ph type="dt" sz="half" idx="10"/>
          </p:nvPr>
        </p:nvSpPr>
        <p:spPr/>
        <p:txBody>
          <a:bodyPr/>
          <a:lstStyle/>
          <a:p>
            <a:fld id="{44421B87-6285-4F6C-9A91-C56EA4D6BE89}" type="datetimeFigureOut">
              <a:rPr lang="en-IN" smtClean="0"/>
              <a:pPr/>
              <a:t>18-05-2020</a:t>
            </a:fld>
            <a:endParaRPr lang="en-IN" dirty="0"/>
          </a:p>
        </p:txBody>
      </p:sp>
      <p:sp>
        <p:nvSpPr>
          <p:cNvPr id="3" name="Footer Placeholder 2">
            <a:extLst>
              <a:ext uri="{FF2B5EF4-FFF2-40B4-BE49-F238E27FC236}">
                <a16:creationId xmlns:a16="http://schemas.microsoft.com/office/drawing/2014/main" id="{7143A252-C353-4B61-B8E2-9F3847FD4C5B}"/>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324AAD45-A8A5-43D9-B18F-C157B9D084C7}"/>
              </a:ext>
            </a:extLst>
          </p:cNvPr>
          <p:cNvSpPr>
            <a:spLocks noGrp="1"/>
          </p:cNvSpPr>
          <p:nvPr>
            <p:ph type="sldNum" sz="quarter" idx="12"/>
          </p:nvPr>
        </p:nvSpPr>
        <p:spPr/>
        <p:txBody>
          <a:bodyPr/>
          <a:lstStyle/>
          <a:p>
            <a:fld id="{BEE70941-27A9-4DFF-A494-6004D58A8126}" type="slidenum">
              <a:rPr lang="en-IN" smtClean="0"/>
              <a:pPr/>
              <a:t>‹#›</a:t>
            </a:fld>
            <a:endParaRPr lang="en-IN" dirty="0"/>
          </a:p>
        </p:txBody>
      </p:sp>
    </p:spTree>
    <p:extLst>
      <p:ext uri="{BB962C8B-B14F-4D97-AF65-F5344CB8AC3E}">
        <p14:creationId xmlns:p14="http://schemas.microsoft.com/office/powerpoint/2010/main" val="2984587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ED32F-161A-4862-8DE9-F084EB6810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503623-EC7E-429D-812B-AF967CC00D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4DFD5C1-4CBA-4448-9B83-40581378F8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0A3C71-A146-4248-B4AF-7EA3BDC9F684}"/>
              </a:ext>
            </a:extLst>
          </p:cNvPr>
          <p:cNvSpPr>
            <a:spLocks noGrp="1"/>
          </p:cNvSpPr>
          <p:nvPr>
            <p:ph type="dt" sz="half" idx="10"/>
          </p:nvPr>
        </p:nvSpPr>
        <p:spPr/>
        <p:txBody>
          <a:bodyPr/>
          <a:lstStyle/>
          <a:p>
            <a:fld id="{44421B87-6285-4F6C-9A91-C56EA4D6BE89}" type="datetimeFigureOut">
              <a:rPr lang="en-IN" smtClean="0"/>
              <a:pPr/>
              <a:t>18-05-2020</a:t>
            </a:fld>
            <a:endParaRPr lang="en-IN" dirty="0"/>
          </a:p>
        </p:txBody>
      </p:sp>
      <p:sp>
        <p:nvSpPr>
          <p:cNvPr id="6" name="Footer Placeholder 5">
            <a:extLst>
              <a:ext uri="{FF2B5EF4-FFF2-40B4-BE49-F238E27FC236}">
                <a16:creationId xmlns:a16="http://schemas.microsoft.com/office/drawing/2014/main" id="{1FD24F7A-E650-4764-A22D-365559DFC37D}"/>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D9E0CB03-8F67-46FF-9633-AB0BA6D5E035}"/>
              </a:ext>
            </a:extLst>
          </p:cNvPr>
          <p:cNvSpPr>
            <a:spLocks noGrp="1"/>
          </p:cNvSpPr>
          <p:nvPr>
            <p:ph type="sldNum" sz="quarter" idx="12"/>
          </p:nvPr>
        </p:nvSpPr>
        <p:spPr/>
        <p:txBody>
          <a:bodyPr/>
          <a:lstStyle/>
          <a:p>
            <a:fld id="{BEE70941-27A9-4DFF-A494-6004D58A8126}" type="slidenum">
              <a:rPr lang="en-IN" smtClean="0"/>
              <a:pPr/>
              <a:t>‹#›</a:t>
            </a:fld>
            <a:endParaRPr lang="en-IN" dirty="0"/>
          </a:p>
        </p:txBody>
      </p:sp>
    </p:spTree>
    <p:extLst>
      <p:ext uri="{BB962C8B-B14F-4D97-AF65-F5344CB8AC3E}">
        <p14:creationId xmlns:p14="http://schemas.microsoft.com/office/powerpoint/2010/main" val="623193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BE69C-C50A-4CF3-9A68-CDAA8B200D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CEC6681-12B2-4B4A-B1C8-646866D311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E0D47422-0CD8-4161-AB4F-63D3775369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DBE2E-2446-481E-AC28-99A1ACBA45BB}"/>
              </a:ext>
            </a:extLst>
          </p:cNvPr>
          <p:cNvSpPr>
            <a:spLocks noGrp="1"/>
          </p:cNvSpPr>
          <p:nvPr>
            <p:ph type="dt" sz="half" idx="10"/>
          </p:nvPr>
        </p:nvSpPr>
        <p:spPr/>
        <p:txBody>
          <a:bodyPr/>
          <a:lstStyle/>
          <a:p>
            <a:fld id="{44421B87-6285-4F6C-9A91-C56EA4D6BE89}" type="datetimeFigureOut">
              <a:rPr lang="en-IN" smtClean="0"/>
              <a:pPr/>
              <a:t>18-05-2020</a:t>
            </a:fld>
            <a:endParaRPr lang="en-IN" dirty="0"/>
          </a:p>
        </p:txBody>
      </p:sp>
      <p:sp>
        <p:nvSpPr>
          <p:cNvPr id="6" name="Footer Placeholder 5">
            <a:extLst>
              <a:ext uri="{FF2B5EF4-FFF2-40B4-BE49-F238E27FC236}">
                <a16:creationId xmlns:a16="http://schemas.microsoft.com/office/drawing/2014/main" id="{9479CB89-FA6E-4EF2-ADF3-D627375D06E7}"/>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7ABB7DB0-0430-4F37-A079-0022CB846E75}"/>
              </a:ext>
            </a:extLst>
          </p:cNvPr>
          <p:cNvSpPr>
            <a:spLocks noGrp="1"/>
          </p:cNvSpPr>
          <p:nvPr>
            <p:ph type="sldNum" sz="quarter" idx="12"/>
          </p:nvPr>
        </p:nvSpPr>
        <p:spPr/>
        <p:txBody>
          <a:bodyPr/>
          <a:lstStyle/>
          <a:p>
            <a:fld id="{BEE70941-27A9-4DFF-A494-6004D58A8126}" type="slidenum">
              <a:rPr lang="en-IN" smtClean="0"/>
              <a:pPr/>
              <a:t>‹#›</a:t>
            </a:fld>
            <a:endParaRPr lang="en-IN" dirty="0"/>
          </a:p>
        </p:txBody>
      </p:sp>
    </p:spTree>
    <p:extLst>
      <p:ext uri="{BB962C8B-B14F-4D97-AF65-F5344CB8AC3E}">
        <p14:creationId xmlns:p14="http://schemas.microsoft.com/office/powerpoint/2010/main" val="3069225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1A92FD-C8A1-4089-95ED-61A9FF849B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D9D3674-4E0F-4112-920C-2BC273B0CA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89C119-A7DE-44AB-A703-CCE949F388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421B87-6285-4F6C-9A91-C56EA4D6BE89}" type="datetimeFigureOut">
              <a:rPr lang="en-IN" smtClean="0"/>
              <a:pPr/>
              <a:t>18-05-2020</a:t>
            </a:fld>
            <a:endParaRPr lang="en-IN" dirty="0"/>
          </a:p>
        </p:txBody>
      </p:sp>
      <p:sp>
        <p:nvSpPr>
          <p:cNvPr id="5" name="Footer Placeholder 4">
            <a:extLst>
              <a:ext uri="{FF2B5EF4-FFF2-40B4-BE49-F238E27FC236}">
                <a16:creationId xmlns:a16="http://schemas.microsoft.com/office/drawing/2014/main" id="{55BDD268-74EF-4BBE-A99F-F1ACD13A15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B52F7697-5FF4-437B-8245-0C49F07C6C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E70941-27A9-4DFF-A494-6004D58A8126}" type="slidenum">
              <a:rPr lang="en-IN" smtClean="0"/>
              <a:pPr/>
              <a:t>‹#›</a:t>
            </a:fld>
            <a:endParaRPr lang="en-IN" dirty="0"/>
          </a:p>
        </p:txBody>
      </p:sp>
    </p:spTree>
    <p:extLst>
      <p:ext uri="{BB962C8B-B14F-4D97-AF65-F5344CB8AC3E}">
        <p14:creationId xmlns:p14="http://schemas.microsoft.com/office/powerpoint/2010/main" val="1633502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78A3EF-BE25-4089-953F-EEB6DB636E46}" type="datetimeFigureOut">
              <a:rPr lang="en-US" smtClean="0">
                <a:solidFill>
                  <a:prstClr val="black">
                    <a:tint val="75000"/>
                  </a:prstClr>
                </a:solidFill>
              </a:rPr>
              <a:pPr/>
              <a:t>5/18/2020</a:t>
            </a:fld>
            <a:endParaRPr lang="en-US" dirty="0">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487FD7-FD6E-4F05-8AEB-2E531BAA1916}"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9427979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97571"/>
            <a:ext cx="9144000" cy="2574031"/>
          </a:xfrm>
        </p:spPr>
        <p:txBody>
          <a:bodyPr>
            <a:normAutofit/>
          </a:bodyPr>
          <a:lstStyle/>
          <a:p>
            <a:r>
              <a:rPr lang="en-IN" sz="4400" dirty="0">
                <a:latin typeface="Times New Roman" panose="02020603050405020304" pitchFamily="18" charset="0"/>
                <a:cs typeface="Times New Roman" panose="02020603050405020304" pitchFamily="18" charset="0"/>
              </a:rPr>
              <a:t>Department of Software Engineering</a:t>
            </a:r>
            <a:br>
              <a:rPr lang="en-IN" sz="4400" dirty="0">
                <a:latin typeface="Times New Roman" panose="02020603050405020304" pitchFamily="18" charset="0"/>
                <a:cs typeface="Times New Roman" panose="02020603050405020304" pitchFamily="18" charset="0"/>
              </a:rPr>
            </a:br>
            <a:r>
              <a:rPr lang="en-IN" sz="4900" dirty="0">
                <a:latin typeface="Times New Roman" panose="02020603050405020304" pitchFamily="18" charset="0"/>
                <a:cs typeface="Times New Roman" panose="02020603050405020304" pitchFamily="18" charset="0"/>
              </a:rPr>
              <a:t> </a:t>
            </a:r>
            <a:br>
              <a:rPr lang="en-IN" sz="4900" dirty="0">
                <a:latin typeface="Times New Roman" panose="02020603050405020304" pitchFamily="18" charset="0"/>
                <a:cs typeface="Times New Roman" panose="02020603050405020304" pitchFamily="18" charset="0"/>
              </a:rPr>
            </a:br>
            <a:r>
              <a:rPr lang="en-IN" sz="2700" dirty="0">
                <a:latin typeface="Times New Roman" panose="02020603050405020304" pitchFamily="18" charset="0"/>
                <a:cs typeface="Times New Roman" panose="02020603050405020304" pitchFamily="18" charset="0"/>
              </a:rPr>
              <a:t> </a:t>
            </a:r>
            <a:r>
              <a:rPr lang="en-US" sz="2700" b="1" dirty="0">
                <a:latin typeface="Times New Roman" panose="02020603050405020304" pitchFamily="18" charset="0"/>
                <a:cs typeface="Times New Roman" panose="02020603050405020304" pitchFamily="18" charset="0"/>
              </a:rPr>
              <a:t>Software Fault Prediction Using Machine Learning Approaches by Reduced Feature Set </a:t>
            </a:r>
          </a:p>
        </p:txBody>
      </p:sp>
      <p:sp>
        <p:nvSpPr>
          <p:cNvPr id="3" name="Subtitle 2"/>
          <p:cNvSpPr>
            <a:spLocks noGrp="1"/>
          </p:cNvSpPr>
          <p:nvPr>
            <p:ph type="subTitle" idx="1"/>
          </p:nvPr>
        </p:nvSpPr>
        <p:spPr>
          <a:xfrm>
            <a:off x="1692321" y="4528716"/>
            <a:ext cx="10768083" cy="1655762"/>
          </a:xfrm>
        </p:spPr>
        <p:txBody>
          <a:bodyPr>
            <a:normAutofit fontScale="70000" lnSpcReduction="20000"/>
          </a:bodyPr>
          <a:lstStyle/>
          <a:p>
            <a:pPr algn="l"/>
            <a:r>
              <a:rPr lang="en-IN" dirty="0">
                <a:latin typeface="Times New Roman" panose="02020603050405020304" pitchFamily="18" charset="0"/>
                <a:cs typeface="Times New Roman" panose="02020603050405020304" pitchFamily="18" charset="0"/>
              </a:rPr>
              <a:t>Done By 				                  Guided By</a:t>
            </a:r>
          </a:p>
          <a:p>
            <a:pPr algn="l"/>
            <a:r>
              <a:rPr lang="en-IN" dirty="0">
                <a:latin typeface="Times New Roman" panose="02020603050405020304" pitchFamily="18" charset="0"/>
                <a:cs typeface="Times New Roman" panose="02020603050405020304" pitchFamily="18" charset="0"/>
              </a:rPr>
              <a:t>Shubham Pratap(RA1611020010045)                       Mr. C Arun </a:t>
            </a:r>
          </a:p>
          <a:p>
            <a:pPr algn="l"/>
            <a:r>
              <a:rPr lang="en-IN" dirty="0">
                <a:latin typeface="Times New Roman" panose="02020603050405020304" pitchFamily="18" charset="0"/>
                <a:cs typeface="Times New Roman" panose="02020603050405020304" pitchFamily="18" charset="0"/>
              </a:rPr>
              <a:t>Tanvi S Chouhan(RA1611020010009)	                  Assistant Professor(O.G.)</a:t>
            </a:r>
          </a:p>
          <a:p>
            <a:pPr algn="l"/>
            <a:r>
              <a:rPr lang="en-IN" dirty="0">
                <a:latin typeface="Times New Roman" panose="02020603050405020304" pitchFamily="18" charset="0"/>
                <a:cs typeface="Times New Roman" panose="02020603050405020304" pitchFamily="18" charset="0"/>
              </a:rPr>
              <a:t>                                                                                   Department of Software Engineering</a:t>
            </a:r>
          </a:p>
        </p:txBody>
      </p:sp>
      <p:sp>
        <p:nvSpPr>
          <p:cNvPr id="5" name="TextBox 4"/>
          <p:cNvSpPr txBox="1"/>
          <p:nvPr/>
        </p:nvSpPr>
        <p:spPr>
          <a:xfrm>
            <a:off x="1848628" y="12576"/>
            <a:ext cx="7836909" cy="1384995"/>
          </a:xfrm>
          <a:prstGeom prst="rect">
            <a:avLst/>
          </a:prstGeom>
          <a:noFill/>
        </p:spPr>
        <p:txBody>
          <a:bodyPr wrap="square" rtlCol="0">
            <a:spAutoFit/>
          </a:bodyPr>
          <a:lstStyle/>
          <a:p>
            <a:pPr lvl="0" algn="ctr">
              <a:spcBef>
                <a:spcPct val="0"/>
              </a:spcBef>
              <a:defRPr/>
            </a:pPr>
            <a:br>
              <a:rPr lang="en-US" sz="1200" b="1" dirty="0"/>
            </a:br>
            <a:r>
              <a:rPr lang="en-US" b="1" dirty="0">
                <a:solidFill>
                  <a:srgbClr val="0070C0"/>
                </a:solidFill>
                <a:latin typeface="Bookman Old Style" panose="02050604050505020204" pitchFamily="18" charset="0"/>
              </a:rPr>
              <a:t>SRM INSTITUTE OF SCIENCE &amp; TECHNOLOGY</a:t>
            </a:r>
          </a:p>
          <a:p>
            <a:pPr lvl="0" algn="ctr">
              <a:spcBef>
                <a:spcPct val="0"/>
              </a:spcBef>
              <a:defRPr/>
            </a:pPr>
            <a:r>
              <a:rPr lang="en-US" b="1" dirty="0">
                <a:solidFill>
                  <a:srgbClr val="0070C0"/>
                </a:solidFill>
                <a:latin typeface="Bookman Old Style" panose="02050604050505020204" pitchFamily="18" charset="0"/>
              </a:rPr>
              <a:t>FACULTY OF ENGINEERING &amp; TECHNOLOGY</a:t>
            </a:r>
            <a:endParaRPr lang="en-US" b="1" dirty="0">
              <a:latin typeface="Bookman Old Style" panose="02050604050505020204" pitchFamily="18" charset="0"/>
            </a:endParaRPr>
          </a:p>
          <a:p>
            <a:endParaRPr lang="en-IN" dirty="0"/>
          </a:p>
          <a:p>
            <a:endParaRPr lang="en-IN" dirty="0"/>
          </a:p>
        </p:txBody>
      </p:sp>
      <p:sp>
        <p:nvSpPr>
          <p:cNvPr id="18" name="Date Placeholder 17">
            <a:extLst>
              <a:ext uri="{FF2B5EF4-FFF2-40B4-BE49-F238E27FC236}">
                <a16:creationId xmlns:a16="http://schemas.microsoft.com/office/drawing/2014/main" id="{5786822E-5B6C-40CE-9FE9-4E076991F89A}"/>
              </a:ext>
            </a:extLst>
          </p:cNvPr>
          <p:cNvSpPr>
            <a:spLocks noGrp="1"/>
          </p:cNvSpPr>
          <p:nvPr>
            <p:ph type="dt" sz="half" idx="10"/>
          </p:nvPr>
        </p:nvSpPr>
        <p:spPr/>
        <p:txBody>
          <a:bodyPr/>
          <a:lstStyle/>
          <a:p>
            <a:fld id="{A7CDD20E-252D-44DA-ACC7-70EB0D969C29}" type="datetime1">
              <a:rPr lang="en-US" smtClean="0"/>
              <a:t>5/18/2020</a:t>
            </a:fld>
            <a:endParaRPr lang="en-IN"/>
          </a:p>
        </p:txBody>
      </p:sp>
      <p:sp>
        <p:nvSpPr>
          <p:cNvPr id="19" name="Footer Placeholder 18">
            <a:extLst>
              <a:ext uri="{FF2B5EF4-FFF2-40B4-BE49-F238E27FC236}">
                <a16:creationId xmlns:a16="http://schemas.microsoft.com/office/drawing/2014/main" id="{6D6D6CF2-324B-4FEE-9E7C-A4CE145A4EA1}"/>
              </a:ext>
            </a:extLst>
          </p:cNvPr>
          <p:cNvSpPr>
            <a:spLocks noGrp="1"/>
          </p:cNvSpPr>
          <p:nvPr>
            <p:ph type="ftr" sz="quarter" idx="11"/>
          </p:nvPr>
        </p:nvSpPr>
        <p:spPr/>
        <p:txBody>
          <a:bodyPr/>
          <a:lstStyle/>
          <a:p>
            <a:r>
              <a:rPr lang="en-US"/>
              <a:t>Department of Software Engineering | Employee Capability Enhancement System</a:t>
            </a:r>
            <a:endParaRPr lang="en-IN"/>
          </a:p>
        </p:txBody>
      </p:sp>
      <p:sp>
        <p:nvSpPr>
          <p:cNvPr id="20" name="Slide Number Placeholder 19">
            <a:extLst>
              <a:ext uri="{FF2B5EF4-FFF2-40B4-BE49-F238E27FC236}">
                <a16:creationId xmlns:a16="http://schemas.microsoft.com/office/drawing/2014/main" id="{C41072DC-8B09-4249-BE8E-005E095AA543}"/>
              </a:ext>
            </a:extLst>
          </p:cNvPr>
          <p:cNvSpPr>
            <a:spLocks noGrp="1"/>
          </p:cNvSpPr>
          <p:nvPr>
            <p:ph type="sldNum" sz="quarter" idx="12"/>
          </p:nvPr>
        </p:nvSpPr>
        <p:spPr/>
        <p:txBody>
          <a:bodyPr/>
          <a:lstStyle/>
          <a:p>
            <a:fld id="{2E5D0504-4ECC-4D6C-97A0-D0667455A629}" type="slidenum">
              <a:rPr lang="en-IN" smtClean="0"/>
              <a:t>1</a:t>
            </a:fld>
            <a:endParaRPr lang="en-IN"/>
          </a:p>
        </p:txBody>
      </p:sp>
      <p:pic>
        <p:nvPicPr>
          <p:cNvPr id="8" name="Picture 2" descr="Image result for srmist login">
            <a:extLst>
              <a:ext uri="{FF2B5EF4-FFF2-40B4-BE49-F238E27FC236}">
                <a16:creationId xmlns:a16="http://schemas.microsoft.com/office/drawing/2014/main" id="{7D266C47-FE87-467A-A24C-4F45B19924A9}"/>
              </a:ext>
            </a:extLst>
          </p:cNvPr>
          <p:cNvPicPr>
            <a:picLocks noChangeAspect="1" noChangeArrowheads="1"/>
          </p:cNvPicPr>
          <p:nvPr/>
        </p:nvPicPr>
        <p:blipFill>
          <a:blip r:embed="rId3" cstate="print"/>
          <a:srcRect/>
          <a:stretch>
            <a:fillRect/>
          </a:stretch>
        </p:blipFill>
        <p:spPr bwMode="auto">
          <a:xfrm>
            <a:off x="9865360" y="136524"/>
            <a:ext cx="1605279" cy="16002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0668A7-504F-45E5-8D2D-E7107F49D592}"/>
              </a:ext>
            </a:extLst>
          </p:cNvPr>
          <p:cNvSpPr/>
          <p:nvPr/>
        </p:nvSpPr>
        <p:spPr>
          <a:xfrm>
            <a:off x="628202" y="834345"/>
            <a:ext cx="10623997" cy="3539430"/>
          </a:xfrm>
          <a:prstGeom prst="rect">
            <a:avLst/>
          </a:prstGeom>
        </p:spPr>
        <p:txBody>
          <a:bodyPr wrap="square">
            <a:spAutoFit/>
          </a:bodyPr>
          <a:lstStyle/>
          <a:p>
            <a:r>
              <a:rPr lang="en-IN" sz="2800" b="1" dirty="0"/>
              <a:t>Due to unexpected lockdown and based on the advice of your guide, what are the modifications / deviations  you did in order to shape the project work to completion:</a:t>
            </a:r>
          </a:p>
          <a:p>
            <a:endParaRPr lang="en-IN" sz="2800" dirty="0"/>
          </a:p>
          <a:p>
            <a:r>
              <a:rPr lang="en-IN" sz="2800" dirty="0"/>
              <a:t>Due to lockdown , we were unable to take up more dimension reduction and more feature selection algorithms so our guide suggested us to not take up more algorithms but to study the ones we were working in depth and increase the accuracy of our project.</a:t>
            </a:r>
          </a:p>
        </p:txBody>
      </p:sp>
    </p:spTree>
    <p:extLst>
      <p:ext uri="{BB962C8B-B14F-4D97-AF65-F5344CB8AC3E}">
        <p14:creationId xmlns:p14="http://schemas.microsoft.com/office/powerpoint/2010/main" val="495582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62739-F5A4-4B0E-81F6-F62A4E81F331}"/>
              </a:ext>
            </a:extLst>
          </p:cNvPr>
          <p:cNvSpPr>
            <a:spLocks noGrp="1"/>
          </p:cNvSpPr>
          <p:nvPr>
            <p:ph type="title"/>
          </p:nvPr>
        </p:nvSpPr>
        <p:spPr/>
        <p:txBody>
          <a:bodyPr/>
          <a:lstStyle/>
          <a:p>
            <a:r>
              <a:rPr lang="en-US" dirty="0"/>
              <a:t>Abstract</a:t>
            </a:r>
            <a:br>
              <a:rPr lang="en-US" dirty="0"/>
            </a:br>
            <a:endParaRPr lang="en-IN" dirty="0"/>
          </a:p>
        </p:txBody>
      </p:sp>
      <p:sp>
        <p:nvSpPr>
          <p:cNvPr id="3" name="Content Placeholder 2">
            <a:extLst>
              <a:ext uri="{FF2B5EF4-FFF2-40B4-BE49-F238E27FC236}">
                <a16:creationId xmlns:a16="http://schemas.microsoft.com/office/drawing/2014/main" id="{FE278001-81FE-42DB-97D4-8CC3E00AE57A}"/>
              </a:ext>
            </a:extLst>
          </p:cNvPr>
          <p:cNvSpPr>
            <a:spLocks noGrp="1"/>
          </p:cNvSpPr>
          <p:nvPr>
            <p:ph idx="1"/>
          </p:nvPr>
        </p:nvSpPr>
        <p:spPr/>
        <p:txBody>
          <a:bodyPr/>
          <a:lstStyle/>
          <a:p>
            <a:pPr algn="just"/>
            <a:r>
              <a:rPr lang="en-US" dirty="0"/>
              <a:t>Predicting software fault proneness is very important as the process of fixing these faults after the release is very costly and time-consuming. </a:t>
            </a:r>
          </a:p>
          <a:p>
            <a:pPr algn="just"/>
            <a:r>
              <a:rPr lang="en-US" dirty="0"/>
              <a:t>In order to predict software fault proneness, many machine learning algorithm were used on several datasets, using different metrics as features.</a:t>
            </a:r>
          </a:p>
          <a:p>
            <a:pPr algn="just"/>
            <a:r>
              <a:rPr lang="en-US" dirty="0"/>
              <a:t>Related work suggested that using change metrics leads to the highest accuracy in prediction. In addition, some algorithms perform better than others in certain circumstances. </a:t>
            </a:r>
          </a:p>
          <a:p>
            <a:pPr marL="0" indent="0">
              <a:buNone/>
            </a:pPr>
            <a:endParaRPr lang="en-IN" dirty="0"/>
          </a:p>
        </p:txBody>
      </p:sp>
    </p:spTree>
    <p:extLst>
      <p:ext uri="{BB962C8B-B14F-4D97-AF65-F5344CB8AC3E}">
        <p14:creationId xmlns:p14="http://schemas.microsoft.com/office/powerpoint/2010/main" val="2457583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LITERATURE SURVEY</a:t>
            </a:r>
          </a:p>
        </p:txBody>
      </p:sp>
      <p:graphicFrame>
        <p:nvGraphicFramePr>
          <p:cNvPr id="7" name="Table 7">
            <a:extLst>
              <a:ext uri="{FF2B5EF4-FFF2-40B4-BE49-F238E27FC236}">
                <a16:creationId xmlns:a16="http://schemas.microsoft.com/office/drawing/2014/main" id="{77EE5125-B36F-4C78-9B81-70846BE478FC}"/>
              </a:ext>
            </a:extLst>
          </p:cNvPr>
          <p:cNvGraphicFramePr>
            <a:graphicFrameLocks noGrp="1"/>
          </p:cNvGraphicFramePr>
          <p:nvPr>
            <p:ph idx="1"/>
            <p:extLst>
              <p:ext uri="{D42A27DB-BD31-4B8C-83A1-F6EECF244321}">
                <p14:modId xmlns:p14="http://schemas.microsoft.com/office/powerpoint/2010/main" val="3134509571"/>
              </p:ext>
            </p:extLst>
          </p:nvPr>
        </p:nvGraphicFramePr>
        <p:xfrm>
          <a:off x="838200" y="1262560"/>
          <a:ext cx="10816988" cy="5064548"/>
        </p:xfrm>
        <a:graphic>
          <a:graphicData uri="http://schemas.openxmlformats.org/drawingml/2006/table">
            <a:tbl>
              <a:tblPr>
                <a:tableStyleId>{5940675A-B579-460E-94D1-54222C63F5DA}</a:tableStyleId>
              </a:tblPr>
              <a:tblGrid>
                <a:gridCol w="948070">
                  <a:extLst>
                    <a:ext uri="{9D8B030D-6E8A-4147-A177-3AD203B41FA5}">
                      <a16:colId xmlns:a16="http://schemas.microsoft.com/office/drawing/2014/main" val="1198049345"/>
                    </a:ext>
                  </a:extLst>
                </a:gridCol>
                <a:gridCol w="2867617">
                  <a:extLst>
                    <a:ext uri="{9D8B030D-6E8A-4147-A177-3AD203B41FA5}">
                      <a16:colId xmlns:a16="http://schemas.microsoft.com/office/drawing/2014/main" val="3713337891"/>
                    </a:ext>
                  </a:extLst>
                </a:gridCol>
                <a:gridCol w="1406671">
                  <a:extLst>
                    <a:ext uri="{9D8B030D-6E8A-4147-A177-3AD203B41FA5}">
                      <a16:colId xmlns:a16="http://schemas.microsoft.com/office/drawing/2014/main" val="384092552"/>
                    </a:ext>
                  </a:extLst>
                </a:gridCol>
                <a:gridCol w="1913861">
                  <a:extLst>
                    <a:ext uri="{9D8B030D-6E8A-4147-A177-3AD203B41FA5}">
                      <a16:colId xmlns:a16="http://schemas.microsoft.com/office/drawing/2014/main" val="768232952"/>
                    </a:ext>
                  </a:extLst>
                </a:gridCol>
                <a:gridCol w="3680769">
                  <a:extLst>
                    <a:ext uri="{9D8B030D-6E8A-4147-A177-3AD203B41FA5}">
                      <a16:colId xmlns:a16="http://schemas.microsoft.com/office/drawing/2014/main" val="4229553564"/>
                    </a:ext>
                  </a:extLst>
                </a:gridCol>
              </a:tblGrid>
              <a:tr h="368841">
                <a:tc>
                  <a:txBody>
                    <a:bodyPr/>
                    <a:lstStyle/>
                    <a:p>
                      <a:pPr algn="ctr"/>
                      <a:r>
                        <a:rPr lang="en-US" dirty="0"/>
                        <a:t>S. No.</a:t>
                      </a:r>
                    </a:p>
                  </a:txBody>
                  <a:tcPr/>
                </a:tc>
                <a:tc>
                  <a:txBody>
                    <a:bodyPr/>
                    <a:lstStyle/>
                    <a:p>
                      <a:pPr algn="ctr"/>
                      <a:r>
                        <a:rPr lang="en-US" dirty="0"/>
                        <a:t>Paper Title</a:t>
                      </a:r>
                    </a:p>
                  </a:txBody>
                  <a:tcPr/>
                </a:tc>
                <a:tc>
                  <a:txBody>
                    <a:bodyPr/>
                    <a:lstStyle/>
                    <a:p>
                      <a:pPr algn="ctr"/>
                      <a:r>
                        <a:rPr lang="en-US" dirty="0"/>
                        <a:t>Year</a:t>
                      </a:r>
                    </a:p>
                  </a:txBody>
                  <a:tcPr/>
                </a:tc>
                <a:tc>
                  <a:txBody>
                    <a:bodyPr/>
                    <a:lstStyle/>
                    <a:p>
                      <a:pPr algn="ctr"/>
                      <a:r>
                        <a:rPr lang="en-US" dirty="0"/>
                        <a:t>Algorithm</a:t>
                      </a:r>
                    </a:p>
                  </a:txBody>
                  <a:tcPr/>
                </a:tc>
                <a:tc>
                  <a:txBody>
                    <a:bodyPr/>
                    <a:lstStyle/>
                    <a:p>
                      <a:pPr algn="ctr"/>
                      <a:r>
                        <a:rPr lang="en-US" dirty="0"/>
                        <a:t>Conclusion</a:t>
                      </a:r>
                    </a:p>
                  </a:txBody>
                  <a:tcPr/>
                </a:tc>
                <a:extLst>
                  <a:ext uri="{0D108BD9-81ED-4DB2-BD59-A6C34878D82A}">
                    <a16:rowId xmlns:a16="http://schemas.microsoft.com/office/drawing/2014/main" val="1629681619"/>
                  </a:ext>
                </a:extLst>
              </a:tr>
              <a:tr h="2127872">
                <a:tc>
                  <a:txBody>
                    <a:bodyPr/>
                    <a:lstStyle/>
                    <a:p>
                      <a:pPr algn="ctr"/>
                      <a:r>
                        <a:rPr lang="en-US" dirty="0"/>
                        <a:t>1.</a:t>
                      </a:r>
                    </a:p>
                  </a:txBody>
                  <a:tcPr anchor="ctr"/>
                </a:tc>
                <a:tc>
                  <a:txBody>
                    <a:bodyPr/>
                    <a:lstStyle/>
                    <a:p>
                      <a:pPr algn="just"/>
                      <a:r>
                        <a:rPr lang="en-US" sz="1800" b="0" i="0" u="none" strike="noStrike" kern="1200" baseline="0" dirty="0">
                          <a:solidFill>
                            <a:schemeClr val="tx1"/>
                          </a:solidFill>
                          <a:latin typeface="+mn-lt"/>
                          <a:ea typeface="+mn-ea"/>
                          <a:cs typeface="+mn-cs"/>
                        </a:rPr>
                        <a:t>Software Metrics for Fault Prediction Using Machine</a:t>
                      </a:r>
                    </a:p>
                    <a:p>
                      <a:pPr algn="just"/>
                      <a:r>
                        <a:rPr lang="en-US" sz="1800" b="0" i="0" u="none" strike="noStrike" kern="1200" baseline="0" dirty="0">
                          <a:solidFill>
                            <a:schemeClr val="tx1"/>
                          </a:solidFill>
                          <a:latin typeface="+mn-lt"/>
                          <a:ea typeface="+mn-ea"/>
                          <a:cs typeface="+mn-cs"/>
                        </a:rPr>
                        <a:t>Learning Approaches</a:t>
                      </a:r>
                      <a:endParaRPr lang="en-US" dirty="0"/>
                    </a:p>
                  </a:txBody>
                  <a:tcPr anchor="ctr"/>
                </a:tc>
                <a:tc>
                  <a:txBody>
                    <a:bodyPr/>
                    <a:lstStyle/>
                    <a:p>
                      <a:pPr algn="ctr"/>
                      <a:r>
                        <a:rPr lang="en-US" sz="1800" b="0" i="0" u="none" strike="noStrike" kern="1200" baseline="0" dirty="0">
                          <a:solidFill>
                            <a:schemeClr val="tx1"/>
                          </a:solidFill>
                          <a:latin typeface="+mn-lt"/>
                          <a:ea typeface="+mn-ea"/>
                          <a:cs typeface="+mn-cs"/>
                        </a:rPr>
                        <a:t>2017</a:t>
                      </a:r>
                      <a:endParaRPr lang="en-US" dirty="0"/>
                    </a:p>
                  </a:txBody>
                  <a:tcPr anchor="ctr"/>
                </a:tc>
                <a:tc>
                  <a:txBody>
                    <a:bodyPr/>
                    <a:lstStyle/>
                    <a:p>
                      <a:pPr algn="ctr"/>
                      <a:r>
                        <a:rPr lang="en-US" dirty="0"/>
                        <a:t>Random Forest</a:t>
                      </a:r>
                    </a:p>
                    <a:p>
                      <a:pPr algn="ctr"/>
                      <a:r>
                        <a:rPr lang="en-US" dirty="0"/>
                        <a:t>Naive Bayes</a:t>
                      </a:r>
                    </a:p>
                  </a:txBody>
                  <a:tcPr anchor="ctr"/>
                </a:tc>
                <a:tc>
                  <a:txBody>
                    <a:bodyPr/>
                    <a:lstStyle/>
                    <a:p>
                      <a:pPr algn="just"/>
                      <a:r>
                        <a:rPr lang="en-US" sz="1800" kern="1200" dirty="0">
                          <a:solidFill>
                            <a:schemeClr val="tx1"/>
                          </a:solidFill>
                          <a:effectLst/>
                          <a:latin typeface="+mn-lt"/>
                          <a:ea typeface="+mn-ea"/>
                          <a:cs typeface="+mn-cs"/>
                        </a:rPr>
                        <a:t>In this paper, software metric is proved as one efficient source to provide fault predictive model. In despite of every type of metric can be used to estimate fault proneness module, class level metric shows better prediction performance compare to method level metric</a:t>
                      </a:r>
                      <a:endParaRPr lang="en-US" sz="1500" dirty="0"/>
                    </a:p>
                  </a:txBody>
                  <a:tcPr anchor="ctr"/>
                </a:tc>
                <a:extLst>
                  <a:ext uri="{0D108BD9-81ED-4DB2-BD59-A6C34878D82A}">
                    <a16:rowId xmlns:a16="http://schemas.microsoft.com/office/drawing/2014/main" val="2215735225"/>
                  </a:ext>
                </a:extLst>
              </a:tr>
              <a:tr h="2409707">
                <a:tc>
                  <a:txBody>
                    <a:bodyPr/>
                    <a:lstStyle/>
                    <a:p>
                      <a:pPr algn="ctr"/>
                      <a:r>
                        <a:rPr lang="en-US" dirty="0"/>
                        <a:t>2</a:t>
                      </a:r>
                    </a:p>
                  </a:txBody>
                  <a:tcPr anchor="ctr"/>
                </a:tc>
                <a:tc>
                  <a:txBody>
                    <a:bodyPr/>
                    <a:lstStyle/>
                    <a:p>
                      <a:pPr algn="ctr"/>
                      <a:r>
                        <a:rPr lang="en-US" sz="1800" kern="1200" dirty="0">
                          <a:solidFill>
                            <a:schemeClr val="tx1"/>
                          </a:solidFill>
                          <a:effectLst/>
                          <a:latin typeface="+mn-lt"/>
                          <a:ea typeface="+mn-ea"/>
                          <a:cs typeface="+mn-cs"/>
                        </a:rPr>
                        <a:t>APPLICATION OF DEEP LEARNING AND DIMENSIONALITY</a:t>
                      </a:r>
                    </a:p>
                    <a:p>
                      <a:pPr algn="ctr"/>
                      <a:r>
                        <a:rPr lang="en-US" sz="1800" kern="1200" dirty="0">
                          <a:solidFill>
                            <a:schemeClr val="tx1"/>
                          </a:solidFill>
                          <a:effectLst/>
                          <a:latin typeface="+mn-lt"/>
                          <a:ea typeface="+mn-ea"/>
                          <a:cs typeface="+mn-cs"/>
                        </a:rPr>
                        <a:t>REDUCTION IN SOFTWARE DEFECT PREDICTION</a:t>
                      </a:r>
                      <a:endParaRPr lang="en-US" dirty="0"/>
                    </a:p>
                  </a:txBody>
                  <a:tcPr anchor="ctr"/>
                </a:tc>
                <a:tc>
                  <a:txBody>
                    <a:bodyPr/>
                    <a:lstStyle/>
                    <a:p>
                      <a:pPr algn="ctr"/>
                      <a:r>
                        <a:rPr lang="en-US" dirty="0"/>
                        <a:t>2019</a:t>
                      </a:r>
                    </a:p>
                  </a:txBody>
                  <a:tcPr anchor="ctr"/>
                </a:tc>
                <a:tc>
                  <a:txBody>
                    <a:bodyPr/>
                    <a:lstStyle/>
                    <a:p>
                      <a:pPr algn="ctr"/>
                      <a:r>
                        <a:rPr lang="en-US" dirty="0"/>
                        <a:t>ML AND Dimensionality Reduction (LDA, PCA, Kernel PCA)</a:t>
                      </a:r>
                    </a:p>
                  </a:txBody>
                  <a:tcPr anchor="ctr"/>
                </a:tc>
                <a:tc>
                  <a:txBody>
                    <a:bodyPr/>
                    <a:lstStyle/>
                    <a:p>
                      <a:pPr algn="just"/>
                      <a:r>
                        <a:rPr lang="en-US" sz="1600" kern="1200" dirty="0">
                          <a:solidFill>
                            <a:schemeClr val="tx1"/>
                          </a:solidFill>
                          <a:effectLst/>
                          <a:latin typeface="+mn-lt"/>
                          <a:ea typeface="+mn-ea"/>
                          <a:cs typeface="+mn-cs"/>
                        </a:rPr>
                        <a:t>In this paper, extract a set of expressive features from an initial set of basic change measures using Artificial Neural Network, and then train a classifier based on the extracted features using Decision tree and compare it to three other methods wherein features are extracted from a set of initial change measures using dimensionality reduction techniques</a:t>
                      </a:r>
                      <a:endParaRPr lang="en-US" sz="1600" dirty="0"/>
                    </a:p>
                  </a:txBody>
                  <a:tcPr/>
                </a:tc>
                <a:extLst>
                  <a:ext uri="{0D108BD9-81ED-4DB2-BD59-A6C34878D82A}">
                    <a16:rowId xmlns:a16="http://schemas.microsoft.com/office/drawing/2014/main" val="1160227040"/>
                  </a:ext>
                </a:extLst>
              </a:tr>
            </a:tbl>
          </a:graphicData>
        </a:graphic>
      </p:graphicFrame>
      <p:sp>
        <p:nvSpPr>
          <p:cNvPr id="4" name="Date Placeholder 3"/>
          <p:cNvSpPr>
            <a:spLocks noGrp="1"/>
          </p:cNvSpPr>
          <p:nvPr>
            <p:ph type="dt" sz="half" idx="10"/>
          </p:nvPr>
        </p:nvSpPr>
        <p:spPr/>
        <p:txBody>
          <a:bodyPr/>
          <a:lstStyle/>
          <a:p>
            <a:fld id="{AB5A7846-6D20-4688-BE17-B89B23AB3646}" type="datetime1">
              <a:rPr lang="en-US" smtClean="0"/>
              <a:t>5/18/2020</a:t>
            </a:fld>
            <a:endParaRPr lang="en-IN" dirty="0"/>
          </a:p>
        </p:txBody>
      </p:sp>
      <p:sp>
        <p:nvSpPr>
          <p:cNvPr id="5" name="Footer Placeholder 4"/>
          <p:cNvSpPr>
            <a:spLocks noGrp="1"/>
          </p:cNvSpPr>
          <p:nvPr>
            <p:ph type="ftr" sz="quarter" idx="11"/>
          </p:nvPr>
        </p:nvSpPr>
        <p:spPr/>
        <p:txBody>
          <a:bodyPr/>
          <a:lstStyle/>
          <a:p>
            <a:r>
              <a:rPr lang="en-US" dirty="0"/>
              <a:t>Department of Software Engineering | Employee Capability Enhancement System</a:t>
            </a:r>
            <a:endParaRPr lang="en-IN" dirty="0"/>
          </a:p>
        </p:txBody>
      </p:sp>
      <p:sp>
        <p:nvSpPr>
          <p:cNvPr id="6" name="Slide Number Placeholder 5">
            <a:extLst>
              <a:ext uri="{FF2B5EF4-FFF2-40B4-BE49-F238E27FC236}">
                <a16:creationId xmlns:a16="http://schemas.microsoft.com/office/drawing/2014/main" id="{AF02F3E3-C5A1-4309-9C62-211D36EADCF9}"/>
              </a:ext>
            </a:extLst>
          </p:cNvPr>
          <p:cNvSpPr>
            <a:spLocks noGrp="1"/>
          </p:cNvSpPr>
          <p:nvPr>
            <p:ph type="sldNum" sz="quarter" idx="12"/>
          </p:nvPr>
        </p:nvSpPr>
        <p:spPr/>
        <p:txBody>
          <a:bodyPr/>
          <a:lstStyle/>
          <a:p>
            <a:fld id="{2E5D0504-4ECC-4D6C-97A0-D0667455A629}" type="slidenum">
              <a:rPr lang="en-IN" smtClean="0"/>
              <a:t>12</a:t>
            </a:fld>
            <a:endParaRPr lang="en-IN" dirty="0"/>
          </a:p>
        </p:txBody>
      </p:sp>
    </p:spTree>
    <p:extLst>
      <p:ext uri="{BB962C8B-B14F-4D97-AF65-F5344CB8AC3E}">
        <p14:creationId xmlns:p14="http://schemas.microsoft.com/office/powerpoint/2010/main" val="3512700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C9ED0248-247A-4C79-866B-350853143D6F}"/>
              </a:ext>
            </a:extLst>
          </p:cNvPr>
          <p:cNvGraphicFramePr>
            <a:graphicFrameLocks noGrp="1"/>
          </p:cNvGraphicFramePr>
          <p:nvPr>
            <p:ph idx="1"/>
            <p:extLst>
              <p:ext uri="{D42A27DB-BD31-4B8C-83A1-F6EECF244321}">
                <p14:modId xmlns:p14="http://schemas.microsoft.com/office/powerpoint/2010/main" val="3543376411"/>
              </p:ext>
            </p:extLst>
          </p:nvPr>
        </p:nvGraphicFramePr>
        <p:xfrm>
          <a:off x="838200" y="955343"/>
          <a:ext cx="10515600" cy="4572000"/>
        </p:xfrm>
        <a:graphic>
          <a:graphicData uri="http://schemas.openxmlformats.org/drawingml/2006/table">
            <a:tbl>
              <a:tblPr firstRow="1" bandRow="1">
                <a:tableStyleId>{5940675A-B579-460E-94D1-54222C63F5DA}</a:tableStyleId>
              </a:tblPr>
              <a:tblGrid>
                <a:gridCol w="772236">
                  <a:extLst>
                    <a:ext uri="{9D8B030D-6E8A-4147-A177-3AD203B41FA5}">
                      <a16:colId xmlns:a16="http://schemas.microsoft.com/office/drawing/2014/main" val="2549898413"/>
                    </a:ext>
                  </a:extLst>
                </a:gridCol>
                <a:gridCol w="3125337">
                  <a:extLst>
                    <a:ext uri="{9D8B030D-6E8A-4147-A177-3AD203B41FA5}">
                      <a16:colId xmlns:a16="http://schemas.microsoft.com/office/drawing/2014/main" val="776530467"/>
                    </a:ext>
                  </a:extLst>
                </a:gridCol>
                <a:gridCol w="1596788">
                  <a:extLst>
                    <a:ext uri="{9D8B030D-6E8A-4147-A177-3AD203B41FA5}">
                      <a16:colId xmlns:a16="http://schemas.microsoft.com/office/drawing/2014/main" val="1020731033"/>
                    </a:ext>
                  </a:extLst>
                </a:gridCol>
                <a:gridCol w="2130955">
                  <a:extLst>
                    <a:ext uri="{9D8B030D-6E8A-4147-A177-3AD203B41FA5}">
                      <a16:colId xmlns:a16="http://schemas.microsoft.com/office/drawing/2014/main" val="2418130047"/>
                    </a:ext>
                  </a:extLst>
                </a:gridCol>
                <a:gridCol w="2890284">
                  <a:extLst>
                    <a:ext uri="{9D8B030D-6E8A-4147-A177-3AD203B41FA5}">
                      <a16:colId xmlns:a16="http://schemas.microsoft.com/office/drawing/2014/main" val="1545872893"/>
                    </a:ext>
                  </a:extLst>
                </a:gridCol>
              </a:tblGrid>
              <a:tr h="1901012">
                <a:tc>
                  <a:txBody>
                    <a:bodyPr/>
                    <a:lstStyle/>
                    <a:p>
                      <a:pPr algn="ctr"/>
                      <a:r>
                        <a:rPr lang="en-US" dirty="0"/>
                        <a:t>3.</a:t>
                      </a:r>
                    </a:p>
                  </a:txBody>
                  <a:tcPr anchor="ctr"/>
                </a:tc>
                <a:tc>
                  <a:txBody>
                    <a:bodyPr/>
                    <a:lstStyle/>
                    <a:p>
                      <a:pPr algn="just"/>
                      <a:r>
                        <a:rPr lang="en-US" sz="1800" kern="1200" dirty="0">
                          <a:solidFill>
                            <a:schemeClr val="tx1"/>
                          </a:solidFill>
                          <a:effectLst/>
                          <a:latin typeface="+mn-lt"/>
                          <a:ea typeface="+mn-ea"/>
                          <a:cs typeface="+mn-cs"/>
                        </a:rPr>
                        <a:t>Empirical Studies of a Two-Stage Data Preprocessing Approach for Software Fault Prediction</a:t>
                      </a:r>
                      <a:endParaRPr lang="en-US" dirty="0"/>
                    </a:p>
                  </a:txBody>
                  <a:tcPr anchor="ctr"/>
                </a:tc>
                <a:tc>
                  <a:txBody>
                    <a:bodyPr/>
                    <a:lstStyle/>
                    <a:p>
                      <a:pPr algn="ctr"/>
                      <a:r>
                        <a:rPr lang="en-US" dirty="0"/>
                        <a:t>2011</a:t>
                      </a:r>
                    </a:p>
                  </a:txBody>
                  <a:tcPr anchor="ctr"/>
                </a:tc>
                <a:tc>
                  <a:txBody>
                    <a:bodyPr/>
                    <a:lstStyle/>
                    <a:p>
                      <a:pPr algn="ctr"/>
                      <a:r>
                        <a:rPr lang="en-US" sz="1800" b="0" i="0" u="none" strike="noStrike" kern="1200" baseline="0" dirty="0">
                          <a:solidFill>
                            <a:schemeClr val="tx1"/>
                          </a:solidFill>
                          <a:latin typeface="+mn-lt"/>
                          <a:ea typeface="+mn-ea"/>
                          <a:cs typeface="+mn-cs"/>
                        </a:rPr>
                        <a:t>novel threshold-based clustering algorithm, Novel Algorithm</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imes New Roman" panose="02020603050405020304" pitchFamily="18" charset="0"/>
                          <a:ea typeface="Times New Roman" panose="02020603050405020304" pitchFamily="18" charset="0"/>
                        </a:rPr>
                        <a:t>In this paper, we use  two-stage data preprocessing approach, which incorporates both feature selection and instance reduction, to improve the quality of software datasets used by classification models for software fault prediction.”</a:t>
                      </a:r>
                      <a:endParaRPr lang="en-US" dirty="0"/>
                    </a:p>
                  </a:txBody>
                  <a:tcPr anchor="ctr"/>
                </a:tc>
                <a:extLst>
                  <a:ext uri="{0D108BD9-81ED-4DB2-BD59-A6C34878D82A}">
                    <a16:rowId xmlns:a16="http://schemas.microsoft.com/office/drawing/2014/main" val="3719001298"/>
                  </a:ext>
                </a:extLst>
              </a:tr>
              <a:tr h="2293627">
                <a:tc>
                  <a:txBody>
                    <a:bodyPr/>
                    <a:lstStyle/>
                    <a:p>
                      <a:pPr algn="ctr"/>
                      <a:r>
                        <a:rPr lang="en-US" dirty="0"/>
                        <a:t>4.</a:t>
                      </a:r>
                    </a:p>
                  </a:txBody>
                  <a:tcPr anchor="ctr"/>
                </a:tc>
                <a:tc>
                  <a:txBody>
                    <a:bodyPr/>
                    <a:lstStyle/>
                    <a:p>
                      <a:endParaRPr lang="en-US" dirty="0"/>
                    </a:p>
                    <a:p>
                      <a:pPr algn="ctr"/>
                      <a:r>
                        <a:rPr lang="en-US" sz="1800" kern="1200" dirty="0">
                          <a:solidFill>
                            <a:schemeClr val="tx1"/>
                          </a:solidFill>
                          <a:effectLst/>
                          <a:latin typeface="+mn-lt"/>
                          <a:ea typeface="+mn-ea"/>
                          <a:cs typeface="+mn-cs"/>
                        </a:rPr>
                        <a:t>Applying machine learning to predict software fault proneness using change metrics, static code metrics, and a combination of them</a:t>
                      </a:r>
                      <a:endParaRPr lang="en-US" dirty="0"/>
                    </a:p>
                  </a:txBody>
                  <a:tcPr anchor="ctr"/>
                </a:tc>
                <a:tc>
                  <a:txBody>
                    <a:bodyPr/>
                    <a:lstStyle/>
                    <a:p>
                      <a:pPr algn="ctr"/>
                      <a:r>
                        <a:rPr lang="en-US" dirty="0"/>
                        <a:t>2014</a:t>
                      </a:r>
                    </a:p>
                  </a:txBody>
                  <a:tcPr anchor="ctr"/>
                </a:tc>
                <a:tc>
                  <a:txBody>
                    <a:bodyPr/>
                    <a:lstStyle/>
                    <a:p>
                      <a:pPr algn="ctr"/>
                      <a:r>
                        <a:rPr lang="en-US" sz="1800" b="0" i="0" u="none" strike="noStrike" kern="1200" baseline="0" dirty="0">
                          <a:solidFill>
                            <a:schemeClr val="tx1"/>
                          </a:solidFill>
                          <a:latin typeface="+mn-lt"/>
                          <a:ea typeface="+mn-ea"/>
                          <a:cs typeface="+mn-cs"/>
                        </a:rPr>
                        <a:t>Logistic</a:t>
                      </a:r>
                    </a:p>
                    <a:p>
                      <a:pPr algn="ctr"/>
                      <a:r>
                        <a:rPr lang="en-US" sz="1800" b="0" i="0" u="none" strike="noStrike" kern="1200" baseline="0" dirty="0">
                          <a:solidFill>
                            <a:schemeClr val="tx1"/>
                          </a:solidFill>
                          <a:latin typeface="+mn-lt"/>
                          <a:ea typeface="+mn-ea"/>
                          <a:cs typeface="+mn-cs"/>
                        </a:rPr>
                        <a:t>regression, Naive Bayes, and J48 Algorithm</a:t>
                      </a:r>
                    </a:p>
                  </a:txBody>
                  <a:tcPr anchor="ctr"/>
                </a:tc>
                <a:tc>
                  <a:txBody>
                    <a:bodyPr/>
                    <a:lstStyle/>
                    <a:p>
                      <a:r>
                        <a:rPr lang="en-US" sz="1600" dirty="0">
                          <a:effectLst/>
                          <a:latin typeface="Times New Roman" panose="02020603050405020304" pitchFamily="18" charset="0"/>
                          <a:ea typeface="MS Mincho" panose="02020609040205080304" pitchFamily="49" charset="-128"/>
                        </a:rPr>
                        <a:t>This study shows us to compare different machine learning algorithm for software fault prediction. It uses different dataset from eclipse and in this paper they found that using the reduced feature set of metrics produces slightly higher accuracy than using all other metrics</a:t>
                      </a:r>
                      <a:endParaRPr lang="en-US" sz="1600" dirty="0"/>
                    </a:p>
                  </a:txBody>
                  <a:tcPr/>
                </a:tc>
                <a:extLst>
                  <a:ext uri="{0D108BD9-81ED-4DB2-BD59-A6C34878D82A}">
                    <a16:rowId xmlns:a16="http://schemas.microsoft.com/office/drawing/2014/main" val="4126850419"/>
                  </a:ext>
                </a:extLst>
              </a:tr>
            </a:tbl>
          </a:graphicData>
        </a:graphic>
      </p:graphicFrame>
      <p:sp>
        <p:nvSpPr>
          <p:cNvPr id="4" name="Date Placeholder 3">
            <a:extLst>
              <a:ext uri="{FF2B5EF4-FFF2-40B4-BE49-F238E27FC236}">
                <a16:creationId xmlns:a16="http://schemas.microsoft.com/office/drawing/2014/main" id="{B8268C85-BA4D-41FC-ADFF-4293BA61D335}"/>
              </a:ext>
            </a:extLst>
          </p:cNvPr>
          <p:cNvSpPr>
            <a:spLocks noGrp="1"/>
          </p:cNvSpPr>
          <p:nvPr>
            <p:ph type="dt" sz="half" idx="10"/>
          </p:nvPr>
        </p:nvSpPr>
        <p:spPr/>
        <p:txBody>
          <a:bodyPr/>
          <a:lstStyle/>
          <a:p>
            <a:fld id="{58E357F0-BDC3-43E6-AFD2-ACE9B76750A0}" type="datetime1">
              <a:rPr lang="en-US" smtClean="0"/>
              <a:t>5/18/2020</a:t>
            </a:fld>
            <a:endParaRPr lang="en-IN" dirty="0"/>
          </a:p>
        </p:txBody>
      </p:sp>
      <p:sp>
        <p:nvSpPr>
          <p:cNvPr id="5" name="Footer Placeholder 4">
            <a:extLst>
              <a:ext uri="{FF2B5EF4-FFF2-40B4-BE49-F238E27FC236}">
                <a16:creationId xmlns:a16="http://schemas.microsoft.com/office/drawing/2014/main" id="{40393927-1FED-451A-AAA5-0C1CA5F9893C}"/>
              </a:ext>
            </a:extLst>
          </p:cNvPr>
          <p:cNvSpPr>
            <a:spLocks noGrp="1"/>
          </p:cNvSpPr>
          <p:nvPr>
            <p:ph type="ftr" sz="quarter" idx="11"/>
          </p:nvPr>
        </p:nvSpPr>
        <p:spPr/>
        <p:txBody>
          <a:bodyPr/>
          <a:lstStyle/>
          <a:p>
            <a:r>
              <a:rPr lang="en-US" dirty="0"/>
              <a:t>Department of Software Engineering | Employee Capability Enhancement System</a:t>
            </a:r>
            <a:endParaRPr lang="en-IN" dirty="0"/>
          </a:p>
        </p:txBody>
      </p:sp>
      <p:sp>
        <p:nvSpPr>
          <p:cNvPr id="6" name="Slide Number Placeholder 5">
            <a:extLst>
              <a:ext uri="{FF2B5EF4-FFF2-40B4-BE49-F238E27FC236}">
                <a16:creationId xmlns:a16="http://schemas.microsoft.com/office/drawing/2014/main" id="{C9F1A58F-8E96-4DD0-AEB4-70A7FA8B2F9B}"/>
              </a:ext>
            </a:extLst>
          </p:cNvPr>
          <p:cNvSpPr>
            <a:spLocks noGrp="1"/>
          </p:cNvSpPr>
          <p:nvPr>
            <p:ph type="sldNum" sz="quarter" idx="12"/>
          </p:nvPr>
        </p:nvSpPr>
        <p:spPr/>
        <p:txBody>
          <a:bodyPr/>
          <a:lstStyle/>
          <a:p>
            <a:fld id="{2E5D0504-4ECC-4D6C-97A0-D0667455A629}" type="slidenum">
              <a:rPr lang="en-IN" smtClean="0"/>
              <a:t>13</a:t>
            </a:fld>
            <a:endParaRPr lang="en-IN" dirty="0"/>
          </a:p>
        </p:txBody>
      </p:sp>
    </p:spTree>
    <p:extLst>
      <p:ext uri="{BB962C8B-B14F-4D97-AF65-F5344CB8AC3E}">
        <p14:creationId xmlns:p14="http://schemas.microsoft.com/office/powerpoint/2010/main" val="1496758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C3EDD3B-0CD8-4028-80B4-E779ABBDE2C9}"/>
              </a:ext>
            </a:extLst>
          </p:cNvPr>
          <p:cNvSpPr>
            <a:spLocks noGrp="1"/>
          </p:cNvSpPr>
          <p:nvPr>
            <p:ph type="dt" sz="half" idx="10"/>
          </p:nvPr>
        </p:nvSpPr>
        <p:spPr/>
        <p:txBody>
          <a:bodyPr/>
          <a:lstStyle/>
          <a:p>
            <a:fld id="{A30BD4FF-1F48-4FD2-9E6D-A49904AF82CD}" type="datetime1">
              <a:rPr lang="en-US" smtClean="0"/>
              <a:t>5/18/2020</a:t>
            </a:fld>
            <a:endParaRPr lang="en-IN" dirty="0"/>
          </a:p>
        </p:txBody>
      </p:sp>
      <p:sp>
        <p:nvSpPr>
          <p:cNvPr id="5" name="Footer Placeholder 4">
            <a:extLst>
              <a:ext uri="{FF2B5EF4-FFF2-40B4-BE49-F238E27FC236}">
                <a16:creationId xmlns:a16="http://schemas.microsoft.com/office/drawing/2014/main" id="{58508DC9-3FF1-453E-A9C2-E1BF1E471B7C}"/>
              </a:ext>
            </a:extLst>
          </p:cNvPr>
          <p:cNvSpPr>
            <a:spLocks noGrp="1"/>
          </p:cNvSpPr>
          <p:nvPr>
            <p:ph type="ftr" sz="quarter" idx="11"/>
          </p:nvPr>
        </p:nvSpPr>
        <p:spPr/>
        <p:txBody>
          <a:bodyPr/>
          <a:lstStyle/>
          <a:p>
            <a:r>
              <a:rPr lang="en-US" dirty="0"/>
              <a:t>Department of Software Engineering | Employee Capability Enhancement System</a:t>
            </a:r>
            <a:endParaRPr lang="en-IN" dirty="0"/>
          </a:p>
        </p:txBody>
      </p:sp>
      <p:sp>
        <p:nvSpPr>
          <p:cNvPr id="6" name="Slide Number Placeholder 5">
            <a:extLst>
              <a:ext uri="{FF2B5EF4-FFF2-40B4-BE49-F238E27FC236}">
                <a16:creationId xmlns:a16="http://schemas.microsoft.com/office/drawing/2014/main" id="{3C96C76F-E98F-46EB-9323-DFA9D4B1F239}"/>
              </a:ext>
            </a:extLst>
          </p:cNvPr>
          <p:cNvSpPr>
            <a:spLocks noGrp="1"/>
          </p:cNvSpPr>
          <p:nvPr>
            <p:ph type="sldNum" sz="quarter" idx="12"/>
          </p:nvPr>
        </p:nvSpPr>
        <p:spPr/>
        <p:txBody>
          <a:bodyPr/>
          <a:lstStyle/>
          <a:p>
            <a:fld id="{2E5D0504-4ECC-4D6C-97A0-D0667455A629}" type="slidenum">
              <a:rPr lang="en-IN" smtClean="0"/>
              <a:t>14</a:t>
            </a:fld>
            <a:endParaRPr lang="en-IN" dirty="0"/>
          </a:p>
        </p:txBody>
      </p:sp>
      <p:graphicFrame>
        <p:nvGraphicFramePr>
          <p:cNvPr id="17" name="Table 16">
            <a:extLst>
              <a:ext uri="{FF2B5EF4-FFF2-40B4-BE49-F238E27FC236}">
                <a16:creationId xmlns:a16="http://schemas.microsoft.com/office/drawing/2014/main" id="{CCA08B25-EA8C-4777-A7EE-68116879C035}"/>
              </a:ext>
            </a:extLst>
          </p:cNvPr>
          <p:cNvGraphicFramePr>
            <a:graphicFrameLocks noGrp="1"/>
          </p:cNvGraphicFramePr>
          <p:nvPr>
            <p:extLst>
              <p:ext uri="{D42A27DB-BD31-4B8C-83A1-F6EECF244321}">
                <p14:modId xmlns:p14="http://schemas.microsoft.com/office/powerpoint/2010/main" val="962151201"/>
              </p:ext>
            </p:extLst>
          </p:nvPr>
        </p:nvGraphicFramePr>
        <p:xfrm>
          <a:off x="838200" y="1078174"/>
          <a:ext cx="10515600" cy="5535514"/>
        </p:xfrm>
        <a:graphic>
          <a:graphicData uri="http://schemas.openxmlformats.org/drawingml/2006/table">
            <a:tbl>
              <a:tblPr firstRow="1" bandRow="1">
                <a:tableStyleId>{5940675A-B579-460E-94D1-54222C63F5DA}</a:tableStyleId>
              </a:tblPr>
              <a:tblGrid>
                <a:gridCol w="772236">
                  <a:extLst>
                    <a:ext uri="{9D8B030D-6E8A-4147-A177-3AD203B41FA5}">
                      <a16:colId xmlns:a16="http://schemas.microsoft.com/office/drawing/2014/main" val="773673418"/>
                    </a:ext>
                  </a:extLst>
                </a:gridCol>
                <a:gridCol w="2897769">
                  <a:extLst>
                    <a:ext uri="{9D8B030D-6E8A-4147-A177-3AD203B41FA5}">
                      <a16:colId xmlns:a16="http://schemas.microsoft.com/office/drawing/2014/main" val="1125380393"/>
                    </a:ext>
                  </a:extLst>
                </a:gridCol>
                <a:gridCol w="1552353">
                  <a:extLst>
                    <a:ext uri="{9D8B030D-6E8A-4147-A177-3AD203B41FA5}">
                      <a16:colId xmlns:a16="http://schemas.microsoft.com/office/drawing/2014/main" val="575496288"/>
                    </a:ext>
                  </a:extLst>
                </a:gridCol>
                <a:gridCol w="2360428">
                  <a:extLst>
                    <a:ext uri="{9D8B030D-6E8A-4147-A177-3AD203B41FA5}">
                      <a16:colId xmlns:a16="http://schemas.microsoft.com/office/drawing/2014/main" val="2410890700"/>
                    </a:ext>
                  </a:extLst>
                </a:gridCol>
                <a:gridCol w="2932814">
                  <a:extLst>
                    <a:ext uri="{9D8B030D-6E8A-4147-A177-3AD203B41FA5}">
                      <a16:colId xmlns:a16="http://schemas.microsoft.com/office/drawing/2014/main" val="1173649327"/>
                    </a:ext>
                  </a:extLst>
                </a:gridCol>
              </a:tblGrid>
              <a:tr h="1647196">
                <a:tc>
                  <a:txBody>
                    <a:bodyPr/>
                    <a:lstStyle/>
                    <a:p>
                      <a:pPr algn="ctr"/>
                      <a:r>
                        <a:rPr lang="en-US" dirty="0"/>
                        <a:t>5.</a:t>
                      </a:r>
                    </a:p>
                  </a:txBody>
                  <a:tcPr anchor="ctr"/>
                </a:tc>
                <a:tc>
                  <a:txBody>
                    <a:bodyPr/>
                    <a:lstStyle/>
                    <a:p>
                      <a:r>
                        <a:rPr lang="en-US" sz="1800" kern="1200" dirty="0">
                          <a:solidFill>
                            <a:schemeClr val="tx1"/>
                          </a:solidFill>
                          <a:effectLst/>
                          <a:latin typeface="+mn-lt"/>
                          <a:ea typeface="+mn-ea"/>
                          <a:cs typeface="+mn-cs"/>
                        </a:rPr>
                        <a:t>Machine learning based software fault prediction utilizing source code metrics</a:t>
                      </a:r>
                      <a:endParaRPr lang="en-US" dirty="0"/>
                    </a:p>
                  </a:txBody>
                  <a:tcPr anchor="ctr"/>
                </a:tc>
                <a:tc>
                  <a:txBody>
                    <a:bodyPr/>
                    <a:lstStyle/>
                    <a:p>
                      <a:pPr algn="ctr"/>
                      <a:r>
                        <a:rPr lang="en-US" dirty="0"/>
                        <a:t>2018</a:t>
                      </a:r>
                    </a:p>
                  </a:txBody>
                  <a:tcPr anchor="ctr"/>
                </a:tc>
                <a:tc>
                  <a:txBody>
                    <a:bodyPr/>
                    <a:lstStyle/>
                    <a:p>
                      <a:pPr algn="ctr"/>
                      <a:r>
                        <a:rPr lang="en-US" dirty="0"/>
                        <a:t>Random Forest technique</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imes New Roman" panose="02020603050405020304" pitchFamily="18" charset="0"/>
                          <a:ea typeface="MS Mincho" panose="02020609040205080304" pitchFamily="49" charset="-128"/>
                        </a:rPr>
                        <a:t>In this proposed system, they studied on different machine learning algorithm like Decision tree, Naïve Bayes, Support Vector Machine… to check the feature selection process in order to predict the software fault prediction using different metrics. They analyzed the performance of the different machine learning approaches</a:t>
                      </a:r>
                      <a:r>
                        <a:rPr lang="en-US" sz="1500" dirty="0"/>
                        <a:t>.</a:t>
                      </a:r>
                      <a:endParaRPr lang="en-US" dirty="0"/>
                    </a:p>
                  </a:txBody>
                  <a:tcPr anchor="ctr"/>
                </a:tc>
                <a:extLst>
                  <a:ext uri="{0D108BD9-81ED-4DB2-BD59-A6C34878D82A}">
                    <a16:rowId xmlns:a16="http://schemas.microsoft.com/office/drawing/2014/main" val="1864373530"/>
                  </a:ext>
                </a:extLst>
              </a:tr>
              <a:tr h="2761834">
                <a:tc>
                  <a:txBody>
                    <a:bodyPr/>
                    <a:lstStyle/>
                    <a:p>
                      <a:pPr algn="ctr"/>
                      <a:r>
                        <a:rPr lang="en-US" dirty="0"/>
                        <a:t>6.</a:t>
                      </a:r>
                    </a:p>
                  </a:txBody>
                  <a:tcPr anchor="ctr"/>
                </a:tc>
                <a:tc>
                  <a:txBody>
                    <a:bodyPr/>
                    <a:lstStyle/>
                    <a:p>
                      <a:r>
                        <a:rPr lang="en-US" sz="1800" kern="1200" dirty="0">
                          <a:solidFill>
                            <a:schemeClr val="tx1"/>
                          </a:solidFill>
                          <a:effectLst/>
                          <a:latin typeface="+mn-lt"/>
                          <a:ea typeface="+mn-ea"/>
                          <a:cs typeface="+mn-cs"/>
                        </a:rPr>
                        <a:t>An Empirical Study on Software Defect Prediction with a Simplified Metric Set</a:t>
                      </a:r>
                      <a:endParaRPr lang="en-US" dirty="0"/>
                    </a:p>
                  </a:txBody>
                  <a:tcPr anchor="ctr"/>
                </a:tc>
                <a:tc>
                  <a:txBody>
                    <a:bodyPr/>
                    <a:lstStyle/>
                    <a:p>
                      <a:pPr algn="ctr"/>
                      <a:r>
                        <a:rPr lang="en-US" dirty="0"/>
                        <a:t>2014</a:t>
                      </a:r>
                    </a:p>
                  </a:txBody>
                  <a:tcPr anchor="ctr"/>
                </a:tc>
                <a:tc>
                  <a:txBody>
                    <a:bodyPr/>
                    <a:lstStyle/>
                    <a:p>
                      <a:pPr algn="ctr"/>
                      <a:r>
                        <a:rPr lang="en-US" sz="1800" b="0" i="0" u="none" strike="noStrike" kern="1200" baseline="0" dirty="0">
                          <a:solidFill>
                            <a:schemeClr val="tx1"/>
                          </a:solidFill>
                          <a:latin typeface="+mn-lt"/>
                          <a:ea typeface="+mn-ea"/>
                          <a:cs typeface="+mn-cs"/>
                        </a:rPr>
                        <a:t>Naive Bayes</a:t>
                      </a:r>
                      <a:endParaRPr lang="en-US" dirty="0"/>
                    </a:p>
                  </a:txBody>
                  <a:tcPr anchor="ctr"/>
                </a:tc>
                <a:tc>
                  <a:txBody>
                    <a:bodyPr/>
                    <a:lstStyle/>
                    <a:p>
                      <a:r>
                        <a:rPr lang="en-US" sz="1600" dirty="0">
                          <a:effectLst/>
                          <a:latin typeface="Times New Roman" panose="02020603050405020304" pitchFamily="18" charset="0"/>
                          <a:ea typeface="Times New Roman" panose="02020603050405020304" pitchFamily="18" charset="0"/>
                        </a:rPr>
                        <a:t>In this paper, they aimed at predicting how a predictor based on simplified metrics set in build and used for both CPDP and WPDP. It built with a different metrics set which work well and is very useful in case of limited resources.”</a:t>
                      </a:r>
                      <a:r>
                        <a:rPr lang="en-US" sz="1500" dirty="0"/>
                        <a:t>.</a:t>
                      </a:r>
                      <a:endParaRPr lang="en-US" sz="1600" dirty="0"/>
                    </a:p>
                  </a:txBody>
                  <a:tcPr/>
                </a:tc>
                <a:extLst>
                  <a:ext uri="{0D108BD9-81ED-4DB2-BD59-A6C34878D82A}">
                    <a16:rowId xmlns:a16="http://schemas.microsoft.com/office/drawing/2014/main" val="2117636727"/>
                  </a:ext>
                </a:extLst>
              </a:tr>
            </a:tbl>
          </a:graphicData>
        </a:graphic>
      </p:graphicFrame>
    </p:spTree>
    <p:extLst>
      <p:ext uri="{BB962C8B-B14F-4D97-AF65-F5344CB8AC3E}">
        <p14:creationId xmlns:p14="http://schemas.microsoft.com/office/powerpoint/2010/main" val="2433606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011E4F-604C-44D3-A286-2EBDBD7D4F04}"/>
              </a:ext>
            </a:extLst>
          </p:cNvPr>
          <p:cNvSpPr>
            <a:spLocks noGrp="1"/>
          </p:cNvSpPr>
          <p:nvPr>
            <p:ph type="dt" sz="half" idx="10"/>
          </p:nvPr>
        </p:nvSpPr>
        <p:spPr/>
        <p:txBody>
          <a:bodyPr/>
          <a:lstStyle/>
          <a:p>
            <a:fld id="{2C7725B0-2AB2-4047-ACEF-6E6D7228A5F8}" type="datetime1">
              <a:rPr lang="en-US" smtClean="0"/>
              <a:t>5/18/2020</a:t>
            </a:fld>
            <a:endParaRPr lang="en-IN" dirty="0"/>
          </a:p>
        </p:txBody>
      </p:sp>
      <p:sp>
        <p:nvSpPr>
          <p:cNvPr id="3" name="Footer Placeholder 2">
            <a:extLst>
              <a:ext uri="{FF2B5EF4-FFF2-40B4-BE49-F238E27FC236}">
                <a16:creationId xmlns:a16="http://schemas.microsoft.com/office/drawing/2014/main" id="{BFC96ADB-A969-4F8D-B4E1-BAB7707EB714}"/>
              </a:ext>
            </a:extLst>
          </p:cNvPr>
          <p:cNvSpPr>
            <a:spLocks noGrp="1"/>
          </p:cNvSpPr>
          <p:nvPr>
            <p:ph type="ftr" sz="quarter" idx="11"/>
          </p:nvPr>
        </p:nvSpPr>
        <p:spPr/>
        <p:txBody>
          <a:bodyPr/>
          <a:lstStyle/>
          <a:p>
            <a:r>
              <a:rPr lang="en-US" dirty="0"/>
              <a:t>Department of Software Engineering | Employee Capability Enhancement System</a:t>
            </a:r>
            <a:endParaRPr lang="en-IN" dirty="0"/>
          </a:p>
        </p:txBody>
      </p:sp>
      <p:sp>
        <p:nvSpPr>
          <p:cNvPr id="4" name="Slide Number Placeholder 3">
            <a:extLst>
              <a:ext uri="{FF2B5EF4-FFF2-40B4-BE49-F238E27FC236}">
                <a16:creationId xmlns:a16="http://schemas.microsoft.com/office/drawing/2014/main" id="{53E6D210-6DF3-4CE0-976A-CFB40A232B2F}"/>
              </a:ext>
            </a:extLst>
          </p:cNvPr>
          <p:cNvSpPr>
            <a:spLocks noGrp="1"/>
          </p:cNvSpPr>
          <p:nvPr>
            <p:ph type="sldNum" sz="quarter" idx="12"/>
          </p:nvPr>
        </p:nvSpPr>
        <p:spPr/>
        <p:txBody>
          <a:bodyPr/>
          <a:lstStyle/>
          <a:p>
            <a:fld id="{2E5D0504-4ECC-4D6C-97A0-D0667455A629}" type="slidenum">
              <a:rPr lang="en-IN" smtClean="0"/>
              <a:t>15</a:t>
            </a:fld>
            <a:endParaRPr lang="en-IN" dirty="0"/>
          </a:p>
        </p:txBody>
      </p:sp>
      <p:graphicFrame>
        <p:nvGraphicFramePr>
          <p:cNvPr id="5" name="Table 7">
            <a:extLst>
              <a:ext uri="{FF2B5EF4-FFF2-40B4-BE49-F238E27FC236}">
                <a16:creationId xmlns:a16="http://schemas.microsoft.com/office/drawing/2014/main" id="{2B69599A-0F35-4607-ACE3-12B97E836FA7}"/>
              </a:ext>
            </a:extLst>
          </p:cNvPr>
          <p:cNvGraphicFramePr>
            <a:graphicFrameLocks/>
          </p:cNvGraphicFramePr>
          <p:nvPr>
            <p:extLst>
              <p:ext uri="{D42A27DB-BD31-4B8C-83A1-F6EECF244321}">
                <p14:modId xmlns:p14="http://schemas.microsoft.com/office/powerpoint/2010/main" val="3621282467"/>
              </p:ext>
            </p:extLst>
          </p:nvPr>
        </p:nvGraphicFramePr>
        <p:xfrm>
          <a:off x="838200" y="955343"/>
          <a:ext cx="10515600" cy="5406212"/>
        </p:xfrm>
        <a:graphic>
          <a:graphicData uri="http://schemas.openxmlformats.org/drawingml/2006/table">
            <a:tbl>
              <a:tblPr firstRow="1" bandRow="1">
                <a:tableStyleId>{5940675A-B579-460E-94D1-54222C63F5DA}</a:tableStyleId>
              </a:tblPr>
              <a:tblGrid>
                <a:gridCol w="772236">
                  <a:extLst>
                    <a:ext uri="{9D8B030D-6E8A-4147-A177-3AD203B41FA5}">
                      <a16:colId xmlns:a16="http://schemas.microsoft.com/office/drawing/2014/main" val="2549898413"/>
                    </a:ext>
                  </a:extLst>
                </a:gridCol>
                <a:gridCol w="3125337">
                  <a:extLst>
                    <a:ext uri="{9D8B030D-6E8A-4147-A177-3AD203B41FA5}">
                      <a16:colId xmlns:a16="http://schemas.microsoft.com/office/drawing/2014/main" val="776530467"/>
                    </a:ext>
                  </a:extLst>
                </a:gridCol>
                <a:gridCol w="1133399">
                  <a:extLst>
                    <a:ext uri="{9D8B030D-6E8A-4147-A177-3AD203B41FA5}">
                      <a16:colId xmlns:a16="http://schemas.microsoft.com/office/drawing/2014/main" val="1020731033"/>
                    </a:ext>
                  </a:extLst>
                </a:gridCol>
                <a:gridCol w="2913321">
                  <a:extLst>
                    <a:ext uri="{9D8B030D-6E8A-4147-A177-3AD203B41FA5}">
                      <a16:colId xmlns:a16="http://schemas.microsoft.com/office/drawing/2014/main" val="2418130047"/>
                    </a:ext>
                  </a:extLst>
                </a:gridCol>
                <a:gridCol w="2571307">
                  <a:extLst>
                    <a:ext uri="{9D8B030D-6E8A-4147-A177-3AD203B41FA5}">
                      <a16:colId xmlns:a16="http://schemas.microsoft.com/office/drawing/2014/main" val="1545872893"/>
                    </a:ext>
                  </a:extLst>
                </a:gridCol>
              </a:tblGrid>
              <a:tr h="1901012">
                <a:tc>
                  <a:txBody>
                    <a:bodyPr/>
                    <a:lstStyle/>
                    <a:p>
                      <a:pPr algn="ctr"/>
                      <a:r>
                        <a:rPr lang="en-US" dirty="0"/>
                        <a:t>7.</a:t>
                      </a:r>
                    </a:p>
                  </a:txBody>
                  <a:tcPr anchor="ctr"/>
                </a:tc>
                <a:tc>
                  <a:txBody>
                    <a:bodyPr/>
                    <a:lstStyle/>
                    <a:p>
                      <a:pPr algn="just"/>
                      <a:r>
                        <a:rPr lang="en-US" sz="1800" kern="1200" dirty="0">
                          <a:solidFill>
                            <a:schemeClr val="tx1"/>
                          </a:solidFill>
                          <a:effectLst/>
                          <a:latin typeface="+mn-lt"/>
                          <a:ea typeface="+mn-ea"/>
                          <a:cs typeface="+mn-cs"/>
                        </a:rPr>
                        <a:t>Dynamic Selection of Classifiers in Bug Prediction: An Adaptive Method</a:t>
                      </a:r>
                      <a:endParaRPr lang="en-US" dirty="0"/>
                    </a:p>
                  </a:txBody>
                  <a:tcPr anchor="ctr"/>
                </a:tc>
                <a:tc>
                  <a:txBody>
                    <a:bodyPr/>
                    <a:lstStyle/>
                    <a:p>
                      <a:pPr algn="ctr"/>
                      <a:r>
                        <a:rPr lang="en-US" dirty="0"/>
                        <a:t>2017</a:t>
                      </a:r>
                    </a:p>
                  </a:txBody>
                  <a:tcPr anchor="ctr"/>
                </a:tc>
                <a:tc>
                  <a:txBody>
                    <a:bodyPr/>
                    <a:lstStyle/>
                    <a:p>
                      <a:pPr algn="ctr"/>
                      <a:r>
                        <a:rPr lang="en-US" dirty="0"/>
                        <a:t>Machine Learning Algo and Logistic regression</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imes New Roman" panose="02020603050405020304" pitchFamily="18" charset="0"/>
                          <a:ea typeface="Times New Roman" panose="02020603050405020304" pitchFamily="18" charset="0"/>
                        </a:rPr>
                        <a:t>In this paper, they proposed ASCI, which is an approach able to dynamically recommend the classifier to use and detect the bug prediction based on structural characteristics</a:t>
                      </a:r>
                      <a:endParaRPr lang="en-US" dirty="0"/>
                    </a:p>
                  </a:txBody>
                  <a:tcPr anchor="ctr"/>
                </a:tc>
                <a:extLst>
                  <a:ext uri="{0D108BD9-81ED-4DB2-BD59-A6C34878D82A}">
                    <a16:rowId xmlns:a16="http://schemas.microsoft.com/office/drawing/2014/main" val="3719001298"/>
                  </a:ext>
                </a:extLst>
              </a:tr>
              <a:tr h="2293627">
                <a:tc>
                  <a:txBody>
                    <a:bodyPr/>
                    <a:lstStyle/>
                    <a:p>
                      <a:pPr algn="ctr"/>
                      <a:r>
                        <a:rPr lang="en-US" dirty="0"/>
                        <a:t>8.</a:t>
                      </a:r>
                    </a:p>
                  </a:txBody>
                  <a:tcPr anchor="ctr"/>
                </a:tc>
                <a:tc>
                  <a:txBody>
                    <a:bodyPr/>
                    <a:lstStyle/>
                    <a:p>
                      <a:r>
                        <a:rPr lang="en-US" sz="1800" kern="1200" dirty="0">
                          <a:solidFill>
                            <a:schemeClr val="tx1"/>
                          </a:solidFill>
                          <a:effectLst/>
                          <a:latin typeface="+mn-lt"/>
                          <a:ea typeface="+mn-ea"/>
                          <a:cs typeface="+mn-cs"/>
                        </a:rPr>
                        <a:t>The Practice of predictive analytics in software</a:t>
                      </a:r>
                      <a:endParaRPr lang="en-US" dirty="0"/>
                    </a:p>
                  </a:txBody>
                  <a:tcPr anchor="ctr"/>
                </a:tc>
                <a:tc>
                  <a:txBody>
                    <a:bodyPr/>
                    <a:lstStyle/>
                    <a:p>
                      <a:pPr algn="ctr"/>
                      <a:r>
                        <a:rPr lang="en-US" dirty="0"/>
                        <a:t>2015</a:t>
                      </a:r>
                    </a:p>
                  </a:txBody>
                  <a:tcPr anchor="ctr"/>
                </a:tc>
                <a:tc>
                  <a:txBody>
                    <a:bodyPr/>
                    <a:lstStyle/>
                    <a:p>
                      <a:pPr algn="ctr"/>
                      <a:r>
                        <a:rPr lang="en-US" sz="1800" b="0" i="0" u="none" strike="noStrike" kern="1200" baseline="0" dirty="0">
                          <a:solidFill>
                            <a:schemeClr val="tx1"/>
                          </a:solidFill>
                          <a:latin typeface="+mn-lt"/>
                          <a:ea typeface="+mn-ea"/>
                          <a:cs typeface="+mn-cs"/>
                        </a:rPr>
                        <a:t>Naïve Bayes, SVM(Support Vector Machine)</a:t>
                      </a:r>
                    </a:p>
                  </a:txBody>
                  <a:tcPr anchor="ctr"/>
                </a:tc>
                <a:tc>
                  <a:txBody>
                    <a:bodyPr/>
                    <a:lstStyle/>
                    <a:p>
                      <a:r>
                        <a:rPr lang="en-US" sz="1600" dirty="0">
                          <a:effectLst/>
                          <a:latin typeface="Times New Roman" panose="02020603050405020304" pitchFamily="18" charset="0"/>
                          <a:ea typeface="Times New Roman" panose="02020603050405020304" pitchFamily="18" charset="0"/>
                        </a:rPr>
                        <a:t>In this paper, effective mechanisms have been used for software defect prediction by mining the data containing historical records. Here, we used Naïve Bayes, Support Vector Machine (SVM) and classifiers of software defect. In this study, we also present comparative study of different classifiers to measure the performance based on accuracy rate</a:t>
                      </a:r>
                      <a:endParaRPr lang="en-US" sz="1600" dirty="0"/>
                    </a:p>
                  </a:txBody>
                  <a:tcPr/>
                </a:tc>
                <a:extLst>
                  <a:ext uri="{0D108BD9-81ED-4DB2-BD59-A6C34878D82A}">
                    <a16:rowId xmlns:a16="http://schemas.microsoft.com/office/drawing/2014/main" val="4126850419"/>
                  </a:ext>
                </a:extLst>
              </a:tr>
            </a:tbl>
          </a:graphicData>
        </a:graphic>
      </p:graphicFrame>
    </p:spTree>
    <p:extLst>
      <p:ext uri="{BB962C8B-B14F-4D97-AF65-F5344CB8AC3E}">
        <p14:creationId xmlns:p14="http://schemas.microsoft.com/office/powerpoint/2010/main" val="2235926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011E4F-604C-44D3-A286-2EBDBD7D4F04}"/>
              </a:ext>
            </a:extLst>
          </p:cNvPr>
          <p:cNvSpPr>
            <a:spLocks noGrp="1"/>
          </p:cNvSpPr>
          <p:nvPr>
            <p:ph type="dt" sz="half" idx="10"/>
          </p:nvPr>
        </p:nvSpPr>
        <p:spPr/>
        <p:txBody>
          <a:bodyPr/>
          <a:lstStyle/>
          <a:p>
            <a:fld id="{2C7725B0-2AB2-4047-ACEF-6E6D7228A5F8}" type="datetime1">
              <a:rPr lang="en-US" smtClean="0"/>
              <a:t>5/18/2020</a:t>
            </a:fld>
            <a:endParaRPr lang="en-IN" dirty="0"/>
          </a:p>
        </p:txBody>
      </p:sp>
      <p:sp>
        <p:nvSpPr>
          <p:cNvPr id="3" name="Footer Placeholder 2">
            <a:extLst>
              <a:ext uri="{FF2B5EF4-FFF2-40B4-BE49-F238E27FC236}">
                <a16:creationId xmlns:a16="http://schemas.microsoft.com/office/drawing/2014/main" id="{BFC96ADB-A969-4F8D-B4E1-BAB7707EB714}"/>
              </a:ext>
            </a:extLst>
          </p:cNvPr>
          <p:cNvSpPr>
            <a:spLocks noGrp="1"/>
          </p:cNvSpPr>
          <p:nvPr>
            <p:ph type="ftr" sz="quarter" idx="11"/>
          </p:nvPr>
        </p:nvSpPr>
        <p:spPr/>
        <p:txBody>
          <a:bodyPr/>
          <a:lstStyle/>
          <a:p>
            <a:r>
              <a:rPr lang="en-US" dirty="0"/>
              <a:t>Department of Software Engineering | Employee Capability Enhancement System</a:t>
            </a:r>
            <a:endParaRPr lang="en-IN" dirty="0"/>
          </a:p>
        </p:txBody>
      </p:sp>
      <p:sp>
        <p:nvSpPr>
          <p:cNvPr id="4" name="Slide Number Placeholder 3">
            <a:extLst>
              <a:ext uri="{FF2B5EF4-FFF2-40B4-BE49-F238E27FC236}">
                <a16:creationId xmlns:a16="http://schemas.microsoft.com/office/drawing/2014/main" id="{53E6D210-6DF3-4CE0-976A-CFB40A232B2F}"/>
              </a:ext>
            </a:extLst>
          </p:cNvPr>
          <p:cNvSpPr>
            <a:spLocks noGrp="1"/>
          </p:cNvSpPr>
          <p:nvPr>
            <p:ph type="sldNum" sz="quarter" idx="12"/>
          </p:nvPr>
        </p:nvSpPr>
        <p:spPr/>
        <p:txBody>
          <a:bodyPr/>
          <a:lstStyle/>
          <a:p>
            <a:fld id="{2E5D0504-4ECC-4D6C-97A0-D0667455A629}" type="slidenum">
              <a:rPr lang="en-IN" smtClean="0"/>
              <a:t>16</a:t>
            </a:fld>
            <a:endParaRPr lang="en-IN" dirty="0"/>
          </a:p>
        </p:txBody>
      </p:sp>
      <p:graphicFrame>
        <p:nvGraphicFramePr>
          <p:cNvPr id="5" name="Table 7">
            <a:extLst>
              <a:ext uri="{FF2B5EF4-FFF2-40B4-BE49-F238E27FC236}">
                <a16:creationId xmlns:a16="http://schemas.microsoft.com/office/drawing/2014/main" id="{2B69599A-0F35-4607-ACE3-12B97E836FA7}"/>
              </a:ext>
            </a:extLst>
          </p:cNvPr>
          <p:cNvGraphicFramePr>
            <a:graphicFrameLocks/>
          </p:cNvGraphicFramePr>
          <p:nvPr>
            <p:extLst>
              <p:ext uri="{D42A27DB-BD31-4B8C-83A1-F6EECF244321}">
                <p14:modId xmlns:p14="http://schemas.microsoft.com/office/powerpoint/2010/main" val="3110604245"/>
              </p:ext>
            </p:extLst>
          </p:nvPr>
        </p:nvGraphicFramePr>
        <p:xfrm>
          <a:off x="838200" y="955343"/>
          <a:ext cx="10515600" cy="5547360"/>
        </p:xfrm>
        <a:graphic>
          <a:graphicData uri="http://schemas.openxmlformats.org/drawingml/2006/table">
            <a:tbl>
              <a:tblPr firstRow="1" bandRow="1">
                <a:tableStyleId>{5940675A-B579-460E-94D1-54222C63F5DA}</a:tableStyleId>
              </a:tblPr>
              <a:tblGrid>
                <a:gridCol w="772236">
                  <a:extLst>
                    <a:ext uri="{9D8B030D-6E8A-4147-A177-3AD203B41FA5}">
                      <a16:colId xmlns:a16="http://schemas.microsoft.com/office/drawing/2014/main" val="2549898413"/>
                    </a:ext>
                  </a:extLst>
                </a:gridCol>
                <a:gridCol w="3125337">
                  <a:extLst>
                    <a:ext uri="{9D8B030D-6E8A-4147-A177-3AD203B41FA5}">
                      <a16:colId xmlns:a16="http://schemas.microsoft.com/office/drawing/2014/main" val="776530467"/>
                    </a:ext>
                  </a:extLst>
                </a:gridCol>
                <a:gridCol w="1133399">
                  <a:extLst>
                    <a:ext uri="{9D8B030D-6E8A-4147-A177-3AD203B41FA5}">
                      <a16:colId xmlns:a16="http://schemas.microsoft.com/office/drawing/2014/main" val="1020731033"/>
                    </a:ext>
                  </a:extLst>
                </a:gridCol>
                <a:gridCol w="2913321">
                  <a:extLst>
                    <a:ext uri="{9D8B030D-6E8A-4147-A177-3AD203B41FA5}">
                      <a16:colId xmlns:a16="http://schemas.microsoft.com/office/drawing/2014/main" val="2418130047"/>
                    </a:ext>
                  </a:extLst>
                </a:gridCol>
                <a:gridCol w="2571307">
                  <a:extLst>
                    <a:ext uri="{9D8B030D-6E8A-4147-A177-3AD203B41FA5}">
                      <a16:colId xmlns:a16="http://schemas.microsoft.com/office/drawing/2014/main" val="1545872893"/>
                    </a:ext>
                  </a:extLst>
                </a:gridCol>
              </a:tblGrid>
              <a:tr h="1901012">
                <a:tc>
                  <a:txBody>
                    <a:bodyPr/>
                    <a:lstStyle/>
                    <a:p>
                      <a:pPr algn="ctr"/>
                      <a:r>
                        <a:rPr lang="en-US" dirty="0"/>
                        <a:t>9.</a:t>
                      </a:r>
                    </a:p>
                  </a:txBody>
                  <a:tcPr anchor="ctr"/>
                </a:tc>
                <a:tc>
                  <a:txBody>
                    <a:bodyPr/>
                    <a:lstStyle/>
                    <a:p>
                      <a:pPr algn="just"/>
                      <a:r>
                        <a:rPr lang="en-US" sz="1800" kern="1200" dirty="0">
                          <a:solidFill>
                            <a:schemeClr val="tx1"/>
                          </a:solidFill>
                          <a:effectLst/>
                          <a:latin typeface="+mn-lt"/>
                          <a:ea typeface="+mn-ea"/>
                          <a:cs typeface="+mn-cs"/>
                        </a:rPr>
                        <a:t>Support-vector networks</a:t>
                      </a:r>
                      <a:endParaRPr lang="en-US" dirty="0"/>
                    </a:p>
                  </a:txBody>
                  <a:tcPr anchor="ctr"/>
                </a:tc>
                <a:tc>
                  <a:txBody>
                    <a:bodyPr/>
                    <a:lstStyle/>
                    <a:p>
                      <a:pPr algn="ctr"/>
                      <a:r>
                        <a:rPr lang="en-US" dirty="0"/>
                        <a:t>1995</a:t>
                      </a:r>
                    </a:p>
                  </a:txBody>
                  <a:tcPr anchor="ctr"/>
                </a:tc>
                <a:tc>
                  <a:txBody>
                    <a:bodyPr/>
                    <a:lstStyle/>
                    <a:p>
                      <a:pPr algn="ctr"/>
                      <a:r>
                        <a:rPr lang="en-US" dirty="0"/>
                        <a:t>Naïve Bayes and SVM Algorithm</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imes New Roman" panose="02020603050405020304" pitchFamily="18" charset="0"/>
                          <a:ea typeface="Times New Roman" panose="02020603050405020304" pitchFamily="18" charset="0"/>
                        </a:rPr>
                        <a:t>In this paper The support-vector network is a new learning machine for two-group classification problems. The machine conceptually implements the following idea: input vectors are non-linearly mapped to a very high-dimension feature space. In this feature space a linear decision surface is constructed. </a:t>
                      </a:r>
                      <a:endParaRPr lang="en-US" dirty="0"/>
                    </a:p>
                  </a:txBody>
                  <a:tcPr anchor="ctr"/>
                </a:tc>
                <a:extLst>
                  <a:ext uri="{0D108BD9-81ED-4DB2-BD59-A6C34878D82A}">
                    <a16:rowId xmlns:a16="http://schemas.microsoft.com/office/drawing/2014/main" val="3719001298"/>
                  </a:ext>
                </a:extLst>
              </a:tr>
              <a:tr h="2293627">
                <a:tc>
                  <a:txBody>
                    <a:bodyPr/>
                    <a:lstStyle/>
                    <a:p>
                      <a:pPr algn="ctr"/>
                      <a:r>
                        <a:rPr lang="en-US" dirty="0"/>
                        <a:t>10.</a:t>
                      </a:r>
                    </a:p>
                  </a:txBody>
                  <a:tcPr anchor="ctr"/>
                </a:tc>
                <a:tc>
                  <a:txBody>
                    <a:bodyPr/>
                    <a:lstStyle/>
                    <a:p>
                      <a:r>
                        <a:rPr lang="en-US" sz="1800" kern="1200" dirty="0">
                          <a:solidFill>
                            <a:schemeClr val="tx1"/>
                          </a:solidFill>
                          <a:effectLst/>
                          <a:latin typeface="+mn-lt"/>
                          <a:ea typeface="+mn-ea"/>
                          <a:cs typeface="+mn-cs"/>
                        </a:rPr>
                        <a:t>A Tutorial on Support Vector Machines for Pattern Recognition</a:t>
                      </a:r>
                      <a:endParaRPr lang="en-US" dirty="0"/>
                    </a:p>
                  </a:txBody>
                  <a:tcPr anchor="ctr"/>
                </a:tc>
                <a:tc>
                  <a:txBody>
                    <a:bodyPr/>
                    <a:lstStyle/>
                    <a:p>
                      <a:pPr algn="ctr"/>
                      <a:r>
                        <a:rPr lang="en-US" dirty="0"/>
                        <a:t>1998</a:t>
                      </a:r>
                    </a:p>
                  </a:txBody>
                  <a:tcPr anchor="ctr"/>
                </a:tc>
                <a:tc>
                  <a:txBody>
                    <a:bodyPr/>
                    <a:lstStyle/>
                    <a:p>
                      <a:pPr algn="ctr"/>
                      <a:r>
                        <a:rPr lang="en-US" sz="1800" b="0" i="0" u="none" strike="noStrike" kern="1200" baseline="0" dirty="0">
                          <a:solidFill>
                            <a:schemeClr val="tx1"/>
                          </a:solidFill>
                          <a:latin typeface="+mn-lt"/>
                          <a:ea typeface="+mn-ea"/>
                          <a:cs typeface="+mn-cs"/>
                        </a:rPr>
                        <a:t>SVM Algorithm</a:t>
                      </a:r>
                    </a:p>
                  </a:txBody>
                  <a:tcPr anchor="ctr"/>
                </a:tc>
                <a:tc>
                  <a:txBody>
                    <a:bodyPr/>
                    <a:lstStyle/>
                    <a:p>
                      <a:r>
                        <a:rPr lang="en-US" sz="1600" dirty="0">
                          <a:effectLst/>
                          <a:latin typeface="Times New Roman" panose="02020603050405020304" pitchFamily="18" charset="0"/>
                          <a:ea typeface="Times New Roman" panose="02020603050405020304" pitchFamily="18" charset="0"/>
                        </a:rPr>
                        <a:t>In this study they describe linear Support Vector Machines (SVMs) for separable and non-separable data, working through a non-trivial example in detail. We describe a mechanical analogy, and discuss when SVM solutions are unique and when they are global. </a:t>
                      </a:r>
                      <a:endParaRPr lang="en-US" sz="1600" dirty="0"/>
                    </a:p>
                  </a:txBody>
                  <a:tcPr/>
                </a:tc>
                <a:extLst>
                  <a:ext uri="{0D108BD9-81ED-4DB2-BD59-A6C34878D82A}">
                    <a16:rowId xmlns:a16="http://schemas.microsoft.com/office/drawing/2014/main" val="4126850419"/>
                  </a:ext>
                </a:extLst>
              </a:tr>
            </a:tbl>
          </a:graphicData>
        </a:graphic>
      </p:graphicFrame>
    </p:spTree>
    <p:extLst>
      <p:ext uri="{BB962C8B-B14F-4D97-AF65-F5344CB8AC3E}">
        <p14:creationId xmlns:p14="http://schemas.microsoft.com/office/powerpoint/2010/main" val="129093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D8436-DB97-48BB-95FB-5358454A0DB7}"/>
              </a:ext>
            </a:extLst>
          </p:cNvPr>
          <p:cNvSpPr>
            <a:spLocks noGrp="1"/>
          </p:cNvSpPr>
          <p:nvPr>
            <p:ph type="title"/>
          </p:nvPr>
        </p:nvSpPr>
        <p:spPr/>
        <p:txBody>
          <a:bodyPr/>
          <a:lstStyle/>
          <a:p>
            <a:r>
              <a:rPr lang="en-US" dirty="0"/>
              <a:t>Existing Work </a:t>
            </a:r>
            <a:br>
              <a:rPr lang="en-US" dirty="0"/>
            </a:br>
            <a:endParaRPr lang="en-IN" dirty="0"/>
          </a:p>
        </p:txBody>
      </p:sp>
      <p:sp>
        <p:nvSpPr>
          <p:cNvPr id="3" name="Content Placeholder 2">
            <a:extLst>
              <a:ext uri="{FF2B5EF4-FFF2-40B4-BE49-F238E27FC236}">
                <a16:creationId xmlns:a16="http://schemas.microsoft.com/office/drawing/2014/main" id="{B49BCB7B-65DB-43F5-95F0-2D77F60DB891}"/>
              </a:ext>
            </a:extLst>
          </p:cNvPr>
          <p:cNvSpPr>
            <a:spLocks noGrp="1"/>
          </p:cNvSpPr>
          <p:nvPr>
            <p:ph idx="1"/>
          </p:nvPr>
        </p:nvSpPr>
        <p:spPr/>
        <p:txBody>
          <a:bodyPr>
            <a:normAutofit lnSpcReduction="10000"/>
          </a:bodyPr>
          <a:lstStyle/>
          <a:p>
            <a:pPr lvl="0"/>
            <a:r>
              <a:rPr lang="en-IN" dirty="0"/>
              <a:t>With this existing method we use the SVM Algorithm to calculate such software specifications.</a:t>
            </a:r>
          </a:p>
          <a:p>
            <a:pPr lvl="0"/>
            <a:r>
              <a:rPr lang="en-IN" dirty="0"/>
              <a:t>SVM Algorithm is a very efficient technique for classifying all information provided. In that extreme the time of the beginning of time.</a:t>
            </a:r>
          </a:p>
          <a:p>
            <a:pPr lvl="0"/>
            <a:r>
              <a:rPr lang="en-IN" dirty="0"/>
              <a:t>Software specification begins with large, large numbers of distributed control system and distributed data, and seeks to explore complex and efficient relationships between data.</a:t>
            </a:r>
          </a:p>
          <a:p>
            <a:pPr lvl="0"/>
            <a:r>
              <a:rPr lang="en-IN" dirty="0"/>
              <a:t>Existing system demonstrates SVM [Support Vector Machine] theorem with Big Data conversion symbols, and uses Big Data multiplication model.</a:t>
            </a:r>
          </a:p>
          <a:p>
            <a:endParaRPr lang="en-IN" dirty="0"/>
          </a:p>
        </p:txBody>
      </p:sp>
    </p:spTree>
    <p:extLst>
      <p:ext uri="{BB962C8B-B14F-4D97-AF65-F5344CB8AC3E}">
        <p14:creationId xmlns:p14="http://schemas.microsoft.com/office/powerpoint/2010/main" val="354631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91FCD-C442-42B4-BE30-7EC3368E2324}"/>
              </a:ext>
            </a:extLst>
          </p:cNvPr>
          <p:cNvSpPr>
            <a:spLocks noGrp="1"/>
          </p:cNvSpPr>
          <p:nvPr>
            <p:ph type="title"/>
          </p:nvPr>
        </p:nvSpPr>
        <p:spPr/>
        <p:txBody>
          <a:bodyPr/>
          <a:lstStyle/>
          <a:p>
            <a:r>
              <a:rPr lang="en-US" b="1" dirty="0"/>
              <a:t>Proposed Methodology:</a:t>
            </a:r>
            <a:br>
              <a:rPr lang="en-US" dirty="0"/>
            </a:br>
            <a:endParaRPr lang="en-IN" dirty="0"/>
          </a:p>
        </p:txBody>
      </p:sp>
      <p:sp>
        <p:nvSpPr>
          <p:cNvPr id="3" name="Content Placeholder 2">
            <a:extLst>
              <a:ext uri="{FF2B5EF4-FFF2-40B4-BE49-F238E27FC236}">
                <a16:creationId xmlns:a16="http://schemas.microsoft.com/office/drawing/2014/main" id="{D82D840E-28C0-43C6-A3E9-14048BAC6ABB}"/>
              </a:ext>
            </a:extLst>
          </p:cNvPr>
          <p:cNvSpPr>
            <a:spLocks noGrp="1"/>
          </p:cNvSpPr>
          <p:nvPr>
            <p:ph idx="1"/>
          </p:nvPr>
        </p:nvSpPr>
        <p:spPr/>
        <p:txBody>
          <a:bodyPr>
            <a:normAutofit fontScale="92500" lnSpcReduction="10000"/>
          </a:bodyPr>
          <a:lstStyle/>
          <a:p>
            <a:r>
              <a:rPr lang="en-IN" dirty="0"/>
              <a:t>Software defect to predict big data or data set is provided as input to the system. Unpublished voluminous input data can be found in Algorithms for SVM algorithm and Gaussian Naïve </a:t>
            </a:r>
            <a:r>
              <a:rPr lang="en-IN" dirty="0" err="1"/>
              <a:t>Bayse</a:t>
            </a:r>
            <a:r>
              <a:rPr lang="en-IN" dirty="0"/>
              <a:t> algorithm.</a:t>
            </a:r>
          </a:p>
          <a:p>
            <a:r>
              <a:rPr lang="en-IN" dirty="0"/>
              <a:t>Examining Big Data, the proposed system analysed several challenges to data, model, and program data. To support the Big industrial operation, highly efficient computing platforms are required, forcing the systematic architecture to harness the full potential of Big Data.</a:t>
            </a:r>
          </a:p>
          <a:p>
            <a:r>
              <a:rPr lang="en-IN" dirty="0"/>
              <a:t>So we are proposing to have the big data pre processed and hence use the different reduction algorithms and have a reduced set to further analyse, test and train the model that we are going to create using naïve </a:t>
            </a:r>
            <a:r>
              <a:rPr lang="en-IN" dirty="0" err="1"/>
              <a:t>bayse</a:t>
            </a:r>
            <a:r>
              <a:rPr lang="en-IN" dirty="0"/>
              <a:t> and SVM algorithm.</a:t>
            </a:r>
          </a:p>
          <a:p>
            <a:r>
              <a:rPr lang="en-IN" dirty="0"/>
              <a:t>Further we are going to compare the accuracy of two models. </a:t>
            </a:r>
          </a:p>
          <a:p>
            <a:endParaRPr lang="en-IN" dirty="0"/>
          </a:p>
        </p:txBody>
      </p:sp>
    </p:spTree>
    <p:extLst>
      <p:ext uri="{BB962C8B-B14F-4D97-AF65-F5344CB8AC3E}">
        <p14:creationId xmlns:p14="http://schemas.microsoft.com/office/powerpoint/2010/main" val="25678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E4A2A-351D-40C9-86B9-8CA37A6780C0}"/>
              </a:ext>
            </a:extLst>
          </p:cNvPr>
          <p:cNvSpPr>
            <a:spLocks noGrp="1"/>
          </p:cNvSpPr>
          <p:nvPr>
            <p:ph type="title"/>
          </p:nvPr>
        </p:nvSpPr>
        <p:spPr/>
        <p:txBody>
          <a:bodyPr/>
          <a:lstStyle/>
          <a:p>
            <a:r>
              <a:rPr lang="en-US" dirty="0"/>
              <a:t>Architecture Design &amp; Modules Details</a:t>
            </a:r>
            <a:br>
              <a:rPr lang="en-US" dirty="0"/>
            </a:br>
            <a:endParaRPr lang="en-IN" dirty="0"/>
          </a:p>
        </p:txBody>
      </p:sp>
      <p:pic>
        <p:nvPicPr>
          <p:cNvPr id="4" name="Content Placeholder 7">
            <a:extLst>
              <a:ext uri="{FF2B5EF4-FFF2-40B4-BE49-F238E27FC236}">
                <a16:creationId xmlns:a16="http://schemas.microsoft.com/office/drawing/2014/main" id="{43D43FF2-9A28-437F-A417-EF275CF47AEC}"/>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695657" y="2543762"/>
            <a:ext cx="7820025" cy="2676525"/>
          </a:xfrm>
          <a:prstGeom prst="rect">
            <a:avLst/>
          </a:prstGeom>
        </p:spPr>
      </p:pic>
      <p:sp>
        <p:nvSpPr>
          <p:cNvPr id="5" name="Rectangle 4">
            <a:extLst>
              <a:ext uri="{FF2B5EF4-FFF2-40B4-BE49-F238E27FC236}">
                <a16:creationId xmlns:a16="http://schemas.microsoft.com/office/drawing/2014/main" id="{0F173E0E-79EE-4559-B692-155369F15574}"/>
              </a:ext>
            </a:extLst>
          </p:cNvPr>
          <p:cNvSpPr/>
          <p:nvPr/>
        </p:nvSpPr>
        <p:spPr>
          <a:xfrm>
            <a:off x="1039059" y="1747893"/>
            <a:ext cx="3063724" cy="369332"/>
          </a:xfrm>
          <a:prstGeom prst="rect">
            <a:avLst/>
          </a:prstGeom>
        </p:spPr>
        <p:txBody>
          <a:bodyPr wrap="none">
            <a:spAutoFit/>
          </a:bodyPr>
          <a:lstStyle/>
          <a:p>
            <a:r>
              <a:rPr lang="en-US" b="1" dirty="0">
                <a:latin typeface="Times New Roman" panose="02020603050405020304" pitchFamily="18" charset="0"/>
                <a:ea typeface="MS Mincho" panose="02020609040205080304" pitchFamily="49" charset="-128"/>
              </a:rPr>
              <a:t>SYSTEM ARCHITECTURE</a:t>
            </a:r>
            <a:endParaRPr lang="en-IN" dirty="0"/>
          </a:p>
        </p:txBody>
      </p:sp>
    </p:spTree>
    <p:extLst>
      <p:ext uri="{BB962C8B-B14F-4D97-AF65-F5344CB8AC3E}">
        <p14:creationId xmlns:p14="http://schemas.microsoft.com/office/powerpoint/2010/main" val="627824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72E297-2A13-4C5C-B829-142210CFE2AF}"/>
              </a:ext>
            </a:extLst>
          </p:cNvPr>
          <p:cNvSpPr>
            <a:spLocks noGrp="1"/>
          </p:cNvSpPr>
          <p:nvPr>
            <p:ph idx="1"/>
          </p:nvPr>
        </p:nvSpPr>
        <p:spPr>
          <a:xfrm>
            <a:off x="707571" y="890474"/>
            <a:ext cx="10515600" cy="4610440"/>
          </a:xfrm>
        </p:spPr>
        <p:txBody>
          <a:bodyPr>
            <a:normAutofit/>
          </a:bodyPr>
          <a:lstStyle/>
          <a:p>
            <a:pPr marL="0" indent="0">
              <a:buNone/>
            </a:pPr>
            <a:r>
              <a:rPr lang="en-IN" sz="4400" b="1" dirty="0"/>
              <a:t>Originality &amp; Innovation</a:t>
            </a:r>
            <a:r>
              <a:rPr lang="en-IN" sz="4400" dirty="0"/>
              <a:t>: </a:t>
            </a:r>
          </a:p>
          <a:p>
            <a:pPr marL="0" indent="0">
              <a:buNone/>
            </a:pPr>
            <a:endParaRPr lang="en-IN" sz="4400" dirty="0"/>
          </a:p>
          <a:p>
            <a:pPr marL="0" indent="0">
              <a:buNone/>
            </a:pPr>
            <a:r>
              <a:rPr lang="en-IN" dirty="0"/>
              <a:t>So in our project, firstly we are taking the data set and reducing the dimensions of the data set so as to have more accurate prediction. So the feature reduction is the highlight of our project.</a:t>
            </a:r>
          </a:p>
          <a:p>
            <a:pPr marL="0" indent="0">
              <a:buNone/>
            </a:pPr>
            <a:r>
              <a:rPr lang="en-IN" dirty="0"/>
              <a:t>                    We tried comparing different algorithms and methods to reduce and extract features, the co-relation matrix to reduce the dimension of the model, but found out that PCA works best for greater dimensional datasets like ours which could have up to 86 dimensions .</a:t>
            </a:r>
          </a:p>
        </p:txBody>
      </p:sp>
    </p:spTree>
    <p:extLst>
      <p:ext uri="{BB962C8B-B14F-4D97-AF65-F5344CB8AC3E}">
        <p14:creationId xmlns:p14="http://schemas.microsoft.com/office/powerpoint/2010/main" val="32731409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4D35D-AE3C-476A-89F4-F2D8897A7A81}"/>
              </a:ext>
            </a:extLst>
          </p:cNvPr>
          <p:cNvSpPr>
            <a:spLocks noGrp="1"/>
          </p:cNvSpPr>
          <p:nvPr>
            <p:ph type="title"/>
          </p:nvPr>
        </p:nvSpPr>
        <p:spPr/>
        <p:txBody>
          <a:bodyPr/>
          <a:lstStyle/>
          <a:p>
            <a:r>
              <a:rPr lang="en-US" b="1" dirty="0"/>
              <a:t>DATA FLOW DIAGRAM</a:t>
            </a:r>
            <a:endParaRPr lang="en-IN" dirty="0"/>
          </a:p>
        </p:txBody>
      </p:sp>
      <p:pic>
        <p:nvPicPr>
          <p:cNvPr id="4" name="Content Placeholder 7">
            <a:extLst>
              <a:ext uri="{FF2B5EF4-FFF2-40B4-BE49-F238E27FC236}">
                <a16:creationId xmlns:a16="http://schemas.microsoft.com/office/drawing/2014/main" id="{A4606154-5E5E-4C1B-BF13-A90A7B3E1112}"/>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191681" y="1690688"/>
            <a:ext cx="6787141" cy="4351338"/>
          </a:xfrm>
          <a:prstGeom prst="rect">
            <a:avLst/>
          </a:prstGeom>
        </p:spPr>
      </p:pic>
      <p:pic>
        <p:nvPicPr>
          <p:cNvPr id="5" name="Picture 4">
            <a:extLst>
              <a:ext uri="{FF2B5EF4-FFF2-40B4-BE49-F238E27FC236}">
                <a16:creationId xmlns:a16="http://schemas.microsoft.com/office/drawing/2014/main" id="{BD341FBE-52D0-4680-9874-C18EDFD722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2576" y="1462973"/>
            <a:ext cx="3241224" cy="4474001"/>
          </a:xfrm>
          <a:prstGeom prst="rect">
            <a:avLst/>
          </a:prstGeom>
        </p:spPr>
      </p:pic>
    </p:spTree>
    <p:extLst>
      <p:ext uri="{BB962C8B-B14F-4D97-AF65-F5344CB8AC3E}">
        <p14:creationId xmlns:p14="http://schemas.microsoft.com/office/powerpoint/2010/main" val="9288177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1AE58-0EAB-4073-9486-6F80E81ADAF4}"/>
              </a:ext>
            </a:extLst>
          </p:cNvPr>
          <p:cNvSpPr>
            <a:spLocks noGrp="1"/>
          </p:cNvSpPr>
          <p:nvPr>
            <p:ph type="title"/>
          </p:nvPr>
        </p:nvSpPr>
        <p:spPr/>
        <p:txBody>
          <a:bodyPr/>
          <a:lstStyle/>
          <a:p>
            <a:r>
              <a:rPr lang="en-IN" dirty="0"/>
              <a:t>Use case Diagram:</a:t>
            </a:r>
          </a:p>
        </p:txBody>
      </p:sp>
      <p:sp>
        <p:nvSpPr>
          <p:cNvPr id="4" name="Rectangle 51">
            <a:extLst>
              <a:ext uri="{FF2B5EF4-FFF2-40B4-BE49-F238E27FC236}">
                <a16:creationId xmlns:a16="http://schemas.microsoft.com/office/drawing/2014/main" id="{049A1A85-E00F-44BC-AE6C-85BA4596656B}"/>
              </a:ext>
            </a:extLst>
          </p:cNvPr>
          <p:cNvSpPr>
            <a:spLocks noChangeArrowheads="1"/>
          </p:cNvSpPr>
          <p:nvPr/>
        </p:nvSpPr>
        <p:spPr bwMode="auto">
          <a:xfrm>
            <a:off x="2968487" y="262393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p>
        </p:txBody>
      </p:sp>
      <p:grpSp>
        <p:nvGrpSpPr>
          <p:cNvPr id="5" name="Canvas 99">
            <a:extLst>
              <a:ext uri="{FF2B5EF4-FFF2-40B4-BE49-F238E27FC236}">
                <a16:creationId xmlns:a16="http://schemas.microsoft.com/office/drawing/2014/main" id="{AC81F564-DE59-46D5-8536-921D19AEB74F}"/>
              </a:ext>
            </a:extLst>
          </p:cNvPr>
          <p:cNvGrpSpPr/>
          <p:nvPr/>
        </p:nvGrpSpPr>
        <p:grpSpPr>
          <a:xfrm>
            <a:off x="2968487" y="2623930"/>
            <a:ext cx="5952490" cy="3074670"/>
            <a:chOff x="0" y="0"/>
            <a:chExt cx="5952490" cy="3074670"/>
          </a:xfrm>
        </p:grpSpPr>
        <p:sp>
          <p:nvSpPr>
            <p:cNvPr id="6" name="Rectangle 5">
              <a:extLst>
                <a:ext uri="{FF2B5EF4-FFF2-40B4-BE49-F238E27FC236}">
                  <a16:creationId xmlns:a16="http://schemas.microsoft.com/office/drawing/2014/main" id="{50D05E91-2F9A-457C-A286-986C0CF6FE75}"/>
                </a:ext>
              </a:extLst>
            </p:cNvPr>
            <p:cNvSpPr/>
            <p:nvPr/>
          </p:nvSpPr>
          <p:spPr>
            <a:xfrm>
              <a:off x="0" y="0"/>
              <a:ext cx="5952490" cy="3074670"/>
            </a:xfrm>
            <a:prstGeom prst="rect">
              <a:avLst/>
            </a:prstGeom>
            <a:noFill/>
          </p:spPr>
        </p:sp>
        <p:sp>
          <p:nvSpPr>
            <p:cNvPr id="7" name="Oval 6">
              <a:extLst>
                <a:ext uri="{FF2B5EF4-FFF2-40B4-BE49-F238E27FC236}">
                  <a16:creationId xmlns:a16="http://schemas.microsoft.com/office/drawing/2014/main" id="{59B5A633-298B-47BE-B4EC-40035B50E6F0}"/>
                </a:ext>
              </a:extLst>
            </p:cNvPr>
            <p:cNvSpPr>
              <a:spLocks noChangeArrowheads="1"/>
            </p:cNvSpPr>
            <p:nvPr/>
          </p:nvSpPr>
          <p:spPr bwMode="auto">
            <a:xfrm>
              <a:off x="477520" y="998855"/>
              <a:ext cx="141605" cy="141605"/>
            </a:xfrm>
            <a:prstGeom prst="ellipse">
              <a:avLst/>
            </a:prstGeom>
            <a:solidFill>
              <a:srgbClr val="FFFFB9"/>
            </a:solidFill>
            <a:ln w="8890">
              <a:solidFill>
                <a:srgbClr val="800000"/>
              </a:solidFill>
              <a:round/>
              <a:headEnd/>
              <a:tailEnd/>
            </a:ln>
          </p:spPr>
          <p:txBody>
            <a:bodyPr rot="0" vert="horz" wrap="square" lIns="91440" tIns="45720" rIns="91440" bIns="45720" anchor="t" anchorCtr="0" upright="1">
              <a:noAutofit/>
            </a:bodyPr>
            <a:lstStyle/>
            <a:p>
              <a:endParaRPr lang="en-IN" dirty="0"/>
            </a:p>
          </p:txBody>
        </p:sp>
        <p:cxnSp>
          <p:nvCxnSpPr>
            <p:cNvPr id="8" name="Line 101">
              <a:extLst>
                <a:ext uri="{FF2B5EF4-FFF2-40B4-BE49-F238E27FC236}">
                  <a16:creationId xmlns:a16="http://schemas.microsoft.com/office/drawing/2014/main" id="{D04A655C-38CF-4C36-8DB8-2E548636271A}"/>
                </a:ext>
              </a:extLst>
            </p:cNvPr>
            <p:cNvCxnSpPr>
              <a:cxnSpLocks noChangeShapeType="1"/>
            </p:cNvCxnSpPr>
            <p:nvPr/>
          </p:nvCxnSpPr>
          <p:spPr bwMode="auto">
            <a:xfrm>
              <a:off x="548640" y="1149350"/>
              <a:ext cx="635" cy="150495"/>
            </a:xfrm>
            <a:prstGeom prst="line">
              <a:avLst/>
            </a:prstGeom>
            <a:noFill/>
            <a:ln w="8890">
              <a:solidFill>
                <a:srgbClr val="800000"/>
              </a:solidFill>
              <a:round/>
              <a:headEnd/>
              <a:tailEnd/>
            </a:ln>
            <a:extLst>
              <a:ext uri="{909E8E84-426E-40DD-AFC4-6F175D3DCCD1}">
                <a14:hiddenFill xmlns:a14="http://schemas.microsoft.com/office/drawing/2010/main">
                  <a:noFill/>
                </a14:hiddenFill>
              </a:ext>
            </a:extLst>
          </p:spPr>
        </p:cxnSp>
        <p:cxnSp>
          <p:nvCxnSpPr>
            <p:cNvPr id="9" name="Line 102">
              <a:extLst>
                <a:ext uri="{FF2B5EF4-FFF2-40B4-BE49-F238E27FC236}">
                  <a16:creationId xmlns:a16="http://schemas.microsoft.com/office/drawing/2014/main" id="{0F082CF2-049E-4CBF-B7BE-578028F5A30E}"/>
                </a:ext>
              </a:extLst>
            </p:cNvPr>
            <p:cNvCxnSpPr>
              <a:cxnSpLocks noChangeShapeType="1"/>
            </p:cNvCxnSpPr>
            <p:nvPr/>
          </p:nvCxnSpPr>
          <p:spPr bwMode="auto">
            <a:xfrm>
              <a:off x="469265" y="1202055"/>
              <a:ext cx="167640" cy="635"/>
            </a:xfrm>
            <a:prstGeom prst="line">
              <a:avLst/>
            </a:prstGeom>
            <a:noFill/>
            <a:ln w="8890">
              <a:solidFill>
                <a:srgbClr val="800000"/>
              </a:solidFill>
              <a:round/>
              <a:headEnd/>
              <a:tailEnd/>
            </a:ln>
            <a:extLst>
              <a:ext uri="{909E8E84-426E-40DD-AFC4-6F175D3DCCD1}">
                <a14:hiddenFill xmlns:a14="http://schemas.microsoft.com/office/drawing/2010/main">
                  <a:noFill/>
                </a14:hiddenFill>
              </a:ext>
            </a:extLst>
          </p:spPr>
        </p:cxnSp>
        <p:cxnSp>
          <p:nvCxnSpPr>
            <p:cNvPr id="10" name="Line 103">
              <a:extLst>
                <a:ext uri="{FF2B5EF4-FFF2-40B4-BE49-F238E27FC236}">
                  <a16:creationId xmlns:a16="http://schemas.microsoft.com/office/drawing/2014/main" id="{6AABFE64-2D82-40F6-9842-1C642E174101}"/>
                </a:ext>
              </a:extLst>
            </p:cNvPr>
            <p:cNvCxnSpPr>
              <a:cxnSpLocks noChangeShapeType="1"/>
            </p:cNvCxnSpPr>
            <p:nvPr/>
          </p:nvCxnSpPr>
          <p:spPr bwMode="auto">
            <a:xfrm flipH="1">
              <a:off x="442595" y="1299845"/>
              <a:ext cx="106045" cy="158750"/>
            </a:xfrm>
            <a:prstGeom prst="line">
              <a:avLst/>
            </a:prstGeom>
            <a:noFill/>
            <a:ln w="8890">
              <a:solidFill>
                <a:srgbClr val="800000"/>
              </a:solidFill>
              <a:round/>
              <a:headEnd/>
              <a:tailEnd/>
            </a:ln>
            <a:extLst>
              <a:ext uri="{909E8E84-426E-40DD-AFC4-6F175D3DCCD1}">
                <a14:hiddenFill xmlns:a14="http://schemas.microsoft.com/office/drawing/2010/main">
                  <a:noFill/>
                </a14:hiddenFill>
              </a:ext>
            </a:extLst>
          </p:spPr>
        </p:cxnSp>
        <p:cxnSp>
          <p:nvCxnSpPr>
            <p:cNvPr id="11" name="Line 104">
              <a:extLst>
                <a:ext uri="{FF2B5EF4-FFF2-40B4-BE49-F238E27FC236}">
                  <a16:creationId xmlns:a16="http://schemas.microsoft.com/office/drawing/2014/main" id="{55803ADC-6FD0-47A5-BE02-95C57E02A184}"/>
                </a:ext>
              </a:extLst>
            </p:cNvPr>
            <p:cNvCxnSpPr>
              <a:cxnSpLocks noChangeShapeType="1"/>
            </p:cNvCxnSpPr>
            <p:nvPr/>
          </p:nvCxnSpPr>
          <p:spPr bwMode="auto">
            <a:xfrm>
              <a:off x="548640" y="1299845"/>
              <a:ext cx="114935" cy="158750"/>
            </a:xfrm>
            <a:prstGeom prst="line">
              <a:avLst/>
            </a:prstGeom>
            <a:noFill/>
            <a:ln w="8890">
              <a:solidFill>
                <a:srgbClr val="800000"/>
              </a:solidFill>
              <a:round/>
              <a:headEnd/>
              <a:tailEnd/>
            </a:ln>
            <a:extLst>
              <a:ext uri="{909E8E84-426E-40DD-AFC4-6F175D3DCCD1}">
                <a14:hiddenFill xmlns:a14="http://schemas.microsoft.com/office/drawing/2010/main">
                  <a:noFill/>
                </a14:hiddenFill>
              </a:ext>
            </a:extLst>
          </p:spPr>
        </p:cxnSp>
        <p:sp>
          <p:nvSpPr>
            <p:cNvPr id="12" name="Rectangle 11">
              <a:extLst>
                <a:ext uri="{FF2B5EF4-FFF2-40B4-BE49-F238E27FC236}">
                  <a16:creationId xmlns:a16="http://schemas.microsoft.com/office/drawing/2014/main" id="{1D283813-A102-4060-A88B-A468F4B20D92}"/>
                </a:ext>
              </a:extLst>
            </p:cNvPr>
            <p:cNvSpPr>
              <a:spLocks noChangeArrowheads="1"/>
            </p:cNvSpPr>
            <p:nvPr/>
          </p:nvSpPr>
          <p:spPr bwMode="auto">
            <a:xfrm>
              <a:off x="424815" y="1503045"/>
              <a:ext cx="276225" cy="267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a:lnSpc>
                  <a:spcPct val="115000"/>
                </a:lnSpc>
                <a:spcAft>
                  <a:spcPts val="1000"/>
                </a:spcAft>
              </a:pPr>
              <a:r>
                <a:rPr lang="en-US" sz="800" b="1" dirty="0">
                  <a:solidFill>
                    <a:srgbClr val="000000"/>
                  </a:solidFill>
                  <a:effectLst/>
                  <a:latin typeface="Tahoma" panose="020B0604030504040204" pitchFamily="34" charset="0"/>
                  <a:ea typeface="MS Mincho" panose="02020609040205080304" pitchFamily="49" charset="-128"/>
                  <a:cs typeface="Times New Roman" panose="02020603050405020304" pitchFamily="18" charset="0"/>
                </a:rPr>
                <a:t>USER</a:t>
              </a:r>
              <a:endParaRPr lang="en-IN" sz="1100" dirty="0">
                <a:effectLst/>
                <a:latin typeface="Calibri" panose="020F0502020204030204" pitchFamily="34" charset="0"/>
                <a:ea typeface="MS Mincho" panose="02020609040205080304" pitchFamily="49" charset="-128"/>
                <a:cs typeface="Times New Roman" panose="02020603050405020304" pitchFamily="18" charset="0"/>
              </a:endParaRPr>
            </a:p>
          </p:txBody>
        </p:sp>
        <p:sp>
          <p:nvSpPr>
            <p:cNvPr id="13" name="Oval 12">
              <a:extLst>
                <a:ext uri="{FF2B5EF4-FFF2-40B4-BE49-F238E27FC236}">
                  <a16:creationId xmlns:a16="http://schemas.microsoft.com/office/drawing/2014/main" id="{F1253AC3-BFD7-4A58-96A0-C6848A852900}"/>
                </a:ext>
              </a:extLst>
            </p:cNvPr>
            <p:cNvSpPr>
              <a:spLocks noChangeArrowheads="1"/>
            </p:cNvSpPr>
            <p:nvPr/>
          </p:nvSpPr>
          <p:spPr bwMode="auto">
            <a:xfrm>
              <a:off x="5088255" y="1104900"/>
              <a:ext cx="141605" cy="141605"/>
            </a:xfrm>
            <a:prstGeom prst="ellipse">
              <a:avLst/>
            </a:prstGeom>
            <a:solidFill>
              <a:srgbClr val="FFFFB9"/>
            </a:solidFill>
            <a:ln w="8890">
              <a:solidFill>
                <a:srgbClr val="800000"/>
              </a:solidFill>
              <a:round/>
              <a:headEnd/>
              <a:tailEnd/>
            </a:ln>
          </p:spPr>
          <p:txBody>
            <a:bodyPr rot="0" vert="horz" wrap="square" lIns="91440" tIns="45720" rIns="91440" bIns="45720" anchor="t" anchorCtr="0" upright="1">
              <a:noAutofit/>
            </a:bodyPr>
            <a:lstStyle/>
            <a:p>
              <a:endParaRPr lang="en-IN" dirty="0"/>
            </a:p>
          </p:txBody>
        </p:sp>
        <p:cxnSp>
          <p:nvCxnSpPr>
            <p:cNvPr id="14" name="Line 107">
              <a:extLst>
                <a:ext uri="{FF2B5EF4-FFF2-40B4-BE49-F238E27FC236}">
                  <a16:creationId xmlns:a16="http://schemas.microsoft.com/office/drawing/2014/main" id="{B3CDCFFF-75EE-44D0-815F-FBC1D0DD3338}"/>
                </a:ext>
              </a:extLst>
            </p:cNvPr>
            <p:cNvCxnSpPr>
              <a:cxnSpLocks noChangeShapeType="1"/>
            </p:cNvCxnSpPr>
            <p:nvPr/>
          </p:nvCxnSpPr>
          <p:spPr bwMode="auto">
            <a:xfrm>
              <a:off x="5158740" y="1255395"/>
              <a:ext cx="635" cy="150495"/>
            </a:xfrm>
            <a:prstGeom prst="line">
              <a:avLst/>
            </a:prstGeom>
            <a:noFill/>
            <a:ln w="8890">
              <a:solidFill>
                <a:srgbClr val="800000"/>
              </a:solidFill>
              <a:round/>
              <a:headEnd/>
              <a:tailEnd/>
            </a:ln>
            <a:extLst>
              <a:ext uri="{909E8E84-426E-40DD-AFC4-6F175D3DCCD1}">
                <a14:hiddenFill xmlns:a14="http://schemas.microsoft.com/office/drawing/2010/main">
                  <a:noFill/>
                </a14:hiddenFill>
              </a:ext>
            </a:extLst>
          </p:spPr>
        </p:cxnSp>
        <p:cxnSp>
          <p:nvCxnSpPr>
            <p:cNvPr id="15" name="Line 108">
              <a:extLst>
                <a:ext uri="{FF2B5EF4-FFF2-40B4-BE49-F238E27FC236}">
                  <a16:creationId xmlns:a16="http://schemas.microsoft.com/office/drawing/2014/main" id="{7E6B1BAF-B350-4DFD-B9D2-686255DB04CF}"/>
                </a:ext>
              </a:extLst>
            </p:cNvPr>
            <p:cNvCxnSpPr>
              <a:cxnSpLocks noChangeShapeType="1"/>
            </p:cNvCxnSpPr>
            <p:nvPr/>
          </p:nvCxnSpPr>
          <p:spPr bwMode="auto">
            <a:xfrm>
              <a:off x="5079365" y="1308100"/>
              <a:ext cx="167640" cy="635"/>
            </a:xfrm>
            <a:prstGeom prst="line">
              <a:avLst/>
            </a:prstGeom>
            <a:noFill/>
            <a:ln w="8890">
              <a:solidFill>
                <a:srgbClr val="800000"/>
              </a:solidFill>
              <a:round/>
              <a:headEnd/>
              <a:tailEnd/>
            </a:ln>
            <a:extLst>
              <a:ext uri="{909E8E84-426E-40DD-AFC4-6F175D3DCCD1}">
                <a14:hiddenFill xmlns:a14="http://schemas.microsoft.com/office/drawing/2010/main">
                  <a:noFill/>
                </a14:hiddenFill>
              </a:ext>
            </a:extLst>
          </p:spPr>
        </p:cxnSp>
        <p:cxnSp>
          <p:nvCxnSpPr>
            <p:cNvPr id="16" name="Line 109">
              <a:extLst>
                <a:ext uri="{FF2B5EF4-FFF2-40B4-BE49-F238E27FC236}">
                  <a16:creationId xmlns:a16="http://schemas.microsoft.com/office/drawing/2014/main" id="{B91B7553-750E-4145-9B98-9132B4D7DE01}"/>
                </a:ext>
              </a:extLst>
            </p:cNvPr>
            <p:cNvCxnSpPr>
              <a:cxnSpLocks noChangeShapeType="1"/>
            </p:cNvCxnSpPr>
            <p:nvPr/>
          </p:nvCxnSpPr>
          <p:spPr bwMode="auto">
            <a:xfrm flipH="1">
              <a:off x="5052695" y="1405890"/>
              <a:ext cx="106045" cy="158750"/>
            </a:xfrm>
            <a:prstGeom prst="line">
              <a:avLst/>
            </a:prstGeom>
            <a:noFill/>
            <a:ln w="8890">
              <a:solidFill>
                <a:srgbClr val="800000"/>
              </a:solidFill>
              <a:round/>
              <a:headEnd/>
              <a:tailEnd/>
            </a:ln>
            <a:extLst>
              <a:ext uri="{909E8E84-426E-40DD-AFC4-6F175D3DCCD1}">
                <a14:hiddenFill xmlns:a14="http://schemas.microsoft.com/office/drawing/2010/main">
                  <a:noFill/>
                </a14:hiddenFill>
              </a:ext>
            </a:extLst>
          </p:spPr>
        </p:cxnSp>
        <p:cxnSp>
          <p:nvCxnSpPr>
            <p:cNvPr id="17" name="Line 110">
              <a:extLst>
                <a:ext uri="{FF2B5EF4-FFF2-40B4-BE49-F238E27FC236}">
                  <a16:creationId xmlns:a16="http://schemas.microsoft.com/office/drawing/2014/main" id="{FC4EA4F0-A2C8-4AE0-B6CE-1D5A94CA89C7}"/>
                </a:ext>
              </a:extLst>
            </p:cNvPr>
            <p:cNvCxnSpPr>
              <a:cxnSpLocks noChangeShapeType="1"/>
            </p:cNvCxnSpPr>
            <p:nvPr/>
          </p:nvCxnSpPr>
          <p:spPr bwMode="auto">
            <a:xfrm>
              <a:off x="5158740" y="1405890"/>
              <a:ext cx="114935" cy="158750"/>
            </a:xfrm>
            <a:prstGeom prst="line">
              <a:avLst/>
            </a:prstGeom>
            <a:noFill/>
            <a:ln w="8890">
              <a:solidFill>
                <a:srgbClr val="800000"/>
              </a:solidFill>
              <a:round/>
              <a:headEnd/>
              <a:tailEnd/>
            </a:ln>
            <a:extLst>
              <a:ext uri="{909E8E84-426E-40DD-AFC4-6F175D3DCCD1}">
                <a14:hiddenFill xmlns:a14="http://schemas.microsoft.com/office/drawing/2010/main">
                  <a:noFill/>
                </a14:hiddenFill>
              </a:ext>
            </a:extLst>
          </p:spPr>
        </p:cxnSp>
        <p:sp>
          <p:nvSpPr>
            <p:cNvPr id="18" name="Rectangle 17">
              <a:extLst>
                <a:ext uri="{FF2B5EF4-FFF2-40B4-BE49-F238E27FC236}">
                  <a16:creationId xmlns:a16="http://schemas.microsoft.com/office/drawing/2014/main" id="{3135AC10-C417-46F2-8912-73009D9C7F6B}"/>
                </a:ext>
              </a:extLst>
            </p:cNvPr>
            <p:cNvSpPr>
              <a:spLocks noChangeArrowheads="1"/>
            </p:cNvSpPr>
            <p:nvPr/>
          </p:nvSpPr>
          <p:spPr bwMode="auto">
            <a:xfrm>
              <a:off x="4822825" y="1603994"/>
              <a:ext cx="1129665" cy="267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a:lnSpc>
                  <a:spcPct val="115000"/>
                </a:lnSpc>
                <a:spcAft>
                  <a:spcPts val="1000"/>
                </a:spcAft>
              </a:pPr>
              <a:r>
                <a:rPr lang="en-US" sz="800" b="1" dirty="0">
                  <a:solidFill>
                    <a:srgbClr val="000000"/>
                  </a:solidFill>
                  <a:effectLst/>
                  <a:latin typeface="Tahoma" panose="020B0604030504040204" pitchFamily="34" charset="0"/>
                  <a:ea typeface="MS Mincho" panose="02020609040205080304" pitchFamily="49" charset="-128"/>
                  <a:cs typeface="Times New Roman" panose="02020603050405020304" pitchFamily="18" charset="0"/>
                </a:rPr>
                <a:t>Jupiter Notebook Tool</a:t>
              </a:r>
              <a:endParaRPr lang="en-IN" sz="1100" dirty="0">
                <a:effectLst/>
                <a:latin typeface="Calibri" panose="020F0502020204030204" pitchFamily="34" charset="0"/>
                <a:ea typeface="MS Mincho" panose="02020609040205080304" pitchFamily="49" charset="-128"/>
                <a:cs typeface="Times New Roman" panose="02020603050405020304" pitchFamily="18" charset="0"/>
              </a:endParaRPr>
            </a:p>
          </p:txBody>
        </p:sp>
        <p:sp>
          <p:nvSpPr>
            <p:cNvPr id="19" name="Oval 18">
              <a:extLst>
                <a:ext uri="{FF2B5EF4-FFF2-40B4-BE49-F238E27FC236}">
                  <a16:creationId xmlns:a16="http://schemas.microsoft.com/office/drawing/2014/main" id="{89C12800-F040-4861-ADB3-B97B7CD1B296}"/>
                </a:ext>
              </a:extLst>
            </p:cNvPr>
            <p:cNvSpPr>
              <a:spLocks noChangeArrowheads="1"/>
            </p:cNvSpPr>
            <p:nvPr/>
          </p:nvSpPr>
          <p:spPr bwMode="auto">
            <a:xfrm>
              <a:off x="2300605" y="176530"/>
              <a:ext cx="1052830" cy="309880"/>
            </a:xfrm>
            <a:prstGeom prst="ellipse">
              <a:avLst/>
            </a:prstGeom>
            <a:solidFill>
              <a:srgbClr val="FFFFB9"/>
            </a:solidFill>
            <a:ln w="8890">
              <a:solidFill>
                <a:srgbClr val="800000"/>
              </a:solidFill>
              <a:round/>
              <a:headEnd/>
              <a:tailEnd/>
            </a:ln>
          </p:spPr>
          <p:txBody>
            <a:bodyPr rot="0" vert="horz" wrap="square" lIns="91440" tIns="45720" rIns="91440" bIns="45720" anchor="t" anchorCtr="0" upright="1">
              <a:noAutofit/>
            </a:bodyPr>
            <a:lstStyle/>
            <a:p>
              <a:endParaRPr lang="en-IN" dirty="0"/>
            </a:p>
          </p:txBody>
        </p:sp>
        <p:sp>
          <p:nvSpPr>
            <p:cNvPr id="20" name="Rectangle 19">
              <a:extLst>
                <a:ext uri="{FF2B5EF4-FFF2-40B4-BE49-F238E27FC236}">
                  <a16:creationId xmlns:a16="http://schemas.microsoft.com/office/drawing/2014/main" id="{06BF2C55-44ED-4B01-8669-2067B5EDED91}"/>
                </a:ext>
              </a:extLst>
            </p:cNvPr>
            <p:cNvSpPr>
              <a:spLocks noChangeArrowheads="1"/>
            </p:cNvSpPr>
            <p:nvPr/>
          </p:nvSpPr>
          <p:spPr bwMode="auto">
            <a:xfrm>
              <a:off x="2530475" y="283210"/>
              <a:ext cx="734695" cy="267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a:lnSpc>
                  <a:spcPct val="115000"/>
                </a:lnSpc>
                <a:spcAft>
                  <a:spcPts val="1000"/>
                </a:spcAft>
              </a:pPr>
              <a:r>
                <a:rPr lang="en-US" sz="800" b="1" dirty="0">
                  <a:solidFill>
                    <a:srgbClr val="000000"/>
                  </a:solidFill>
                  <a:effectLst/>
                  <a:latin typeface="Tahoma" panose="020B0604030504040204" pitchFamily="34" charset="0"/>
                  <a:ea typeface="MS Mincho" panose="02020609040205080304" pitchFamily="49" charset="-128"/>
                  <a:cs typeface="Times New Roman" panose="02020603050405020304" pitchFamily="18" charset="0"/>
                </a:rPr>
                <a:t>Software Data</a:t>
              </a:r>
              <a:endParaRPr lang="en-IN" sz="1100" dirty="0">
                <a:effectLst/>
                <a:latin typeface="Calibri" panose="020F0502020204030204" pitchFamily="34" charset="0"/>
                <a:ea typeface="MS Mincho" panose="02020609040205080304" pitchFamily="49" charset="-128"/>
                <a:cs typeface="Times New Roman" panose="02020603050405020304" pitchFamily="18" charset="0"/>
              </a:endParaRPr>
            </a:p>
          </p:txBody>
        </p:sp>
        <p:sp>
          <p:nvSpPr>
            <p:cNvPr id="21" name="Oval 20">
              <a:extLst>
                <a:ext uri="{FF2B5EF4-FFF2-40B4-BE49-F238E27FC236}">
                  <a16:creationId xmlns:a16="http://schemas.microsoft.com/office/drawing/2014/main" id="{1A58AA62-EE53-44B2-BD87-ADF25C339E77}"/>
                </a:ext>
              </a:extLst>
            </p:cNvPr>
            <p:cNvSpPr>
              <a:spLocks noChangeArrowheads="1"/>
            </p:cNvSpPr>
            <p:nvPr/>
          </p:nvSpPr>
          <p:spPr bwMode="auto">
            <a:xfrm>
              <a:off x="2300605" y="1449705"/>
              <a:ext cx="1176655" cy="274320"/>
            </a:xfrm>
            <a:prstGeom prst="ellipse">
              <a:avLst/>
            </a:prstGeom>
            <a:solidFill>
              <a:srgbClr val="FFFFB9"/>
            </a:solidFill>
            <a:ln w="8890">
              <a:solidFill>
                <a:srgbClr val="800000"/>
              </a:solidFill>
              <a:round/>
              <a:headEnd/>
              <a:tailEnd/>
            </a:ln>
          </p:spPr>
          <p:txBody>
            <a:bodyPr rot="0" vert="horz" wrap="square" lIns="91440" tIns="45720" rIns="91440" bIns="45720" anchor="t" anchorCtr="0" upright="1">
              <a:noAutofit/>
            </a:bodyPr>
            <a:lstStyle/>
            <a:p>
              <a:endParaRPr lang="en-IN" dirty="0"/>
            </a:p>
          </p:txBody>
        </p:sp>
        <p:sp>
          <p:nvSpPr>
            <p:cNvPr id="22" name="Rectangle 21">
              <a:extLst>
                <a:ext uri="{FF2B5EF4-FFF2-40B4-BE49-F238E27FC236}">
                  <a16:creationId xmlns:a16="http://schemas.microsoft.com/office/drawing/2014/main" id="{1D9A0D15-8942-414B-8906-7B705FEA0BCE}"/>
                </a:ext>
              </a:extLst>
            </p:cNvPr>
            <p:cNvSpPr>
              <a:spLocks noChangeArrowheads="1"/>
            </p:cNvSpPr>
            <p:nvPr/>
          </p:nvSpPr>
          <p:spPr bwMode="auto">
            <a:xfrm>
              <a:off x="2513330" y="1537970"/>
              <a:ext cx="793115" cy="267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a:lnSpc>
                  <a:spcPct val="115000"/>
                </a:lnSpc>
                <a:spcAft>
                  <a:spcPts val="1000"/>
                </a:spcAft>
              </a:pPr>
              <a:r>
                <a:rPr lang="en-US" sz="800" b="1" dirty="0">
                  <a:solidFill>
                    <a:srgbClr val="000000"/>
                  </a:solidFill>
                  <a:effectLst/>
                  <a:latin typeface="Tahoma" panose="020B0604030504040204" pitchFamily="34" charset="0"/>
                  <a:ea typeface="MS Mincho" panose="02020609040205080304" pitchFamily="49" charset="-128"/>
                  <a:cs typeface="Times New Roman" panose="02020603050405020304" pitchFamily="18" charset="0"/>
                </a:rPr>
                <a:t>Big Query Form</a:t>
              </a:r>
              <a:endParaRPr lang="en-IN" sz="1100" dirty="0">
                <a:effectLst/>
                <a:latin typeface="Calibri" panose="020F0502020204030204" pitchFamily="34" charset="0"/>
                <a:ea typeface="MS Mincho" panose="02020609040205080304" pitchFamily="49" charset="-128"/>
                <a:cs typeface="Times New Roman" panose="02020603050405020304" pitchFamily="18" charset="0"/>
              </a:endParaRPr>
            </a:p>
          </p:txBody>
        </p:sp>
        <p:sp>
          <p:nvSpPr>
            <p:cNvPr id="23" name="Oval 22">
              <a:extLst>
                <a:ext uri="{FF2B5EF4-FFF2-40B4-BE49-F238E27FC236}">
                  <a16:creationId xmlns:a16="http://schemas.microsoft.com/office/drawing/2014/main" id="{22E3B0B9-81E7-47DB-BBA3-8D2658796CBB}"/>
                </a:ext>
              </a:extLst>
            </p:cNvPr>
            <p:cNvSpPr>
              <a:spLocks noChangeArrowheads="1"/>
            </p:cNvSpPr>
            <p:nvPr/>
          </p:nvSpPr>
          <p:spPr bwMode="auto">
            <a:xfrm>
              <a:off x="2123440" y="636270"/>
              <a:ext cx="1416050" cy="274320"/>
            </a:xfrm>
            <a:prstGeom prst="ellipse">
              <a:avLst/>
            </a:prstGeom>
            <a:solidFill>
              <a:srgbClr val="FFFFB9"/>
            </a:solidFill>
            <a:ln w="8890">
              <a:solidFill>
                <a:srgbClr val="800000"/>
              </a:solidFill>
              <a:round/>
              <a:headEnd/>
              <a:tailEnd/>
            </a:ln>
          </p:spPr>
          <p:txBody>
            <a:bodyPr rot="0" vert="horz" wrap="square" lIns="91440" tIns="45720" rIns="91440" bIns="45720" anchor="t" anchorCtr="0" upright="1">
              <a:noAutofit/>
            </a:bodyPr>
            <a:lstStyle/>
            <a:p>
              <a:endParaRPr lang="en-IN" dirty="0"/>
            </a:p>
          </p:txBody>
        </p:sp>
        <p:sp>
          <p:nvSpPr>
            <p:cNvPr id="24" name="Rectangle 23">
              <a:extLst>
                <a:ext uri="{FF2B5EF4-FFF2-40B4-BE49-F238E27FC236}">
                  <a16:creationId xmlns:a16="http://schemas.microsoft.com/office/drawing/2014/main" id="{0A5F2E61-1165-4E12-ADA0-1B02891337BA}"/>
                </a:ext>
              </a:extLst>
            </p:cNvPr>
            <p:cNvSpPr>
              <a:spLocks noChangeArrowheads="1"/>
            </p:cNvSpPr>
            <p:nvPr/>
          </p:nvSpPr>
          <p:spPr bwMode="auto">
            <a:xfrm>
              <a:off x="2371725" y="725170"/>
              <a:ext cx="947420" cy="267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a:lnSpc>
                  <a:spcPct val="115000"/>
                </a:lnSpc>
                <a:spcAft>
                  <a:spcPts val="1000"/>
                </a:spcAft>
              </a:pPr>
              <a:r>
                <a:rPr lang="en-US" sz="800" b="1" dirty="0">
                  <a:solidFill>
                    <a:srgbClr val="000000"/>
                  </a:solidFill>
                  <a:effectLst/>
                  <a:latin typeface="Tahoma" panose="020B0604030504040204" pitchFamily="34" charset="0"/>
                  <a:ea typeface="MS Mincho" panose="02020609040205080304" pitchFamily="49" charset="-128"/>
                  <a:cs typeface="Times New Roman" panose="02020603050405020304" pitchFamily="18" charset="0"/>
                </a:rPr>
                <a:t>Data set collection</a:t>
              </a:r>
              <a:endParaRPr lang="en-IN" sz="1100" dirty="0">
                <a:effectLst/>
                <a:latin typeface="Calibri" panose="020F0502020204030204" pitchFamily="34" charset="0"/>
                <a:ea typeface="MS Mincho" panose="02020609040205080304" pitchFamily="49" charset="-128"/>
                <a:cs typeface="Times New Roman" panose="02020603050405020304" pitchFamily="18" charset="0"/>
              </a:endParaRPr>
            </a:p>
          </p:txBody>
        </p:sp>
        <p:sp>
          <p:nvSpPr>
            <p:cNvPr id="25" name="Oval 24">
              <a:extLst>
                <a:ext uri="{FF2B5EF4-FFF2-40B4-BE49-F238E27FC236}">
                  <a16:creationId xmlns:a16="http://schemas.microsoft.com/office/drawing/2014/main" id="{6E4C5AC1-A105-4A39-88D6-D328FE8695C4}"/>
                </a:ext>
              </a:extLst>
            </p:cNvPr>
            <p:cNvSpPr>
              <a:spLocks noChangeArrowheads="1"/>
            </p:cNvSpPr>
            <p:nvPr/>
          </p:nvSpPr>
          <p:spPr bwMode="auto">
            <a:xfrm>
              <a:off x="2159000" y="1025525"/>
              <a:ext cx="1344930" cy="309245"/>
            </a:xfrm>
            <a:prstGeom prst="ellipse">
              <a:avLst/>
            </a:prstGeom>
            <a:solidFill>
              <a:srgbClr val="FFFFB9"/>
            </a:solidFill>
            <a:ln w="8890">
              <a:solidFill>
                <a:srgbClr val="800000"/>
              </a:solidFill>
              <a:round/>
              <a:headEnd/>
              <a:tailEnd/>
            </a:ln>
          </p:spPr>
          <p:txBody>
            <a:bodyPr rot="0" vert="horz" wrap="square" lIns="91440" tIns="45720" rIns="91440" bIns="45720" anchor="t" anchorCtr="0" upright="1">
              <a:noAutofit/>
            </a:bodyPr>
            <a:lstStyle/>
            <a:p>
              <a:endParaRPr lang="en-IN" dirty="0"/>
            </a:p>
          </p:txBody>
        </p:sp>
        <p:sp>
          <p:nvSpPr>
            <p:cNvPr id="26" name="Rectangle 25">
              <a:extLst>
                <a:ext uri="{FF2B5EF4-FFF2-40B4-BE49-F238E27FC236}">
                  <a16:creationId xmlns:a16="http://schemas.microsoft.com/office/drawing/2014/main" id="{0F118602-6ACF-458C-8521-A47A35BCCB95}"/>
                </a:ext>
              </a:extLst>
            </p:cNvPr>
            <p:cNvSpPr>
              <a:spLocks noChangeArrowheads="1"/>
            </p:cNvSpPr>
            <p:nvPr/>
          </p:nvSpPr>
          <p:spPr bwMode="auto">
            <a:xfrm>
              <a:off x="2397760" y="1131570"/>
              <a:ext cx="882650" cy="267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a:lnSpc>
                  <a:spcPct val="115000"/>
                </a:lnSpc>
                <a:spcAft>
                  <a:spcPts val="1000"/>
                </a:spcAft>
              </a:pPr>
              <a:r>
                <a:rPr lang="en-US" sz="800" b="1" dirty="0">
                  <a:solidFill>
                    <a:srgbClr val="000000"/>
                  </a:solidFill>
                  <a:effectLst/>
                  <a:latin typeface="Tahoma" panose="020B0604030504040204" pitchFamily="34" charset="0"/>
                  <a:ea typeface="MS Mincho" panose="02020609040205080304" pitchFamily="49" charset="-128"/>
                  <a:cs typeface="Times New Roman" panose="02020603050405020304" pitchFamily="18" charset="0"/>
                </a:rPr>
                <a:t>User select query</a:t>
              </a:r>
              <a:endParaRPr lang="en-IN" sz="1100" dirty="0">
                <a:effectLst/>
                <a:latin typeface="Calibri" panose="020F0502020204030204" pitchFamily="34" charset="0"/>
                <a:ea typeface="MS Mincho" panose="02020609040205080304" pitchFamily="49" charset="-128"/>
                <a:cs typeface="Times New Roman" panose="02020603050405020304" pitchFamily="18" charset="0"/>
              </a:endParaRPr>
            </a:p>
          </p:txBody>
        </p:sp>
        <p:sp>
          <p:nvSpPr>
            <p:cNvPr id="27" name="Oval 26">
              <a:extLst>
                <a:ext uri="{FF2B5EF4-FFF2-40B4-BE49-F238E27FC236}">
                  <a16:creationId xmlns:a16="http://schemas.microsoft.com/office/drawing/2014/main" id="{C4DD1455-EFBD-43C9-B36D-6954A47C3BE4}"/>
                </a:ext>
              </a:extLst>
            </p:cNvPr>
            <p:cNvSpPr>
              <a:spLocks noChangeArrowheads="1"/>
            </p:cNvSpPr>
            <p:nvPr/>
          </p:nvSpPr>
          <p:spPr bwMode="auto">
            <a:xfrm>
              <a:off x="2406650" y="1803400"/>
              <a:ext cx="876300" cy="265430"/>
            </a:xfrm>
            <a:prstGeom prst="ellipse">
              <a:avLst/>
            </a:prstGeom>
            <a:solidFill>
              <a:srgbClr val="FFFFB9"/>
            </a:solidFill>
            <a:ln w="8890">
              <a:solidFill>
                <a:srgbClr val="800000"/>
              </a:solidFill>
              <a:round/>
              <a:headEnd/>
              <a:tailEnd/>
            </a:ln>
          </p:spPr>
          <p:txBody>
            <a:bodyPr rot="0" vert="horz" wrap="square" lIns="91440" tIns="45720" rIns="91440" bIns="45720" anchor="t" anchorCtr="0" upright="1">
              <a:noAutofit/>
            </a:bodyPr>
            <a:lstStyle/>
            <a:p>
              <a:endParaRPr lang="en-IN" dirty="0"/>
            </a:p>
          </p:txBody>
        </p:sp>
        <p:sp>
          <p:nvSpPr>
            <p:cNvPr id="28" name="Rectangle 27">
              <a:extLst>
                <a:ext uri="{FF2B5EF4-FFF2-40B4-BE49-F238E27FC236}">
                  <a16:creationId xmlns:a16="http://schemas.microsoft.com/office/drawing/2014/main" id="{FD6EB34B-7626-4007-A032-9BA1BE139639}"/>
                </a:ext>
              </a:extLst>
            </p:cNvPr>
            <p:cNvSpPr>
              <a:spLocks noChangeArrowheads="1"/>
            </p:cNvSpPr>
            <p:nvPr/>
          </p:nvSpPr>
          <p:spPr bwMode="auto">
            <a:xfrm>
              <a:off x="2601595" y="1882775"/>
              <a:ext cx="628015" cy="267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a:lnSpc>
                  <a:spcPct val="115000"/>
                </a:lnSpc>
                <a:spcAft>
                  <a:spcPts val="1000"/>
                </a:spcAft>
              </a:pPr>
              <a:r>
                <a:rPr lang="en-US" sz="800" b="1" dirty="0">
                  <a:solidFill>
                    <a:srgbClr val="000000"/>
                  </a:solidFill>
                  <a:effectLst/>
                  <a:latin typeface="Tahoma" panose="020B0604030504040204" pitchFamily="34" charset="0"/>
                  <a:ea typeface="MS Mincho" panose="02020609040205080304" pitchFamily="49" charset="-128"/>
                  <a:cs typeface="Times New Roman" panose="02020603050405020304" pitchFamily="18" charset="0"/>
                </a:rPr>
                <a:t>PICKLE...n()</a:t>
              </a:r>
              <a:endParaRPr lang="en-IN" sz="1100" dirty="0">
                <a:effectLst/>
                <a:latin typeface="Calibri" panose="020F0502020204030204" pitchFamily="34" charset="0"/>
                <a:ea typeface="MS Mincho" panose="02020609040205080304" pitchFamily="49" charset="-128"/>
                <a:cs typeface="Times New Roman" panose="02020603050405020304" pitchFamily="18" charset="0"/>
              </a:endParaRPr>
            </a:p>
          </p:txBody>
        </p:sp>
        <p:sp>
          <p:nvSpPr>
            <p:cNvPr id="29" name="Oval 28">
              <a:extLst>
                <a:ext uri="{FF2B5EF4-FFF2-40B4-BE49-F238E27FC236}">
                  <a16:creationId xmlns:a16="http://schemas.microsoft.com/office/drawing/2014/main" id="{D4535C56-C268-4C5A-9FE2-664B3E83EC60}"/>
                </a:ext>
              </a:extLst>
            </p:cNvPr>
            <p:cNvSpPr>
              <a:spLocks noChangeArrowheads="1"/>
            </p:cNvSpPr>
            <p:nvPr/>
          </p:nvSpPr>
          <p:spPr bwMode="auto">
            <a:xfrm>
              <a:off x="2265045" y="2157095"/>
              <a:ext cx="1238885" cy="265430"/>
            </a:xfrm>
            <a:prstGeom prst="ellipse">
              <a:avLst/>
            </a:prstGeom>
            <a:solidFill>
              <a:srgbClr val="FFFFB9"/>
            </a:solidFill>
            <a:ln w="8890">
              <a:solidFill>
                <a:srgbClr val="800000"/>
              </a:solidFill>
              <a:round/>
              <a:headEnd/>
              <a:tailEnd/>
            </a:ln>
          </p:spPr>
          <p:txBody>
            <a:bodyPr rot="0" vert="horz" wrap="square" lIns="91440" tIns="45720" rIns="91440" bIns="45720" anchor="t" anchorCtr="0" upright="1">
              <a:noAutofit/>
            </a:bodyPr>
            <a:lstStyle/>
            <a:p>
              <a:endParaRPr lang="en-IN" dirty="0"/>
            </a:p>
          </p:txBody>
        </p:sp>
        <p:sp>
          <p:nvSpPr>
            <p:cNvPr id="30" name="Rectangle 29">
              <a:extLst>
                <a:ext uri="{FF2B5EF4-FFF2-40B4-BE49-F238E27FC236}">
                  <a16:creationId xmlns:a16="http://schemas.microsoft.com/office/drawing/2014/main" id="{E0AFB842-8BDD-47E6-A9F4-4F6D86587559}"/>
                </a:ext>
              </a:extLst>
            </p:cNvPr>
            <p:cNvSpPr>
              <a:spLocks noChangeArrowheads="1"/>
            </p:cNvSpPr>
            <p:nvPr/>
          </p:nvSpPr>
          <p:spPr bwMode="auto">
            <a:xfrm>
              <a:off x="2663190" y="2236470"/>
              <a:ext cx="367030" cy="267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a:lnSpc>
                  <a:spcPct val="115000"/>
                </a:lnSpc>
                <a:spcAft>
                  <a:spcPts val="1000"/>
                </a:spcAft>
              </a:pPr>
              <a:r>
                <a:rPr lang="en-US" sz="800" b="1" dirty="0">
                  <a:solidFill>
                    <a:srgbClr val="000000"/>
                  </a:solidFill>
                  <a:effectLst/>
                  <a:latin typeface="Tahoma" panose="020B0604030504040204" pitchFamily="34" charset="0"/>
                  <a:ea typeface="MS Mincho" panose="02020609040205080304" pitchFamily="49" charset="-128"/>
                  <a:cs typeface="Times New Roman" panose="02020603050405020304" pitchFamily="18" charset="0"/>
                </a:rPr>
                <a:t>DESK()</a:t>
              </a:r>
              <a:endParaRPr lang="en-IN" sz="1100" dirty="0">
                <a:effectLst/>
                <a:latin typeface="Calibri" panose="020F0502020204030204" pitchFamily="34" charset="0"/>
                <a:ea typeface="MS Mincho" panose="02020609040205080304" pitchFamily="49" charset="-128"/>
                <a:cs typeface="Times New Roman" panose="02020603050405020304" pitchFamily="18" charset="0"/>
              </a:endParaRPr>
            </a:p>
          </p:txBody>
        </p:sp>
        <p:sp>
          <p:nvSpPr>
            <p:cNvPr id="31" name="Oval 30">
              <a:extLst>
                <a:ext uri="{FF2B5EF4-FFF2-40B4-BE49-F238E27FC236}">
                  <a16:creationId xmlns:a16="http://schemas.microsoft.com/office/drawing/2014/main" id="{C2F4FEE1-9C54-441A-BCC3-4B1CC5C43DB0}"/>
                </a:ext>
              </a:extLst>
            </p:cNvPr>
            <p:cNvSpPr>
              <a:spLocks noChangeArrowheads="1"/>
            </p:cNvSpPr>
            <p:nvPr/>
          </p:nvSpPr>
          <p:spPr bwMode="auto">
            <a:xfrm>
              <a:off x="2336165" y="2616835"/>
              <a:ext cx="1106170" cy="274320"/>
            </a:xfrm>
            <a:prstGeom prst="ellipse">
              <a:avLst/>
            </a:prstGeom>
            <a:solidFill>
              <a:srgbClr val="FFFFB9"/>
            </a:solidFill>
            <a:ln w="8890">
              <a:solidFill>
                <a:srgbClr val="800000"/>
              </a:solidFill>
              <a:round/>
              <a:headEnd/>
              <a:tailEnd/>
            </a:ln>
          </p:spPr>
          <p:txBody>
            <a:bodyPr rot="0" vert="horz" wrap="square" lIns="91440" tIns="45720" rIns="91440" bIns="45720" anchor="t" anchorCtr="0" upright="1">
              <a:noAutofit/>
            </a:bodyPr>
            <a:lstStyle/>
            <a:p>
              <a:endParaRPr lang="en-IN" dirty="0"/>
            </a:p>
          </p:txBody>
        </p:sp>
        <p:sp>
          <p:nvSpPr>
            <p:cNvPr id="32" name="Rectangle 31">
              <a:extLst>
                <a:ext uri="{FF2B5EF4-FFF2-40B4-BE49-F238E27FC236}">
                  <a16:creationId xmlns:a16="http://schemas.microsoft.com/office/drawing/2014/main" id="{342C1F08-EB3F-413B-B12A-4BFF94EF3B68}"/>
                </a:ext>
              </a:extLst>
            </p:cNvPr>
            <p:cNvSpPr>
              <a:spLocks noChangeArrowheads="1"/>
            </p:cNvSpPr>
            <p:nvPr/>
          </p:nvSpPr>
          <p:spPr bwMode="auto">
            <a:xfrm>
              <a:off x="2734310" y="2705100"/>
              <a:ext cx="324485" cy="267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a:lnSpc>
                  <a:spcPct val="115000"/>
                </a:lnSpc>
                <a:spcAft>
                  <a:spcPts val="1000"/>
                </a:spcAft>
              </a:pPr>
              <a:r>
                <a:rPr lang="en-US" sz="800" b="1" dirty="0">
                  <a:solidFill>
                    <a:srgbClr val="000000"/>
                  </a:solidFill>
                  <a:effectLst/>
                  <a:latin typeface="Tahoma" panose="020B0604030504040204" pitchFamily="34" charset="0"/>
                  <a:ea typeface="MS Mincho" panose="02020609040205080304" pitchFamily="49" charset="-128"/>
                  <a:cs typeface="Times New Roman" panose="02020603050405020304" pitchFamily="18" charset="0"/>
                </a:rPr>
                <a:t>Result</a:t>
              </a:r>
              <a:endParaRPr lang="en-IN" sz="1100" dirty="0">
                <a:effectLst/>
                <a:latin typeface="Calibri" panose="020F0502020204030204" pitchFamily="34" charset="0"/>
                <a:ea typeface="MS Mincho" panose="02020609040205080304" pitchFamily="49" charset="-128"/>
                <a:cs typeface="Times New Roman" panose="02020603050405020304" pitchFamily="18" charset="0"/>
              </a:endParaRPr>
            </a:p>
          </p:txBody>
        </p:sp>
        <p:cxnSp>
          <p:nvCxnSpPr>
            <p:cNvPr id="33" name="Line 126">
              <a:extLst>
                <a:ext uri="{FF2B5EF4-FFF2-40B4-BE49-F238E27FC236}">
                  <a16:creationId xmlns:a16="http://schemas.microsoft.com/office/drawing/2014/main" id="{BE0B1A77-5825-4A0D-A147-18260DFACA3C}"/>
                </a:ext>
              </a:extLst>
            </p:cNvPr>
            <p:cNvCxnSpPr>
              <a:cxnSpLocks noChangeShapeType="1"/>
            </p:cNvCxnSpPr>
            <p:nvPr/>
          </p:nvCxnSpPr>
          <p:spPr bwMode="auto">
            <a:xfrm flipV="1">
              <a:off x="929005" y="495300"/>
              <a:ext cx="1530985" cy="662940"/>
            </a:xfrm>
            <a:prstGeom prst="line">
              <a:avLst/>
            </a:prstGeom>
            <a:noFill/>
            <a:ln w="8890">
              <a:solidFill>
                <a:srgbClr val="800000"/>
              </a:solidFill>
              <a:round/>
              <a:headEnd/>
              <a:tailEnd/>
            </a:ln>
            <a:extLst>
              <a:ext uri="{909E8E84-426E-40DD-AFC4-6F175D3DCCD1}">
                <a14:hiddenFill xmlns:a14="http://schemas.microsoft.com/office/drawing/2010/main">
                  <a:noFill/>
                </a14:hiddenFill>
              </a:ext>
            </a:extLst>
          </p:spPr>
        </p:cxnSp>
        <p:sp>
          <p:nvSpPr>
            <p:cNvPr id="34" name="Freeform 127">
              <a:extLst>
                <a:ext uri="{FF2B5EF4-FFF2-40B4-BE49-F238E27FC236}">
                  <a16:creationId xmlns:a16="http://schemas.microsoft.com/office/drawing/2014/main" id="{DD5C4980-33ED-41DD-B3CC-4FB7A1E93445}"/>
                </a:ext>
              </a:extLst>
            </p:cNvPr>
            <p:cNvSpPr>
              <a:spLocks/>
            </p:cNvSpPr>
            <p:nvPr/>
          </p:nvSpPr>
          <p:spPr bwMode="auto">
            <a:xfrm>
              <a:off x="2371725" y="495300"/>
              <a:ext cx="88265" cy="61595"/>
            </a:xfrm>
            <a:custGeom>
              <a:avLst/>
              <a:gdLst>
                <a:gd name="T0" fmla="*/ 41 w 139"/>
                <a:gd name="T1" fmla="*/ 97 h 97"/>
                <a:gd name="T2" fmla="*/ 139 w 139"/>
                <a:gd name="T3" fmla="*/ 0 h 97"/>
                <a:gd name="T4" fmla="*/ 0 w 139"/>
                <a:gd name="T5" fmla="*/ 0 h 97"/>
              </a:gdLst>
              <a:ahLst/>
              <a:cxnLst>
                <a:cxn ang="0">
                  <a:pos x="T0" y="T1"/>
                </a:cxn>
                <a:cxn ang="0">
                  <a:pos x="T2" y="T3"/>
                </a:cxn>
                <a:cxn ang="0">
                  <a:pos x="T4" y="T5"/>
                </a:cxn>
              </a:cxnLst>
              <a:rect l="0" t="0" r="r" b="b"/>
              <a:pathLst>
                <a:path w="139" h="97">
                  <a:moveTo>
                    <a:pt x="41" y="97"/>
                  </a:moveTo>
                  <a:lnTo>
                    <a:pt x="139" y="0"/>
                  </a:lnTo>
                  <a:lnTo>
                    <a:pt x="0" y="0"/>
                  </a:lnTo>
                </a:path>
              </a:pathLst>
            </a:custGeom>
            <a:noFill/>
            <a:ln w="8890">
              <a:solidFill>
                <a:srgbClr val="8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dirty="0"/>
            </a:p>
          </p:txBody>
        </p:sp>
        <p:cxnSp>
          <p:nvCxnSpPr>
            <p:cNvPr id="35" name="Line 128">
              <a:extLst>
                <a:ext uri="{FF2B5EF4-FFF2-40B4-BE49-F238E27FC236}">
                  <a16:creationId xmlns:a16="http://schemas.microsoft.com/office/drawing/2014/main" id="{ACB62E84-6BA5-441F-B193-CFB850B2C1CC}"/>
                </a:ext>
              </a:extLst>
            </p:cNvPr>
            <p:cNvCxnSpPr>
              <a:cxnSpLocks noChangeShapeType="1"/>
            </p:cNvCxnSpPr>
            <p:nvPr/>
          </p:nvCxnSpPr>
          <p:spPr bwMode="auto">
            <a:xfrm flipV="1">
              <a:off x="929005" y="919480"/>
              <a:ext cx="1318260" cy="318135"/>
            </a:xfrm>
            <a:prstGeom prst="line">
              <a:avLst/>
            </a:prstGeom>
            <a:noFill/>
            <a:ln w="8890">
              <a:solidFill>
                <a:srgbClr val="800000"/>
              </a:solidFill>
              <a:round/>
              <a:headEnd/>
              <a:tailEnd/>
            </a:ln>
            <a:extLst>
              <a:ext uri="{909E8E84-426E-40DD-AFC4-6F175D3DCCD1}">
                <a14:hiddenFill xmlns:a14="http://schemas.microsoft.com/office/drawing/2010/main">
                  <a:noFill/>
                </a14:hiddenFill>
              </a:ext>
            </a:extLst>
          </p:spPr>
        </p:cxnSp>
        <p:sp>
          <p:nvSpPr>
            <p:cNvPr id="36" name="Freeform 129">
              <a:extLst>
                <a:ext uri="{FF2B5EF4-FFF2-40B4-BE49-F238E27FC236}">
                  <a16:creationId xmlns:a16="http://schemas.microsoft.com/office/drawing/2014/main" id="{BF90F7F5-C301-4440-B4FE-8D1C385F205D}"/>
                </a:ext>
              </a:extLst>
            </p:cNvPr>
            <p:cNvSpPr>
              <a:spLocks/>
            </p:cNvSpPr>
            <p:nvPr/>
          </p:nvSpPr>
          <p:spPr bwMode="auto">
            <a:xfrm>
              <a:off x="2159000" y="910590"/>
              <a:ext cx="88265" cy="61595"/>
            </a:xfrm>
            <a:custGeom>
              <a:avLst/>
              <a:gdLst>
                <a:gd name="T0" fmla="*/ 28 w 139"/>
                <a:gd name="T1" fmla="*/ 97 h 97"/>
                <a:gd name="T2" fmla="*/ 139 w 139"/>
                <a:gd name="T3" fmla="*/ 14 h 97"/>
                <a:gd name="T4" fmla="*/ 0 w 139"/>
                <a:gd name="T5" fmla="*/ 0 h 97"/>
              </a:gdLst>
              <a:ahLst/>
              <a:cxnLst>
                <a:cxn ang="0">
                  <a:pos x="T0" y="T1"/>
                </a:cxn>
                <a:cxn ang="0">
                  <a:pos x="T2" y="T3"/>
                </a:cxn>
                <a:cxn ang="0">
                  <a:pos x="T4" y="T5"/>
                </a:cxn>
              </a:cxnLst>
              <a:rect l="0" t="0" r="r" b="b"/>
              <a:pathLst>
                <a:path w="139" h="97">
                  <a:moveTo>
                    <a:pt x="28" y="97"/>
                  </a:moveTo>
                  <a:lnTo>
                    <a:pt x="139" y="14"/>
                  </a:lnTo>
                  <a:lnTo>
                    <a:pt x="0" y="0"/>
                  </a:lnTo>
                </a:path>
              </a:pathLst>
            </a:custGeom>
            <a:noFill/>
            <a:ln w="8890">
              <a:solidFill>
                <a:srgbClr val="8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dirty="0"/>
            </a:p>
          </p:txBody>
        </p:sp>
        <p:cxnSp>
          <p:nvCxnSpPr>
            <p:cNvPr id="37" name="Line 130">
              <a:extLst>
                <a:ext uri="{FF2B5EF4-FFF2-40B4-BE49-F238E27FC236}">
                  <a16:creationId xmlns:a16="http://schemas.microsoft.com/office/drawing/2014/main" id="{1F26F10F-E662-43A9-B646-94DB4AAFBEE4}"/>
                </a:ext>
              </a:extLst>
            </p:cNvPr>
            <p:cNvCxnSpPr>
              <a:cxnSpLocks noChangeShapeType="1"/>
            </p:cNvCxnSpPr>
            <p:nvPr/>
          </p:nvCxnSpPr>
          <p:spPr bwMode="auto">
            <a:xfrm flipV="1">
              <a:off x="929005" y="1228725"/>
              <a:ext cx="1229995" cy="71120"/>
            </a:xfrm>
            <a:prstGeom prst="line">
              <a:avLst/>
            </a:prstGeom>
            <a:noFill/>
            <a:ln w="8890">
              <a:solidFill>
                <a:srgbClr val="800000"/>
              </a:solidFill>
              <a:round/>
              <a:headEnd/>
              <a:tailEnd/>
            </a:ln>
            <a:extLst>
              <a:ext uri="{909E8E84-426E-40DD-AFC4-6F175D3DCCD1}">
                <a14:hiddenFill xmlns:a14="http://schemas.microsoft.com/office/drawing/2010/main">
                  <a:noFill/>
                </a14:hiddenFill>
              </a:ext>
            </a:extLst>
          </p:spPr>
        </p:cxnSp>
        <p:sp>
          <p:nvSpPr>
            <p:cNvPr id="38" name="Freeform 131">
              <a:extLst>
                <a:ext uri="{FF2B5EF4-FFF2-40B4-BE49-F238E27FC236}">
                  <a16:creationId xmlns:a16="http://schemas.microsoft.com/office/drawing/2014/main" id="{B21734ED-D9FE-4346-89D2-FA97E9DE24C7}"/>
                </a:ext>
              </a:extLst>
            </p:cNvPr>
            <p:cNvSpPr>
              <a:spLocks/>
            </p:cNvSpPr>
            <p:nvPr/>
          </p:nvSpPr>
          <p:spPr bwMode="auto">
            <a:xfrm>
              <a:off x="2070735" y="1202055"/>
              <a:ext cx="88265" cy="62230"/>
            </a:xfrm>
            <a:custGeom>
              <a:avLst/>
              <a:gdLst>
                <a:gd name="T0" fmla="*/ 14 w 139"/>
                <a:gd name="T1" fmla="*/ 98 h 98"/>
                <a:gd name="T2" fmla="*/ 139 w 139"/>
                <a:gd name="T3" fmla="*/ 42 h 98"/>
                <a:gd name="T4" fmla="*/ 0 w 139"/>
                <a:gd name="T5" fmla="*/ 0 h 98"/>
              </a:gdLst>
              <a:ahLst/>
              <a:cxnLst>
                <a:cxn ang="0">
                  <a:pos x="T0" y="T1"/>
                </a:cxn>
                <a:cxn ang="0">
                  <a:pos x="T2" y="T3"/>
                </a:cxn>
                <a:cxn ang="0">
                  <a:pos x="T4" y="T5"/>
                </a:cxn>
              </a:cxnLst>
              <a:rect l="0" t="0" r="r" b="b"/>
              <a:pathLst>
                <a:path w="139" h="98">
                  <a:moveTo>
                    <a:pt x="14" y="98"/>
                  </a:moveTo>
                  <a:lnTo>
                    <a:pt x="139" y="42"/>
                  </a:lnTo>
                  <a:lnTo>
                    <a:pt x="0" y="0"/>
                  </a:lnTo>
                </a:path>
              </a:pathLst>
            </a:custGeom>
            <a:noFill/>
            <a:ln w="8890">
              <a:solidFill>
                <a:srgbClr val="8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dirty="0"/>
            </a:p>
          </p:txBody>
        </p:sp>
        <p:cxnSp>
          <p:nvCxnSpPr>
            <p:cNvPr id="39" name="Line 132">
              <a:extLst>
                <a:ext uri="{FF2B5EF4-FFF2-40B4-BE49-F238E27FC236}">
                  <a16:creationId xmlns:a16="http://schemas.microsoft.com/office/drawing/2014/main" id="{524CA496-82C1-4BE2-83C0-56779BDF0246}"/>
                </a:ext>
              </a:extLst>
            </p:cNvPr>
            <p:cNvCxnSpPr>
              <a:cxnSpLocks noChangeShapeType="1"/>
            </p:cNvCxnSpPr>
            <p:nvPr/>
          </p:nvCxnSpPr>
          <p:spPr bwMode="auto">
            <a:xfrm>
              <a:off x="929005" y="1555750"/>
              <a:ext cx="1734185" cy="1061085"/>
            </a:xfrm>
            <a:prstGeom prst="line">
              <a:avLst/>
            </a:prstGeom>
            <a:noFill/>
            <a:ln w="8890">
              <a:solidFill>
                <a:srgbClr val="800000"/>
              </a:solidFill>
              <a:round/>
              <a:headEnd/>
              <a:tailEnd/>
            </a:ln>
            <a:extLst>
              <a:ext uri="{909E8E84-426E-40DD-AFC4-6F175D3DCCD1}">
                <a14:hiddenFill xmlns:a14="http://schemas.microsoft.com/office/drawing/2010/main">
                  <a:noFill/>
                </a14:hiddenFill>
              </a:ext>
            </a:extLst>
          </p:spPr>
        </p:cxnSp>
        <p:sp>
          <p:nvSpPr>
            <p:cNvPr id="40" name="Freeform 133">
              <a:extLst>
                <a:ext uri="{FF2B5EF4-FFF2-40B4-BE49-F238E27FC236}">
                  <a16:creationId xmlns:a16="http://schemas.microsoft.com/office/drawing/2014/main" id="{253BEB4B-4A24-4C59-9AA0-D7313AE2C74D}"/>
                </a:ext>
              </a:extLst>
            </p:cNvPr>
            <p:cNvSpPr>
              <a:spLocks/>
            </p:cNvSpPr>
            <p:nvPr/>
          </p:nvSpPr>
          <p:spPr bwMode="auto">
            <a:xfrm>
              <a:off x="2574925" y="2546350"/>
              <a:ext cx="88265" cy="70485"/>
            </a:xfrm>
            <a:custGeom>
              <a:avLst/>
              <a:gdLst>
                <a:gd name="T0" fmla="*/ 0 w 139"/>
                <a:gd name="T1" fmla="*/ 97 h 111"/>
                <a:gd name="T2" fmla="*/ 139 w 139"/>
                <a:gd name="T3" fmla="*/ 111 h 111"/>
                <a:gd name="T4" fmla="*/ 56 w 139"/>
                <a:gd name="T5" fmla="*/ 0 h 111"/>
              </a:gdLst>
              <a:ahLst/>
              <a:cxnLst>
                <a:cxn ang="0">
                  <a:pos x="T0" y="T1"/>
                </a:cxn>
                <a:cxn ang="0">
                  <a:pos x="T2" y="T3"/>
                </a:cxn>
                <a:cxn ang="0">
                  <a:pos x="T4" y="T5"/>
                </a:cxn>
              </a:cxnLst>
              <a:rect l="0" t="0" r="r" b="b"/>
              <a:pathLst>
                <a:path w="139" h="111">
                  <a:moveTo>
                    <a:pt x="0" y="97"/>
                  </a:moveTo>
                  <a:lnTo>
                    <a:pt x="139" y="111"/>
                  </a:lnTo>
                  <a:lnTo>
                    <a:pt x="56" y="0"/>
                  </a:lnTo>
                </a:path>
              </a:pathLst>
            </a:custGeom>
            <a:noFill/>
            <a:ln w="8890">
              <a:solidFill>
                <a:srgbClr val="8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dirty="0"/>
            </a:p>
          </p:txBody>
        </p:sp>
        <p:cxnSp>
          <p:nvCxnSpPr>
            <p:cNvPr id="41" name="Line 134">
              <a:extLst>
                <a:ext uri="{FF2B5EF4-FFF2-40B4-BE49-F238E27FC236}">
                  <a16:creationId xmlns:a16="http://schemas.microsoft.com/office/drawing/2014/main" id="{815C0F02-0F8B-441F-A473-23F75B9CC2B0}"/>
                </a:ext>
              </a:extLst>
            </p:cNvPr>
            <p:cNvCxnSpPr>
              <a:cxnSpLocks noChangeShapeType="1"/>
            </p:cNvCxnSpPr>
            <p:nvPr/>
          </p:nvCxnSpPr>
          <p:spPr bwMode="auto">
            <a:xfrm flipH="1" flipV="1">
              <a:off x="3168015" y="495300"/>
              <a:ext cx="1610360" cy="751205"/>
            </a:xfrm>
            <a:prstGeom prst="line">
              <a:avLst/>
            </a:prstGeom>
            <a:noFill/>
            <a:ln w="8890">
              <a:solidFill>
                <a:srgbClr val="800000"/>
              </a:solidFill>
              <a:round/>
              <a:headEnd/>
              <a:tailEnd/>
            </a:ln>
            <a:extLst>
              <a:ext uri="{909E8E84-426E-40DD-AFC4-6F175D3DCCD1}">
                <a14:hiddenFill xmlns:a14="http://schemas.microsoft.com/office/drawing/2010/main">
                  <a:noFill/>
                </a14:hiddenFill>
              </a:ext>
            </a:extLst>
          </p:spPr>
        </p:cxnSp>
        <p:sp>
          <p:nvSpPr>
            <p:cNvPr id="42" name="Freeform 135">
              <a:extLst>
                <a:ext uri="{FF2B5EF4-FFF2-40B4-BE49-F238E27FC236}">
                  <a16:creationId xmlns:a16="http://schemas.microsoft.com/office/drawing/2014/main" id="{40A905F1-5E1C-4C62-8E9E-21814FCFB74D}"/>
                </a:ext>
              </a:extLst>
            </p:cNvPr>
            <p:cNvSpPr>
              <a:spLocks/>
            </p:cNvSpPr>
            <p:nvPr/>
          </p:nvSpPr>
          <p:spPr bwMode="auto">
            <a:xfrm>
              <a:off x="3168015" y="495300"/>
              <a:ext cx="88265" cy="70485"/>
            </a:xfrm>
            <a:custGeom>
              <a:avLst/>
              <a:gdLst>
                <a:gd name="T0" fmla="*/ 139 w 139"/>
                <a:gd name="T1" fmla="*/ 0 h 111"/>
                <a:gd name="T2" fmla="*/ 0 w 139"/>
                <a:gd name="T3" fmla="*/ 0 h 111"/>
                <a:gd name="T4" fmla="*/ 97 w 139"/>
                <a:gd name="T5" fmla="*/ 111 h 111"/>
              </a:gdLst>
              <a:ahLst/>
              <a:cxnLst>
                <a:cxn ang="0">
                  <a:pos x="T0" y="T1"/>
                </a:cxn>
                <a:cxn ang="0">
                  <a:pos x="T2" y="T3"/>
                </a:cxn>
                <a:cxn ang="0">
                  <a:pos x="T4" y="T5"/>
                </a:cxn>
              </a:cxnLst>
              <a:rect l="0" t="0" r="r" b="b"/>
              <a:pathLst>
                <a:path w="139" h="111">
                  <a:moveTo>
                    <a:pt x="139" y="0"/>
                  </a:moveTo>
                  <a:lnTo>
                    <a:pt x="0" y="0"/>
                  </a:lnTo>
                  <a:lnTo>
                    <a:pt x="97" y="111"/>
                  </a:lnTo>
                </a:path>
              </a:pathLst>
            </a:custGeom>
            <a:noFill/>
            <a:ln w="8890">
              <a:solidFill>
                <a:srgbClr val="8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dirty="0"/>
            </a:p>
          </p:txBody>
        </p:sp>
        <p:cxnSp>
          <p:nvCxnSpPr>
            <p:cNvPr id="43" name="Line 136">
              <a:extLst>
                <a:ext uri="{FF2B5EF4-FFF2-40B4-BE49-F238E27FC236}">
                  <a16:creationId xmlns:a16="http://schemas.microsoft.com/office/drawing/2014/main" id="{94E275D2-6143-4BE0-B988-30362CADC8E5}"/>
                </a:ext>
              </a:extLst>
            </p:cNvPr>
            <p:cNvCxnSpPr>
              <a:cxnSpLocks noChangeShapeType="1"/>
            </p:cNvCxnSpPr>
            <p:nvPr/>
          </p:nvCxnSpPr>
          <p:spPr bwMode="auto">
            <a:xfrm flipH="1" flipV="1">
              <a:off x="3335655" y="919480"/>
              <a:ext cx="1442720" cy="406400"/>
            </a:xfrm>
            <a:prstGeom prst="line">
              <a:avLst/>
            </a:prstGeom>
            <a:noFill/>
            <a:ln w="8890">
              <a:solidFill>
                <a:srgbClr val="800000"/>
              </a:solidFill>
              <a:round/>
              <a:headEnd/>
              <a:tailEnd/>
            </a:ln>
            <a:extLst>
              <a:ext uri="{909E8E84-426E-40DD-AFC4-6F175D3DCCD1}">
                <a14:hiddenFill xmlns:a14="http://schemas.microsoft.com/office/drawing/2010/main">
                  <a:noFill/>
                </a14:hiddenFill>
              </a:ext>
            </a:extLst>
          </p:spPr>
        </p:cxnSp>
        <p:sp>
          <p:nvSpPr>
            <p:cNvPr id="44" name="Freeform 137">
              <a:extLst>
                <a:ext uri="{FF2B5EF4-FFF2-40B4-BE49-F238E27FC236}">
                  <a16:creationId xmlns:a16="http://schemas.microsoft.com/office/drawing/2014/main" id="{D8C98073-9A2D-48C6-AAC8-5CF17C8519DC}"/>
                </a:ext>
              </a:extLst>
            </p:cNvPr>
            <p:cNvSpPr>
              <a:spLocks/>
            </p:cNvSpPr>
            <p:nvPr/>
          </p:nvSpPr>
          <p:spPr bwMode="auto">
            <a:xfrm>
              <a:off x="3335655" y="910590"/>
              <a:ext cx="88900" cy="61595"/>
            </a:xfrm>
            <a:custGeom>
              <a:avLst/>
              <a:gdLst>
                <a:gd name="T0" fmla="*/ 140 w 140"/>
                <a:gd name="T1" fmla="*/ 0 h 97"/>
                <a:gd name="T2" fmla="*/ 0 w 140"/>
                <a:gd name="T3" fmla="*/ 14 h 97"/>
                <a:gd name="T4" fmla="*/ 112 w 140"/>
                <a:gd name="T5" fmla="*/ 97 h 97"/>
              </a:gdLst>
              <a:ahLst/>
              <a:cxnLst>
                <a:cxn ang="0">
                  <a:pos x="T0" y="T1"/>
                </a:cxn>
                <a:cxn ang="0">
                  <a:pos x="T2" y="T3"/>
                </a:cxn>
                <a:cxn ang="0">
                  <a:pos x="T4" y="T5"/>
                </a:cxn>
              </a:cxnLst>
              <a:rect l="0" t="0" r="r" b="b"/>
              <a:pathLst>
                <a:path w="140" h="97">
                  <a:moveTo>
                    <a:pt x="140" y="0"/>
                  </a:moveTo>
                  <a:lnTo>
                    <a:pt x="0" y="14"/>
                  </a:lnTo>
                  <a:lnTo>
                    <a:pt x="112" y="97"/>
                  </a:lnTo>
                </a:path>
              </a:pathLst>
            </a:custGeom>
            <a:noFill/>
            <a:ln w="8890">
              <a:solidFill>
                <a:srgbClr val="8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dirty="0"/>
            </a:p>
          </p:txBody>
        </p:sp>
        <p:cxnSp>
          <p:nvCxnSpPr>
            <p:cNvPr id="45" name="Line 138">
              <a:extLst>
                <a:ext uri="{FF2B5EF4-FFF2-40B4-BE49-F238E27FC236}">
                  <a16:creationId xmlns:a16="http://schemas.microsoft.com/office/drawing/2014/main" id="{65902FB8-10AD-4F67-BBCD-5A7A2BC6242A}"/>
                </a:ext>
              </a:extLst>
            </p:cNvPr>
            <p:cNvCxnSpPr>
              <a:cxnSpLocks noChangeShapeType="1"/>
            </p:cNvCxnSpPr>
            <p:nvPr/>
          </p:nvCxnSpPr>
          <p:spPr bwMode="auto">
            <a:xfrm flipH="1" flipV="1">
              <a:off x="3512820" y="1255395"/>
              <a:ext cx="1265555" cy="132715"/>
            </a:xfrm>
            <a:prstGeom prst="line">
              <a:avLst/>
            </a:prstGeom>
            <a:noFill/>
            <a:ln w="8890">
              <a:solidFill>
                <a:srgbClr val="800000"/>
              </a:solidFill>
              <a:round/>
              <a:headEnd/>
              <a:tailEnd/>
            </a:ln>
            <a:extLst>
              <a:ext uri="{909E8E84-426E-40DD-AFC4-6F175D3DCCD1}">
                <a14:hiddenFill xmlns:a14="http://schemas.microsoft.com/office/drawing/2010/main">
                  <a:noFill/>
                </a14:hiddenFill>
              </a:ext>
            </a:extLst>
          </p:spPr>
        </p:cxnSp>
        <p:sp>
          <p:nvSpPr>
            <p:cNvPr id="46" name="Freeform 139">
              <a:extLst>
                <a:ext uri="{FF2B5EF4-FFF2-40B4-BE49-F238E27FC236}">
                  <a16:creationId xmlns:a16="http://schemas.microsoft.com/office/drawing/2014/main" id="{87783347-8AC3-4412-8B45-F2EA861998F8}"/>
                </a:ext>
              </a:extLst>
            </p:cNvPr>
            <p:cNvSpPr>
              <a:spLocks/>
            </p:cNvSpPr>
            <p:nvPr/>
          </p:nvSpPr>
          <p:spPr bwMode="auto">
            <a:xfrm>
              <a:off x="3512820" y="1228725"/>
              <a:ext cx="88900" cy="71120"/>
            </a:xfrm>
            <a:custGeom>
              <a:avLst/>
              <a:gdLst>
                <a:gd name="T0" fmla="*/ 140 w 140"/>
                <a:gd name="T1" fmla="*/ 0 h 112"/>
                <a:gd name="T2" fmla="*/ 0 w 140"/>
                <a:gd name="T3" fmla="*/ 42 h 112"/>
                <a:gd name="T4" fmla="*/ 126 w 140"/>
                <a:gd name="T5" fmla="*/ 112 h 112"/>
              </a:gdLst>
              <a:ahLst/>
              <a:cxnLst>
                <a:cxn ang="0">
                  <a:pos x="T0" y="T1"/>
                </a:cxn>
                <a:cxn ang="0">
                  <a:pos x="T2" y="T3"/>
                </a:cxn>
                <a:cxn ang="0">
                  <a:pos x="T4" y="T5"/>
                </a:cxn>
              </a:cxnLst>
              <a:rect l="0" t="0" r="r" b="b"/>
              <a:pathLst>
                <a:path w="140" h="112">
                  <a:moveTo>
                    <a:pt x="140" y="0"/>
                  </a:moveTo>
                  <a:lnTo>
                    <a:pt x="0" y="42"/>
                  </a:lnTo>
                  <a:lnTo>
                    <a:pt x="126" y="112"/>
                  </a:lnTo>
                </a:path>
              </a:pathLst>
            </a:custGeom>
            <a:noFill/>
            <a:ln w="8890">
              <a:solidFill>
                <a:srgbClr val="8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dirty="0"/>
            </a:p>
          </p:txBody>
        </p:sp>
        <p:cxnSp>
          <p:nvCxnSpPr>
            <p:cNvPr id="47" name="Line 140">
              <a:extLst>
                <a:ext uri="{FF2B5EF4-FFF2-40B4-BE49-F238E27FC236}">
                  <a16:creationId xmlns:a16="http://schemas.microsoft.com/office/drawing/2014/main" id="{BFB4056B-B87F-4616-A98A-27D089A392D7}"/>
                </a:ext>
              </a:extLst>
            </p:cNvPr>
            <p:cNvCxnSpPr>
              <a:cxnSpLocks noChangeShapeType="1"/>
            </p:cNvCxnSpPr>
            <p:nvPr/>
          </p:nvCxnSpPr>
          <p:spPr bwMode="auto">
            <a:xfrm flipH="1">
              <a:off x="3486150" y="1458595"/>
              <a:ext cx="1292225" cy="88265"/>
            </a:xfrm>
            <a:prstGeom prst="line">
              <a:avLst/>
            </a:prstGeom>
            <a:noFill/>
            <a:ln w="8890">
              <a:solidFill>
                <a:srgbClr val="800000"/>
              </a:solidFill>
              <a:round/>
              <a:headEnd/>
              <a:tailEnd/>
            </a:ln>
            <a:extLst>
              <a:ext uri="{909E8E84-426E-40DD-AFC4-6F175D3DCCD1}">
                <a14:hiddenFill xmlns:a14="http://schemas.microsoft.com/office/drawing/2010/main">
                  <a:noFill/>
                </a14:hiddenFill>
              </a:ext>
            </a:extLst>
          </p:spPr>
        </p:cxnSp>
        <p:sp>
          <p:nvSpPr>
            <p:cNvPr id="48" name="Freeform 141">
              <a:extLst>
                <a:ext uri="{FF2B5EF4-FFF2-40B4-BE49-F238E27FC236}">
                  <a16:creationId xmlns:a16="http://schemas.microsoft.com/office/drawing/2014/main" id="{7686A5F4-EC10-43FC-975F-56DB4BCF5CC1}"/>
                </a:ext>
              </a:extLst>
            </p:cNvPr>
            <p:cNvSpPr>
              <a:spLocks/>
            </p:cNvSpPr>
            <p:nvPr/>
          </p:nvSpPr>
          <p:spPr bwMode="auto">
            <a:xfrm>
              <a:off x="3486150" y="1511935"/>
              <a:ext cx="88900" cy="61595"/>
            </a:xfrm>
            <a:custGeom>
              <a:avLst/>
              <a:gdLst>
                <a:gd name="T0" fmla="*/ 126 w 140"/>
                <a:gd name="T1" fmla="*/ 0 h 97"/>
                <a:gd name="T2" fmla="*/ 0 w 140"/>
                <a:gd name="T3" fmla="*/ 55 h 97"/>
                <a:gd name="T4" fmla="*/ 140 w 140"/>
                <a:gd name="T5" fmla="*/ 97 h 97"/>
              </a:gdLst>
              <a:ahLst/>
              <a:cxnLst>
                <a:cxn ang="0">
                  <a:pos x="T0" y="T1"/>
                </a:cxn>
                <a:cxn ang="0">
                  <a:pos x="T2" y="T3"/>
                </a:cxn>
                <a:cxn ang="0">
                  <a:pos x="T4" y="T5"/>
                </a:cxn>
              </a:cxnLst>
              <a:rect l="0" t="0" r="r" b="b"/>
              <a:pathLst>
                <a:path w="140" h="97">
                  <a:moveTo>
                    <a:pt x="126" y="0"/>
                  </a:moveTo>
                  <a:lnTo>
                    <a:pt x="0" y="55"/>
                  </a:lnTo>
                  <a:lnTo>
                    <a:pt x="140" y="97"/>
                  </a:lnTo>
                </a:path>
              </a:pathLst>
            </a:custGeom>
            <a:noFill/>
            <a:ln w="8890">
              <a:solidFill>
                <a:srgbClr val="8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dirty="0"/>
            </a:p>
          </p:txBody>
        </p:sp>
        <p:cxnSp>
          <p:nvCxnSpPr>
            <p:cNvPr id="49" name="Line 142">
              <a:extLst>
                <a:ext uri="{FF2B5EF4-FFF2-40B4-BE49-F238E27FC236}">
                  <a16:creationId xmlns:a16="http://schemas.microsoft.com/office/drawing/2014/main" id="{E60FE78A-D6BF-4DB6-A938-80CFCD7B29CC}"/>
                </a:ext>
              </a:extLst>
            </p:cNvPr>
            <p:cNvCxnSpPr>
              <a:cxnSpLocks noChangeShapeType="1"/>
            </p:cNvCxnSpPr>
            <p:nvPr/>
          </p:nvCxnSpPr>
          <p:spPr bwMode="auto">
            <a:xfrm flipH="1">
              <a:off x="3291840" y="1520825"/>
              <a:ext cx="1486535" cy="318135"/>
            </a:xfrm>
            <a:prstGeom prst="line">
              <a:avLst/>
            </a:prstGeom>
            <a:noFill/>
            <a:ln w="8890">
              <a:solidFill>
                <a:srgbClr val="800000"/>
              </a:solidFill>
              <a:round/>
              <a:headEnd/>
              <a:tailEnd/>
            </a:ln>
            <a:extLst>
              <a:ext uri="{909E8E84-426E-40DD-AFC4-6F175D3DCCD1}">
                <a14:hiddenFill xmlns:a14="http://schemas.microsoft.com/office/drawing/2010/main">
                  <a:noFill/>
                </a14:hiddenFill>
              </a:ext>
            </a:extLst>
          </p:spPr>
        </p:cxnSp>
        <p:sp>
          <p:nvSpPr>
            <p:cNvPr id="50" name="Freeform 143">
              <a:extLst>
                <a:ext uri="{FF2B5EF4-FFF2-40B4-BE49-F238E27FC236}">
                  <a16:creationId xmlns:a16="http://schemas.microsoft.com/office/drawing/2014/main" id="{806E581D-EE07-4954-896E-11E75FE65392}"/>
                </a:ext>
              </a:extLst>
            </p:cNvPr>
            <p:cNvSpPr>
              <a:spLocks/>
            </p:cNvSpPr>
            <p:nvPr/>
          </p:nvSpPr>
          <p:spPr bwMode="auto">
            <a:xfrm>
              <a:off x="3291840" y="1785620"/>
              <a:ext cx="88265" cy="62230"/>
            </a:xfrm>
            <a:custGeom>
              <a:avLst/>
              <a:gdLst>
                <a:gd name="T0" fmla="*/ 125 w 139"/>
                <a:gd name="T1" fmla="*/ 0 h 98"/>
                <a:gd name="T2" fmla="*/ 0 w 139"/>
                <a:gd name="T3" fmla="*/ 84 h 98"/>
                <a:gd name="T4" fmla="*/ 139 w 139"/>
                <a:gd name="T5" fmla="*/ 98 h 98"/>
              </a:gdLst>
              <a:ahLst/>
              <a:cxnLst>
                <a:cxn ang="0">
                  <a:pos x="T0" y="T1"/>
                </a:cxn>
                <a:cxn ang="0">
                  <a:pos x="T2" y="T3"/>
                </a:cxn>
                <a:cxn ang="0">
                  <a:pos x="T4" y="T5"/>
                </a:cxn>
              </a:cxnLst>
              <a:rect l="0" t="0" r="r" b="b"/>
              <a:pathLst>
                <a:path w="139" h="98">
                  <a:moveTo>
                    <a:pt x="125" y="0"/>
                  </a:moveTo>
                  <a:lnTo>
                    <a:pt x="0" y="84"/>
                  </a:lnTo>
                  <a:lnTo>
                    <a:pt x="139" y="98"/>
                  </a:lnTo>
                </a:path>
              </a:pathLst>
            </a:custGeom>
            <a:noFill/>
            <a:ln w="8890">
              <a:solidFill>
                <a:srgbClr val="8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dirty="0"/>
            </a:p>
          </p:txBody>
        </p:sp>
        <p:cxnSp>
          <p:nvCxnSpPr>
            <p:cNvPr id="51" name="Line 144">
              <a:extLst>
                <a:ext uri="{FF2B5EF4-FFF2-40B4-BE49-F238E27FC236}">
                  <a16:creationId xmlns:a16="http://schemas.microsoft.com/office/drawing/2014/main" id="{1EF3D72E-4492-4EBB-9979-702145B28D81}"/>
                </a:ext>
              </a:extLst>
            </p:cNvPr>
            <p:cNvCxnSpPr>
              <a:cxnSpLocks noChangeShapeType="1"/>
            </p:cNvCxnSpPr>
            <p:nvPr/>
          </p:nvCxnSpPr>
          <p:spPr bwMode="auto">
            <a:xfrm flipH="1">
              <a:off x="3238500" y="1582420"/>
              <a:ext cx="1539875" cy="574675"/>
            </a:xfrm>
            <a:prstGeom prst="line">
              <a:avLst/>
            </a:prstGeom>
            <a:noFill/>
            <a:ln w="8890">
              <a:solidFill>
                <a:srgbClr val="800000"/>
              </a:solidFill>
              <a:round/>
              <a:headEnd/>
              <a:tailEnd/>
            </a:ln>
            <a:extLst>
              <a:ext uri="{909E8E84-426E-40DD-AFC4-6F175D3DCCD1}">
                <a14:hiddenFill xmlns:a14="http://schemas.microsoft.com/office/drawing/2010/main">
                  <a:noFill/>
                </a14:hiddenFill>
              </a:ext>
            </a:extLst>
          </p:spPr>
        </p:cxnSp>
        <p:sp>
          <p:nvSpPr>
            <p:cNvPr id="52" name="Freeform 145">
              <a:extLst>
                <a:ext uri="{FF2B5EF4-FFF2-40B4-BE49-F238E27FC236}">
                  <a16:creationId xmlns:a16="http://schemas.microsoft.com/office/drawing/2014/main" id="{BC3C6489-80CC-40C0-BAD2-4C3664C351F8}"/>
                </a:ext>
              </a:extLst>
            </p:cNvPr>
            <p:cNvSpPr>
              <a:spLocks/>
            </p:cNvSpPr>
            <p:nvPr/>
          </p:nvSpPr>
          <p:spPr bwMode="auto">
            <a:xfrm>
              <a:off x="3238500" y="2095500"/>
              <a:ext cx="88900" cy="61595"/>
            </a:xfrm>
            <a:custGeom>
              <a:avLst/>
              <a:gdLst>
                <a:gd name="T0" fmla="*/ 112 w 140"/>
                <a:gd name="T1" fmla="*/ 0 h 97"/>
                <a:gd name="T2" fmla="*/ 0 w 140"/>
                <a:gd name="T3" fmla="*/ 97 h 97"/>
                <a:gd name="T4" fmla="*/ 140 w 140"/>
                <a:gd name="T5" fmla="*/ 97 h 97"/>
              </a:gdLst>
              <a:ahLst/>
              <a:cxnLst>
                <a:cxn ang="0">
                  <a:pos x="T0" y="T1"/>
                </a:cxn>
                <a:cxn ang="0">
                  <a:pos x="T2" y="T3"/>
                </a:cxn>
                <a:cxn ang="0">
                  <a:pos x="T4" y="T5"/>
                </a:cxn>
              </a:cxnLst>
              <a:rect l="0" t="0" r="r" b="b"/>
              <a:pathLst>
                <a:path w="140" h="97">
                  <a:moveTo>
                    <a:pt x="112" y="0"/>
                  </a:moveTo>
                  <a:lnTo>
                    <a:pt x="0" y="97"/>
                  </a:lnTo>
                  <a:lnTo>
                    <a:pt x="140" y="97"/>
                  </a:lnTo>
                </a:path>
              </a:pathLst>
            </a:custGeom>
            <a:noFill/>
            <a:ln w="8890">
              <a:solidFill>
                <a:srgbClr val="8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dirty="0"/>
            </a:p>
          </p:txBody>
        </p:sp>
        <p:cxnSp>
          <p:nvCxnSpPr>
            <p:cNvPr id="53" name="Line 146">
              <a:extLst>
                <a:ext uri="{FF2B5EF4-FFF2-40B4-BE49-F238E27FC236}">
                  <a16:creationId xmlns:a16="http://schemas.microsoft.com/office/drawing/2014/main" id="{C918391B-72A1-4ED0-961D-97829FCBC7E5}"/>
                </a:ext>
              </a:extLst>
            </p:cNvPr>
            <p:cNvCxnSpPr>
              <a:cxnSpLocks noChangeShapeType="1"/>
            </p:cNvCxnSpPr>
            <p:nvPr/>
          </p:nvCxnSpPr>
          <p:spPr bwMode="auto">
            <a:xfrm flipH="1">
              <a:off x="3132455" y="1661795"/>
              <a:ext cx="1645920" cy="955040"/>
            </a:xfrm>
            <a:prstGeom prst="line">
              <a:avLst/>
            </a:prstGeom>
            <a:noFill/>
            <a:ln w="8890">
              <a:solidFill>
                <a:srgbClr val="800000"/>
              </a:solidFill>
              <a:round/>
              <a:headEnd/>
              <a:tailEnd/>
            </a:ln>
            <a:extLst>
              <a:ext uri="{909E8E84-426E-40DD-AFC4-6F175D3DCCD1}">
                <a14:hiddenFill xmlns:a14="http://schemas.microsoft.com/office/drawing/2010/main">
                  <a:noFill/>
                </a14:hiddenFill>
              </a:ext>
            </a:extLst>
          </p:spPr>
        </p:cxnSp>
        <p:sp>
          <p:nvSpPr>
            <p:cNvPr id="54" name="Freeform 147">
              <a:extLst>
                <a:ext uri="{FF2B5EF4-FFF2-40B4-BE49-F238E27FC236}">
                  <a16:creationId xmlns:a16="http://schemas.microsoft.com/office/drawing/2014/main" id="{EBF2D59A-2985-4C59-8BC6-7DE8D629A12E}"/>
                </a:ext>
              </a:extLst>
            </p:cNvPr>
            <p:cNvSpPr>
              <a:spLocks/>
            </p:cNvSpPr>
            <p:nvPr/>
          </p:nvSpPr>
          <p:spPr bwMode="auto">
            <a:xfrm>
              <a:off x="3132455" y="2546350"/>
              <a:ext cx="88265" cy="70485"/>
            </a:xfrm>
            <a:custGeom>
              <a:avLst/>
              <a:gdLst>
                <a:gd name="T0" fmla="*/ 84 w 139"/>
                <a:gd name="T1" fmla="*/ 0 h 111"/>
                <a:gd name="T2" fmla="*/ 0 w 139"/>
                <a:gd name="T3" fmla="*/ 111 h 111"/>
                <a:gd name="T4" fmla="*/ 139 w 139"/>
                <a:gd name="T5" fmla="*/ 97 h 111"/>
              </a:gdLst>
              <a:ahLst/>
              <a:cxnLst>
                <a:cxn ang="0">
                  <a:pos x="T0" y="T1"/>
                </a:cxn>
                <a:cxn ang="0">
                  <a:pos x="T2" y="T3"/>
                </a:cxn>
                <a:cxn ang="0">
                  <a:pos x="T4" y="T5"/>
                </a:cxn>
              </a:cxnLst>
              <a:rect l="0" t="0" r="r" b="b"/>
              <a:pathLst>
                <a:path w="139" h="111">
                  <a:moveTo>
                    <a:pt x="84" y="0"/>
                  </a:moveTo>
                  <a:lnTo>
                    <a:pt x="0" y="111"/>
                  </a:lnTo>
                  <a:lnTo>
                    <a:pt x="139" y="97"/>
                  </a:lnTo>
                </a:path>
              </a:pathLst>
            </a:custGeom>
            <a:noFill/>
            <a:ln w="8890">
              <a:solidFill>
                <a:srgbClr val="8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dirty="0"/>
            </a:p>
          </p:txBody>
        </p:sp>
      </p:grpSp>
    </p:spTree>
    <p:extLst>
      <p:ext uri="{BB962C8B-B14F-4D97-AF65-F5344CB8AC3E}">
        <p14:creationId xmlns:p14="http://schemas.microsoft.com/office/powerpoint/2010/main" val="36546542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3B560-8DFB-4DA5-A3A9-61620B67AFAD}"/>
              </a:ext>
            </a:extLst>
          </p:cNvPr>
          <p:cNvSpPr>
            <a:spLocks noGrp="1"/>
          </p:cNvSpPr>
          <p:nvPr>
            <p:ph type="title"/>
          </p:nvPr>
        </p:nvSpPr>
        <p:spPr/>
        <p:txBody>
          <a:bodyPr/>
          <a:lstStyle/>
          <a:p>
            <a:r>
              <a:rPr lang="en-IN" dirty="0"/>
              <a:t>Sequence Diagram</a:t>
            </a:r>
          </a:p>
        </p:txBody>
      </p:sp>
      <p:pic>
        <p:nvPicPr>
          <p:cNvPr id="4" name="Content Placeholder 7">
            <a:extLst>
              <a:ext uri="{FF2B5EF4-FFF2-40B4-BE49-F238E27FC236}">
                <a16:creationId xmlns:a16="http://schemas.microsoft.com/office/drawing/2014/main" id="{EDBAEC88-99E9-4930-9401-A8538EF08A69}"/>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753666" y="1936004"/>
            <a:ext cx="8029575" cy="3857625"/>
          </a:xfrm>
          <a:prstGeom prst="rect">
            <a:avLst/>
          </a:prstGeom>
        </p:spPr>
      </p:pic>
    </p:spTree>
    <p:extLst>
      <p:ext uri="{BB962C8B-B14F-4D97-AF65-F5344CB8AC3E}">
        <p14:creationId xmlns:p14="http://schemas.microsoft.com/office/powerpoint/2010/main" val="2350870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AFA27-13E1-4487-9BCD-CA8654859C26}"/>
              </a:ext>
            </a:extLst>
          </p:cNvPr>
          <p:cNvSpPr>
            <a:spLocks noGrp="1"/>
          </p:cNvSpPr>
          <p:nvPr>
            <p:ph type="title"/>
          </p:nvPr>
        </p:nvSpPr>
        <p:spPr/>
        <p:txBody>
          <a:bodyPr/>
          <a:lstStyle/>
          <a:p>
            <a:r>
              <a:rPr lang="en-IN" dirty="0"/>
              <a:t>Class Diagram:</a:t>
            </a:r>
          </a:p>
        </p:txBody>
      </p:sp>
      <p:grpSp>
        <p:nvGrpSpPr>
          <p:cNvPr id="4" name="Canvas 150">
            <a:extLst>
              <a:ext uri="{FF2B5EF4-FFF2-40B4-BE49-F238E27FC236}">
                <a16:creationId xmlns:a16="http://schemas.microsoft.com/office/drawing/2014/main" id="{532BABC3-13DA-4442-B43E-3398F83469FE}"/>
              </a:ext>
            </a:extLst>
          </p:cNvPr>
          <p:cNvGrpSpPr/>
          <p:nvPr/>
        </p:nvGrpSpPr>
        <p:grpSpPr>
          <a:xfrm>
            <a:off x="1311965" y="2109787"/>
            <a:ext cx="9011478" cy="3986213"/>
            <a:chOff x="0" y="0"/>
            <a:chExt cx="4886325" cy="2638425"/>
          </a:xfrm>
        </p:grpSpPr>
        <p:sp>
          <p:nvSpPr>
            <p:cNvPr id="5" name="Rectangle 4">
              <a:extLst>
                <a:ext uri="{FF2B5EF4-FFF2-40B4-BE49-F238E27FC236}">
                  <a16:creationId xmlns:a16="http://schemas.microsoft.com/office/drawing/2014/main" id="{7EC86913-AD22-4FFA-87B1-8F280E670ED5}"/>
                </a:ext>
              </a:extLst>
            </p:cNvPr>
            <p:cNvSpPr/>
            <p:nvPr/>
          </p:nvSpPr>
          <p:spPr>
            <a:xfrm>
              <a:off x="0" y="0"/>
              <a:ext cx="4886325" cy="2638425"/>
            </a:xfrm>
            <a:prstGeom prst="rect">
              <a:avLst/>
            </a:prstGeom>
            <a:noFill/>
          </p:spPr>
        </p:sp>
        <p:sp>
          <p:nvSpPr>
            <p:cNvPr id="6" name="Rectangle 5">
              <a:extLst>
                <a:ext uri="{FF2B5EF4-FFF2-40B4-BE49-F238E27FC236}">
                  <a16:creationId xmlns:a16="http://schemas.microsoft.com/office/drawing/2014/main" id="{EBF9C7A1-7B77-44A7-8DE3-37A001B9DD3B}"/>
                </a:ext>
              </a:extLst>
            </p:cNvPr>
            <p:cNvSpPr>
              <a:spLocks noChangeArrowheads="1"/>
            </p:cNvSpPr>
            <p:nvPr/>
          </p:nvSpPr>
          <p:spPr bwMode="auto">
            <a:xfrm>
              <a:off x="190500" y="990600"/>
              <a:ext cx="876300" cy="885825"/>
            </a:xfrm>
            <a:prstGeom prst="rect">
              <a:avLst/>
            </a:prstGeom>
            <a:solidFill>
              <a:srgbClr val="FFFFB9"/>
            </a:solidFill>
            <a:ln w="9525">
              <a:solidFill>
                <a:srgbClr val="800000"/>
              </a:solidFill>
              <a:miter lim="800000"/>
              <a:headEnd/>
              <a:tailEnd/>
            </a:ln>
          </p:spPr>
          <p:txBody>
            <a:bodyPr rot="0" vert="horz" wrap="square" lIns="91440" tIns="45720" rIns="91440" bIns="45720" anchor="t" anchorCtr="0" upright="1">
              <a:noAutofit/>
            </a:bodyPr>
            <a:lstStyle/>
            <a:p>
              <a:endParaRPr lang="en-IN" dirty="0"/>
            </a:p>
          </p:txBody>
        </p:sp>
        <p:sp>
          <p:nvSpPr>
            <p:cNvPr id="7" name="Rectangle 6">
              <a:extLst>
                <a:ext uri="{FF2B5EF4-FFF2-40B4-BE49-F238E27FC236}">
                  <a16:creationId xmlns:a16="http://schemas.microsoft.com/office/drawing/2014/main" id="{B5634441-72C2-463D-9349-E7C6AA645129}"/>
                </a:ext>
              </a:extLst>
            </p:cNvPr>
            <p:cNvSpPr>
              <a:spLocks noChangeArrowheads="1"/>
            </p:cNvSpPr>
            <p:nvPr/>
          </p:nvSpPr>
          <p:spPr bwMode="auto">
            <a:xfrm>
              <a:off x="295275" y="990600"/>
              <a:ext cx="73469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noAutofit/>
            </a:bodyPr>
            <a:lstStyle/>
            <a:p>
              <a:pPr>
                <a:lnSpc>
                  <a:spcPct val="115000"/>
                </a:lnSpc>
                <a:spcAft>
                  <a:spcPts val="1000"/>
                </a:spcAft>
              </a:pPr>
              <a:r>
                <a:rPr lang="en-US" sz="800" b="1" dirty="0">
                  <a:solidFill>
                    <a:srgbClr val="000000"/>
                  </a:solidFill>
                  <a:effectLst/>
                  <a:latin typeface="Tahoma" panose="020B0604030504040204" pitchFamily="34" charset="0"/>
                  <a:ea typeface="MS Mincho" panose="02020609040205080304" pitchFamily="49" charset="-128"/>
                  <a:cs typeface="Times New Roman" panose="02020603050405020304" pitchFamily="18" charset="0"/>
                </a:rPr>
                <a:t>Software Data</a:t>
              </a:r>
              <a:endParaRPr lang="en-IN" sz="1100" dirty="0">
                <a:effectLst/>
                <a:latin typeface="Calibri" panose="020F0502020204030204" pitchFamily="34" charset="0"/>
                <a:ea typeface="MS Mincho" panose="02020609040205080304" pitchFamily="49" charset="-128"/>
                <a:cs typeface="Times New Roman" panose="02020603050405020304" pitchFamily="18" charset="0"/>
              </a:endParaRPr>
            </a:p>
          </p:txBody>
        </p:sp>
        <p:sp>
          <p:nvSpPr>
            <p:cNvPr id="8" name="Rectangle 7">
              <a:extLst>
                <a:ext uri="{FF2B5EF4-FFF2-40B4-BE49-F238E27FC236}">
                  <a16:creationId xmlns:a16="http://schemas.microsoft.com/office/drawing/2014/main" id="{3FE42910-68A2-4EE2-AF9D-6C1099C0B5CD}"/>
                </a:ext>
              </a:extLst>
            </p:cNvPr>
            <p:cNvSpPr>
              <a:spLocks noChangeArrowheads="1"/>
            </p:cNvSpPr>
            <p:nvPr/>
          </p:nvSpPr>
          <p:spPr bwMode="auto">
            <a:xfrm>
              <a:off x="238125" y="1238250"/>
              <a:ext cx="354330" cy="267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a:lnSpc>
                  <a:spcPct val="115000"/>
                </a:lnSpc>
                <a:spcAft>
                  <a:spcPts val="1000"/>
                </a:spcAft>
              </a:pPr>
              <a:r>
                <a:rPr lang="en-US" sz="800" dirty="0">
                  <a:solidFill>
                    <a:srgbClr val="000000"/>
                  </a:solidFill>
                  <a:effectLst/>
                  <a:latin typeface="Tahoma" panose="020B0604030504040204" pitchFamily="34" charset="0"/>
                  <a:ea typeface="MS Mincho" panose="02020609040205080304" pitchFamily="49" charset="-128"/>
                  <a:cs typeface="Times New Roman" panose="02020603050405020304" pitchFamily="18" charset="0"/>
                </a:rPr>
                <a:t>+Profile</a:t>
              </a:r>
              <a:endParaRPr lang="en-IN" sz="1100" dirty="0">
                <a:effectLst/>
                <a:latin typeface="Calibri" panose="020F0502020204030204" pitchFamily="34" charset="0"/>
                <a:ea typeface="MS Mincho" panose="02020609040205080304" pitchFamily="49" charset="-128"/>
                <a:cs typeface="Times New Roman" panose="02020603050405020304" pitchFamily="18" charset="0"/>
              </a:endParaRPr>
            </a:p>
          </p:txBody>
        </p:sp>
        <p:sp>
          <p:nvSpPr>
            <p:cNvPr id="9" name="Rectangle 8">
              <a:extLst>
                <a:ext uri="{FF2B5EF4-FFF2-40B4-BE49-F238E27FC236}">
                  <a16:creationId xmlns:a16="http://schemas.microsoft.com/office/drawing/2014/main" id="{B67E854D-DC48-4B21-83FE-14EF3B599949}"/>
                </a:ext>
              </a:extLst>
            </p:cNvPr>
            <p:cNvSpPr>
              <a:spLocks noChangeArrowheads="1"/>
            </p:cNvSpPr>
            <p:nvPr/>
          </p:nvSpPr>
          <p:spPr bwMode="auto">
            <a:xfrm>
              <a:off x="238125" y="1362075"/>
              <a:ext cx="586105" cy="267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a:lnSpc>
                  <a:spcPct val="115000"/>
                </a:lnSpc>
                <a:spcAft>
                  <a:spcPts val="1000"/>
                </a:spcAft>
              </a:pPr>
              <a:r>
                <a:rPr lang="en-US" sz="800" dirty="0">
                  <a:solidFill>
                    <a:srgbClr val="000000"/>
                  </a:solidFill>
                  <a:effectLst/>
                  <a:latin typeface="Tahoma" panose="020B0604030504040204" pitchFamily="34" charset="0"/>
                  <a:ea typeface="MS Mincho" panose="02020609040205080304" pitchFamily="49" charset="-128"/>
                  <a:cs typeface="Times New Roman" panose="02020603050405020304" pitchFamily="18" charset="0"/>
                </a:rPr>
                <a:t>+input query</a:t>
              </a:r>
              <a:endParaRPr lang="en-IN" sz="1100" dirty="0">
                <a:effectLst/>
                <a:latin typeface="Calibri" panose="020F0502020204030204" pitchFamily="34" charset="0"/>
                <a:ea typeface="MS Mincho" panose="02020609040205080304" pitchFamily="49" charset="-128"/>
                <a:cs typeface="Times New Roman" panose="02020603050405020304" pitchFamily="18" charset="0"/>
              </a:endParaRPr>
            </a:p>
          </p:txBody>
        </p:sp>
        <p:cxnSp>
          <p:nvCxnSpPr>
            <p:cNvPr id="10" name="Line 155">
              <a:extLst>
                <a:ext uri="{FF2B5EF4-FFF2-40B4-BE49-F238E27FC236}">
                  <a16:creationId xmlns:a16="http://schemas.microsoft.com/office/drawing/2014/main" id="{107CC64B-BD33-41C9-A86A-67252EE8A9A2}"/>
                </a:ext>
              </a:extLst>
            </p:cNvPr>
            <p:cNvCxnSpPr>
              <a:cxnSpLocks noChangeShapeType="1"/>
            </p:cNvCxnSpPr>
            <p:nvPr/>
          </p:nvCxnSpPr>
          <p:spPr bwMode="auto">
            <a:xfrm>
              <a:off x="190500" y="1200150"/>
              <a:ext cx="885825" cy="635"/>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cxnSp>
        <p:sp>
          <p:nvSpPr>
            <p:cNvPr id="11" name="Rectangle 10">
              <a:extLst>
                <a:ext uri="{FF2B5EF4-FFF2-40B4-BE49-F238E27FC236}">
                  <a16:creationId xmlns:a16="http://schemas.microsoft.com/office/drawing/2014/main" id="{5A6B3201-4716-4AD7-89D7-F3CED9A0654F}"/>
                </a:ext>
              </a:extLst>
            </p:cNvPr>
            <p:cNvSpPr>
              <a:spLocks noChangeArrowheads="1"/>
            </p:cNvSpPr>
            <p:nvPr/>
          </p:nvSpPr>
          <p:spPr bwMode="auto">
            <a:xfrm>
              <a:off x="238125" y="1571625"/>
              <a:ext cx="715010" cy="267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a:lnSpc>
                  <a:spcPct val="115000"/>
                </a:lnSpc>
                <a:spcAft>
                  <a:spcPts val="1000"/>
                </a:spcAft>
              </a:pPr>
              <a:r>
                <a:rPr lang="en-US" sz="800" dirty="0">
                  <a:solidFill>
                    <a:srgbClr val="000000"/>
                  </a:solidFill>
                  <a:effectLst/>
                  <a:latin typeface="Tahoma" panose="020B0604030504040204" pitchFamily="34" charset="0"/>
                  <a:ea typeface="MS Mincho" panose="02020609040205080304" pitchFamily="49" charset="-128"/>
                  <a:cs typeface="Times New Roman" panose="02020603050405020304" pitchFamily="18" charset="0"/>
                </a:rPr>
                <a:t>+Authenticate()</a:t>
              </a:r>
              <a:endParaRPr lang="en-IN" sz="1100" dirty="0">
                <a:effectLst/>
                <a:latin typeface="Calibri" panose="020F0502020204030204" pitchFamily="34" charset="0"/>
                <a:ea typeface="MS Mincho" panose="02020609040205080304" pitchFamily="49" charset="-128"/>
                <a:cs typeface="Times New Roman" panose="02020603050405020304" pitchFamily="18" charset="0"/>
              </a:endParaRPr>
            </a:p>
          </p:txBody>
        </p:sp>
        <p:sp>
          <p:nvSpPr>
            <p:cNvPr id="12" name="Rectangle 11">
              <a:extLst>
                <a:ext uri="{FF2B5EF4-FFF2-40B4-BE49-F238E27FC236}">
                  <a16:creationId xmlns:a16="http://schemas.microsoft.com/office/drawing/2014/main" id="{ADAD4E97-DBB1-4FC3-A140-CEEF740AC28A}"/>
                </a:ext>
              </a:extLst>
            </p:cNvPr>
            <p:cNvSpPr>
              <a:spLocks noChangeArrowheads="1"/>
            </p:cNvSpPr>
            <p:nvPr/>
          </p:nvSpPr>
          <p:spPr bwMode="auto">
            <a:xfrm>
              <a:off x="238125" y="1695450"/>
              <a:ext cx="775970" cy="267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a:lnSpc>
                  <a:spcPct val="115000"/>
                </a:lnSpc>
                <a:spcAft>
                  <a:spcPts val="1000"/>
                </a:spcAft>
              </a:pPr>
              <a:r>
                <a:rPr lang="en-US" sz="800" dirty="0">
                  <a:solidFill>
                    <a:srgbClr val="000000"/>
                  </a:solidFill>
                  <a:effectLst/>
                  <a:latin typeface="Tahoma" panose="020B0604030504040204" pitchFamily="34" charset="0"/>
                  <a:ea typeface="MS Mincho" panose="02020609040205080304" pitchFamily="49" charset="-128"/>
                  <a:cs typeface="Times New Roman" panose="02020603050405020304" pitchFamily="18" charset="0"/>
                </a:rPr>
                <a:t>+query process()</a:t>
              </a:r>
              <a:endParaRPr lang="en-IN" sz="1100" dirty="0">
                <a:effectLst/>
                <a:latin typeface="Calibri" panose="020F0502020204030204" pitchFamily="34" charset="0"/>
                <a:ea typeface="MS Mincho" panose="02020609040205080304" pitchFamily="49" charset="-128"/>
                <a:cs typeface="Times New Roman" panose="02020603050405020304" pitchFamily="18" charset="0"/>
              </a:endParaRPr>
            </a:p>
          </p:txBody>
        </p:sp>
        <p:cxnSp>
          <p:nvCxnSpPr>
            <p:cNvPr id="13" name="Line 158">
              <a:extLst>
                <a:ext uri="{FF2B5EF4-FFF2-40B4-BE49-F238E27FC236}">
                  <a16:creationId xmlns:a16="http://schemas.microsoft.com/office/drawing/2014/main" id="{2F5DC2CE-B9FF-452E-966B-921264B3BB2D}"/>
                </a:ext>
              </a:extLst>
            </p:cNvPr>
            <p:cNvCxnSpPr>
              <a:cxnSpLocks noChangeShapeType="1"/>
            </p:cNvCxnSpPr>
            <p:nvPr/>
          </p:nvCxnSpPr>
          <p:spPr bwMode="auto">
            <a:xfrm>
              <a:off x="190500" y="1533525"/>
              <a:ext cx="885825" cy="635"/>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cxnSp>
        <p:sp>
          <p:nvSpPr>
            <p:cNvPr id="14" name="Rectangle 13">
              <a:extLst>
                <a:ext uri="{FF2B5EF4-FFF2-40B4-BE49-F238E27FC236}">
                  <a16:creationId xmlns:a16="http://schemas.microsoft.com/office/drawing/2014/main" id="{0588C6EA-4040-48A9-9F46-A5C38A647A97}"/>
                </a:ext>
              </a:extLst>
            </p:cNvPr>
            <p:cNvSpPr>
              <a:spLocks noChangeArrowheads="1"/>
            </p:cNvSpPr>
            <p:nvPr/>
          </p:nvSpPr>
          <p:spPr bwMode="auto">
            <a:xfrm>
              <a:off x="1905000" y="228600"/>
              <a:ext cx="1097915" cy="885825"/>
            </a:xfrm>
            <a:prstGeom prst="rect">
              <a:avLst/>
            </a:prstGeom>
            <a:solidFill>
              <a:srgbClr val="FFFFB9"/>
            </a:solidFill>
            <a:ln w="9525">
              <a:solidFill>
                <a:srgbClr val="800000"/>
              </a:solidFill>
              <a:miter lim="800000"/>
              <a:headEnd/>
              <a:tailEnd/>
            </a:ln>
          </p:spPr>
          <p:txBody>
            <a:bodyPr rot="0" vert="horz" wrap="square" lIns="91440" tIns="45720" rIns="91440" bIns="45720" anchor="t" anchorCtr="0" upright="1">
              <a:noAutofit/>
            </a:bodyPr>
            <a:lstStyle/>
            <a:p>
              <a:endParaRPr lang="en-IN" dirty="0"/>
            </a:p>
          </p:txBody>
        </p:sp>
        <p:sp>
          <p:nvSpPr>
            <p:cNvPr id="15" name="Rectangle 14">
              <a:extLst>
                <a:ext uri="{FF2B5EF4-FFF2-40B4-BE49-F238E27FC236}">
                  <a16:creationId xmlns:a16="http://schemas.microsoft.com/office/drawing/2014/main" id="{657C9D11-CF65-464A-8E72-9F7A3C0C0464}"/>
                </a:ext>
              </a:extLst>
            </p:cNvPr>
            <p:cNvSpPr>
              <a:spLocks noChangeArrowheads="1"/>
            </p:cNvSpPr>
            <p:nvPr/>
          </p:nvSpPr>
          <p:spPr bwMode="auto">
            <a:xfrm>
              <a:off x="1952625" y="266700"/>
              <a:ext cx="713105" cy="267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a:lnSpc>
                  <a:spcPct val="115000"/>
                </a:lnSpc>
                <a:spcAft>
                  <a:spcPts val="1000"/>
                </a:spcAft>
              </a:pPr>
              <a:r>
                <a:rPr lang="en-US" sz="800" b="1" dirty="0">
                  <a:solidFill>
                    <a:srgbClr val="000000"/>
                  </a:solidFill>
                  <a:effectLst/>
                  <a:latin typeface="Tahoma" panose="020B0604030504040204" pitchFamily="34" charset="0"/>
                  <a:ea typeface="MS Mincho" panose="02020609040205080304" pitchFamily="49" charset="-128"/>
                  <a:cs typeface="Times New Roman" panose="02020603050405020304" pitchFamily="18" charset="0"/>
                </a:rPr>
                <a:t>TOOL ENGINE</a:t>
              </a:r>
              <a:endParaRPr lang="en-IN" sz="1100" dirty="0">
                <a:effectLst/>
                <a:latin typeface="Calibri" panose="020F0502020204030204" pitchFamily="34" charset="0"/>
                <a:ea typeface="MS Mincho" panose="02020609040205080304" pitchFamily="49" charset="-128"/>
                <a:cs typeface="Times New Roman" panose="02020603050405020304" pitchFamily="18" charset="0"/>
              </a:endParaRPr>
            </a:p>
          </p:txBody>
        </p:sp>
        <p:sp>
          <p:nvSpPr>
            <p:cNvPr id="16" name="Rectangle 15">
              <a:extLst>
                <a:ext uri="{FF2B5EF4-FFF2-40B4-BE49-F238E27FC236}">
                  <a16:creationId xmlns:a16="http://schemas.microsoft.com/office/drawing/2014/main" id="{7F521432-5EDB-4932-BE0A-68A6AB494113}"/>
                </a:ext>
              </a:extLst>
            </p:cNvPr>
            <p:cNvSpPr>
              <a:spLocks noChangeArrowheads="1"/>
            </p:cNvSpPr>
            <p:nvPr/>
          </p:nvSpPr>
          <p:spPr bwMode="auto">
            <a:xfrm>
              <a:off x="1952625" y="476250"/>
              <a:ext cx="254635" cy="267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a:lnSpc>
                  <a:spcPct val="115000"/>
                </a:lnSpc>
                <a:spcAft>
                  <a:spcPts val="1000"/>
                </a:spcAft>
              </a:pPr>
              <a:r>
                <a:rPr lang="en-US" sz="800" dirty="0">
                  <a:solidFill>
                    <a:srgbClr val="000000"/>
                  </a:solidFill>
                  <a:effectLst/>
                  <a:latin typeface="Tahoma" panose="020B0604030504040204" pitchFamily="34" charset="0"/>
                  <a:ea typeface="MS Mincho" panose="02020609040205080304" pitchFamily="49" charset="-128"/>
                  <a:cs typeface="Times New Roman" panose="02020603050405020304" pitchFamily="18" charset="0"/>
                </a:rPr>
                <a:t>+URL</a:t>
              </a:r>
              <a:endParaRPr lang="en-IN" sz="1100" dirty="0">
                <a:effectLst/>
                <a:latin typeface="Calibri" panose="020F0502020204030204" pitchFamily="34" charset="0"/>
                <a:ea typeface="MS Mincho" panose="02020609040205080304" pitchFamily="49" charset="-128"/>
                <a:cs typeface="Times New Roman" panose="02020603050405020304" pitchFamily="18" charset="0"/>
              </a:endParaRPr>
            </a:p>
          </p:txBody>
        </p:sp>
        <p:sp>
          <p:nvSpPr>
            <p:cNvPr id="17" name="Rectangle 16">
              <a:extLst>
                <a:ext uri="{FF2B5EF4-FFF2-40B4-BE49-F238E27FC236}">
                  <a16:creationId xmlns:a16="http://schemas.microsoft.com/office/drawing/2014/main" id="{4DB1E1E3-CE30-434B-8A97-CCE56CA1755F}"/>
                </a:ext>
              </a:extLst>
            </p:cNvPr>
            <p:cNvSpPr>
              <a:spLocks noChangeArrowheads="1"/>
            </p:cNvSpPr>
            <p:nvPr/>
          </p:nvSpPr>
          <p:spPr bwMode="auto">
            <a:xfrm>
              <a:off x="1952625" y="600075"/>
              <a:ext cx="416560" cy="267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a:lnSpc>
                  <a:spcPct val="115000"/>
                </a:lnSpc>
                <a:spcAft>
                  <a:spcPts val="1000"/>
                </a:spcAft>
              </a:pPr>
              <a:r>
                <a:rPr lang="en-US" sz="800" dirty="0">
                  <a:solidFill>
                    <a:srgbClr val="000000"/>
                  </a:solidFill>
                  <a:effectLst/>
                  <a:latin typeface="Tahoma" panose="020B0604030504040204" pitchFamily="34" charset="0"/>
                  <a:ea typeface="MS Mincho" panose="02020609040205080304" pitchFamily="49" charset="-128"/>
                  <a:cs typeface="Times New Roman" panose="02020603050405020304" pitchFamily="18" charset="0"/>
                </a:rPr>
                <a:t>+Dataset</a:t>
              </a:r>
              <a:endParaRPr lang="en-IN" sz="1100" dirty="0">
                <a:effectLst/>
                <a:latin typeface="Calibri" panose="020F0502020204030204" pitchFamily="34" charset="0"/>
                <a:ea typeface="MS Mincho" panose="02020609040205080304" pitchFamily="49" charset="-128"/>
                <a:cs typeface="Times New Roman" panose="02020603050405020304" pitchFamily="18" charset="0"/>
              </a:endParaRPr>
            </a:p>
          </p:txBody>
        </p:sp>
        <p:cxnSp>
          <p:nvCxnSpPr>
            <p:cNvPr id="18" name="Line 163">
              <a:extLst>
                <a:ext uri="{FF2B5EF4-FFF2-40B4-BE49-F238E27FC236}">
                  <a16:creationId xmlns:a16="http://schemas.microsoft.com/office/drawing/2014/main" id="{33E64853-B666-466F-97E2-9B2334304430}"/>
                </a:ext>
              </a:extLst>
            </p:cNvPr>
            <p:cNvCxnSpPr>
              <a:cxnSpLocks noChangeShapeType="1"/>
            </p:cNvCxnSpPr>
            <p:nvPr/>
          </p:nvCxnSpPr>
          <p:spPr bwMode="auto">
            <a:xfrm>
              <a:off x="1905000" y="438150"/>
              <a:ext cx="1076325" cy="635"/>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cxnSp>
        <p:sp>
          <p:nvSpPr>
            <p:cNvPr id="19" name="Rectangle 18">
              <a:extLst>
                <a:ext uri="{FF2B5EF4-FFF2-40B4-BE49-F238E27FC236}">
                  <a16:creationId xmlns:a16="http://schemas.microsoft.com/office/drawing/2014/main" id="{FF7679BC-24C6-4B47-B434-8FA039F0027E}"/>
                </a:ext>
              </a:extLst>
            </p:cNvPr>
            <p:cNvSpPr>
              <a:spLocks noChangeArrowheads="1"/>
            </p:cNvSpPr>
            <p:nvPr/>
          </p:nvSpPr>
          <p:spPr bwMode="auto">
            <a:xfrm>
              <a:off x="1952625" y="809625"/>
              <a:ext cx="576580" cy="267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a:lnSpc>
                  <a:spcPct val="115000"/>
                </a:lnSpc>
                <a:spcAft>
                  <a:spcPts val="1000"/>
                </a:spcAft>
              </a:pPr>
              <a:r>
                <a:rPr lang="en-US" sz="800" dirty="0">
                  <a:solidFill>
                    <a:srgbClr val="000000"/>
                  </a:solidFill>
                  <a:effectLst/>
                  <a:latin typeface="Tahoma" panose="020B0604030504040204" pitchFamily="34" charset="0"/>
                  <a:ea typeface="MS Mincho" panose="02020609040205080304" pitchFamily="49" charset="-128"/>
                  <a:cs typeface="Times New Roman" panose="02020603050405020304" pitchFamily="18" charset="0"/>
                </a:rPr>
                <a:t>+Big query()</a:t>
              </a:r>
              <a:endParaRPr lang="en-IN" sz="1100" dirty="0">
                <a:effectLst/>
                <a:latin typeface="Calibri" panose="020F0502020204030204" pitchFamily="34" charset="0"/>
                <a:ea typeface="MS Mincho" panose="02020609040205080304" pitchFamily="49" charset="-128"/>
                <a:cs typeface="Times New Roman" panose="02020603050405020304" pitchFamily="18" charset="0"/>
              </a:endParaRPr>
            </a:p>
          </p:txBody>
        </p:sp>
        <p:sp>
          <p:nvSpPr>
            <p:cNvPr id="20" name="Rectangle 19">
              <a:extLst>
                <a:ext uri="{FF2B5EF4-FFF2-40B4-BE49-F238E27FC236}">
                  <a16:creationId xmlns:a16="http://schemas.microsoft.com/office/drawing/2014/main" id="{5013ADF5-6B83-4C8E-93A8-EABBB55D90B5}"/>
                </a:ext>
              </a:extLst>
            </p:cNvPr>
            <p:cNvSpPr>
              <a:spLocks noChangeArrowheads="1"/>
            </p:cNvSpPr>
            <p:nvPr/>
          </p:nvSpPr>
          <p:spPr bwMode="auto">
            <a:xfrm>
              <a:off x="1952625" y="933450"/>
              <a:ext cx="474345" cy="267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a:lnSpc>
                  <a:spcPct val="115000"/>
                </a:lnSpc>
                <a:spcAft>
                  <a:spcPts val="1000"/>
                </a:spcAft>
              </a:pPr>
              <a:r>
                <a:rPr lang="en-US" sz="800" dirty="0">
                  <a:solidFill>
                    <a:srgbClr val="000000"/>
                  </a:solidFill>
                  <a:effectLst/>
                  <a:latin typeface="Tahoma" panose="020B0604030504040204" pitchFamily="34" charset="0"/>
                  <a:ea typeface="MS Mincho" panose="02020609040205080304" pitchFamily="49" charset="-128"/>
                  <a:cs typeface="Times New Roman" panose="02020603050405020304" pitchFamily="18" charset="0"/>
                </a:rPr>
                <a:t>+PICKLE()</a:t>
              </a:r>
              <a:endParaRPr lang="en-IN" sz="1100" dirty="0">
                <a:effectLst/>
                <a:latin typeface="Calibri" panose="020F0502020204030204" pitchFamily="34" charset="0"/>
                <a:ea typeface="MS Mincho" panose="02020609040205080304" pitchFamily="49" charset="-128"/>
                <a:cs typeface="Times New Roman" panose="02020603050405020304" pitchFamily="18" charset="0"/>
              </a:endParaRPr>
            </a:p>
          </p:txBody>
        </p:sp>
        <p:cxnSp>
          <p:nvCxnSpPr>
            <p:cNvPr id="21" name="Line 166">
              <a:extLst>
                <a:ext uri="{FF2B5EF4-FFF2-40B4-BE49-F238E27FC236}">
                  <a16:creationId xmlns:a16="http://schemas.microsoft.com/office/drawing/2014/main" id="{554341A3-0F9F-4C86-9B92-3F2EF6BD7CE6}"/>
                </a:ext>
              </a:extLst>
            </p:cNvPr>
            <p:cNvCxnSpPr>
              <a:cxnSpLocks noChangeShapeType="1"/>
            </p:cNvCxnSpPr>
            <p:nvPr/>
          </p:nvCxnSpPr>
          <p:spPr bwMode="auto">
            <a:xfrm>
              <a:off x="1905000" y="771525"/>
              <a:ext cx="1076325" cy="635"/>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cxnSp>
        <p:sp>
          <p:nvSpPr>
            <p:cNvPr id="22" name="Rectangle 21">
              <a:extLst>
                <a:ext uri="{FF2B5EF4-FFF2-40B4-BE49-F238E27FC236}">
                  <a16:creationId xmlns:a16="http://schemas.microsoft.com/office/drawing/2014/main" id="{2633937C-3F42-400F-9CB7-C6BBE85308B3}"/>
                </a:ext>
              </a:extLst>
            </p:cNvPr>
            <p:cNvSpPr>
              <a:spLocks noChangeArrowheads="1"/>
            </p:cNvSpPr>
            <p:nvPr/>
          </p:nvSpPr>
          <p:spPr bwMode="auto">
            <a:xfrm>
              <a:off x="3886200" y="190500"/>
              <a:ext cx="800100" cy="885825"/>
            </a:xfrm>
            <a:prstGeom prst="rect">
              <a:avLst/>
            </a:prstGeom>
            <a:solidFill>
              <a:srgbClr val="FFFFB9"/>
            </a:solidFill>
            <a:ln w="9525">
              <a:solidFill>
                <a:srgbClr val="800000"/>
              </a:solidFill>
              <a:miter lim="800000"/>
              <a:headEnd/>
              <a:tailEnd/>
            </a:ln>
          </p:spPr>
          <p:txBody>
            <a:bodyPr rot="0" vert="horz" wrap="square" lIns="91440" tIns="45720" rIns="91440" bIns="45720" anchor="t" anchorCtr="0" upright="1">
              <a:noAutofit/>
            </a:bodyPr>
            <a:lstStyle/>
            <a:p>
              <a:endParaRPr lang="en-IN" dirty="0"/>
            </a:p>
          </p:txBody>
        </p:sp>
        <p:sp>
          <p:nvSpPr>
            <p:cNvPr id="23" name="Rectangle 22">
              <a:extLst>
                <a:ext uri="{FF2B5EF4-FFF2-40B4-BE49-F238E27FC236}">
                  <a16:creationId xmlns:a16="http://schemas.microsoft.com/office/drawing/2014/main" id="{FC24F7F3-DE64-495D-9295-72009C184256}"/>
                </a:ext>
              </a:extLst>
            </p:cNvPr>
            <p:cNvSpPr>
              <a:spLocks noChangeArrowheads="1"/>
            </p:cNvSpPr>
            <p:nvPr/>
          </p:nvSpPr>
          <p:spPr bwMode="auto">
            <a:xfrm>
              <a:off x="3981450" y="228600"/>
              <a:ext cx="593090" cy="267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a:lnSpc>
                  <a:spcPct val="115000"/>
                </a:lnSpc>
                <a:spcAft>
                  <a:spcPts val="1000"/>
                </a:spcAft>
              </a:pPr>
              <a:r>
                <a:rPr lang="en-US" sz="800" b="1" dirty="0">
                  <a:solidFill>
                    <a:srgbClr val="000000"/>
                  </a:solidFill>
                  <a:effectLst/>
                  <a:latin typeface="Tahoma" panose="020B0604030504040204" pitchFamily="34" charset="0"/>
                  <a:ea typeface="MS Mincho" panose="02020609040205080304" pitchFamily="49" charset="-128"/>
                  <a:cs typeface="Times New Roman" panose="02020603050405020304" pitchFamily="18" charset="0"/>
                </a:rPr>
                <a:t>MapReduce</a:t>
              </a:r>
              <a:endParaRPr lang="en-IN" sz="1100" dirty="0">
                <a:effectLst/>
                <a:latin typeface="Calibri" panose="020F0502020204030204" pitchFamily="34" charset="0"/>
                <a:ea typeface="MS Mincho" panose="02020609040205080304" pitchFamily="49" charset="-128"/>
                <a:cs typeface="Times New Roman" panose="02020603050405020304" pitchFamily="18" charset="0"/>
              </a:endParaRPr>
            </a:p>
          </p:txBody>
        </p:sp>
        <p:sp>
          <p:nvSpPr>
            <p:cNvPr id="24" name="Rectangle 23">
              <a:extLst>
                <a:ext uri="{FF2B5EF4-FFF2-40B4-BE49-F238E27FC236}">
                  <a16:creationId xmlns:a16="http://schemas.microsoft.com/office/drawing/2014/main" id="{CAFE5674-9A9B-4E76-A9A3-B55688392FE0}"/>
                </a:ext>
              </a:extLst>
            </p:cNvPr>
            <p:cNvSpPr>
              <a:spLocks noChangeArrowheads="1"/>
            </p:cNvSpPr>
            <p:nvPr/>
          </p:nvSpPr>
          <p:spPr bwMode="auto">
            <a:xfrm>
              <a:off x="3933825" y="438150"/>
              <a:ext cx="314325" cy="267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a:lnSpc>
                  <a:spcPct val="115000"/>
                </a:lnSpc>
                <a:spcAft>
                  <a:spcPts val="1000"/>
                </a:spcAft>
              </a:pPr>
              <a:r>
                <a:rPr lang="en-US" sz="800" dirty="0">
                  <a:solidFill>
                    <a:srgbClr val="000000"/>
                  </a:solidFill>
                  <a:effectLst/>
                  <a:latin typeface="Tahoma" panose="020B0604030504040204" pitchFamily="34" charset="0"/>
                  <a:ea typeface="MS Mincho" panose="02020609040205080304" pitchFamily="49" charset="-128"/>
                  <a:cs typeface="Times New Roman" panose="02020603050405020304" pitchFamily="18" charset="0"/>
                </a:rPr>
                <a:t>+index</a:t>
              </a:r>
              <a:endParaRPr lang="en-IN" sz="1100" dirty="0">
                <a:effectLst/>
                <a:latin typeface="Calibri" panose="020F0502020204030204" pitchFamily="34" charset="0"/>
                <a:ea typeface="MS Mincho" panose="02020609040205080304" pitchFamily="49" charset="-128"/>
                <a:cs typeface="Times New Roman" panose="02020603050405020304" pitchFamily="18" charset="0"/>
              </a:endParaRPr>
            </a:p>
          </p:txBody>
        </p:sp>
        <p:sp>
          <p:nvSpPr>
            <p:cNvPr id="25" name="Rectangle 24">
              <a:extLst>
                <a:ext uri="{FF2B5EF4-FFF2-40B4-BE49-F238E27FC236}">
                  <a16:creationId xmlns:a16="http://schemas.microsoft.com/office/drawing/2014/main" id="{8B22D1FE-217E-402C-A35C-237AFC5E6DE4}"/>
                </a:ext>
              </a:extLst>
            </p:cNvPr>
            <p:cNvSpPr>
              <a:spLocks noChangeArrowheads="1"/>
            </p:cNvSpPr>
            <p:nvPr/>
          </p:nvSpPr>
          <p:spPr bwMode="auto">
            <a:xfrm>
              <a:off x="3933825" y="561975"/>
              <a:ext cx="448310" cy="267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a:lnSpc>
                  <a:spcPct val="115000"/>
                </a:lnSpc>
                <a:spcAft>
                  <a:spcPts val="1000"/>
                </a:spcAft>
              </a:pPr>
              <a:r>
                <a:rPr lang="en-US" sz="800" dirty="0">
                  <a:solidFill>
                    <a:srgbClr val="000000"/>
                  </a:solidFill>
                  <a:effectLst/>
                  <a:latin typeface="Tahoma" panose="020B0604030504040204" pitchFamily="34" charset="0"/>
                  <a:ea typeface="MS Mincho" panose="02020609040205080304" pitchFamily="49" charset="-128"/>
                  <a:cs typeface="Times New Roman" panose="02020603050405020304" pitchFamily="18" charset="0"/>
                </a:rPr>
                <a:t>+Data set</a:t>
              </a:r>
              <a:endParaRPr lang="en-IN" sz="1100" dirty="0">
                <a:effectLst/>
                <a:latin typeface="Calibri" panose="020F0502020204030204" pitchFamily="34" charset="0"/>
                <a:ea typeface="MS Mincho" panose="02020609040205080304" pitchFamily="49" charset="-128"/>
                <a:cs typeface="Times New Roman" panose="02020603050405020304" pitchFamily="18" charset="0"/>
              </a:endParaRPr>
            </a:p>
          </p:txBody>
        </p:sp>
        <p:cxnSp>
          <p:nvCxnSpPr>
            <p:cNvPr id="26" name="Line 171">
              <a:extLst>
                <a:ext uri="{FF2B5EF4-FFF2-40B4-BE49-F238E27FC236}">
                  <a16:creationId xmlns:a16="http://schemas.microsoft.com/office/drawing/2014/main" id="{84C95715-97B2-4311-8A4D-291838E4431A}"/>
                </a:ext>
              </a:extLst>
            </p:cNvPr>
            <p:cNvCxnSpPr>
              <a:cxnSpLocks noChangeShapeType="1"/>
            </p:cNvCxnSpPr>
            <p:nvPr/>
          </p:nvCxnSpPr>
          <p:spPr bwMode="auto">
            <a:xfrm>
              <a:off x="3886200" y="400050"/>
              <a:ext cx="809625" cy="635"/>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cxnSp>
        <p:sp>
          <p:nvSpPr>
            <p:cNvPr id="27" name="Rectangle 26">
              <a:extLst>
                <a:ext uri="{FF2B5EF4-FFF2-40B4-BE49-F238E27FC236}">
                  <a16:creationId xmlns:a16="http://schemas.microsoft.com/office/drawing/2014/main" id="{0D8D0C06-0B5B-469E-AE68-FF0BEFFD8A57}"/>
                </a:ext>
              </a:extLst>
            </p:cNvPr>
            <p:cNvSpPr>
              <a:spLocks noChangeArrowheads="1"/>
            </p:cNvSpPr>
            <p:nvPr/>
          </p:nvSpPr>
          <p:spPr bwMode="auto">
            <a:xfrm>
              <a:off x="3933825" y="771525"/>
              <a:ext cx="474345" cy="267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a:lnSpc>
                  <a:spcPct val="115000"/>
                </a:lnSpc>
                <a:spcAft>
                  <a:spcPts val="1000"/>
                </a:spcAft>
              </a:pPr>
              <a:r>
                <a:rPr lang="en-US" sz="800" dirty="0">
                  <a:solidFill>
                    <a:srgbClr val="000000"/>
                  </a:solidFill>
                  <a:effectLst/>
                  <a:latin typeface="Tahoma" panose="020B0604030504040204" pitchFamily="34" charset="0"/>
                  <a:ea typeface="MS Mincho" panose="02020609040205080304" pitchFamily="49" charset="-128"/>
                  <a:cs typeface="Times New Roman" panose="02020603050405020304" pitchFamily="18" charset="0"/>
                </a:rPr>
                <a:t>+PICKLE()</a:t>
              </a:r>
              <a:endParaRPr lang="en-IN" sz="1100" dirty="0">
                <a:effectLst/>
                <a:latin typeface="Calibri" panose="020F0502020204030204" pitchFamily="34" charset="0"/>
                <a:ea typeface="MS Mincho" panose="02020609040205080304" pitchFamily="49" charset="-128"/>
                <a:cs typeface="Times New Roman" panose="02020603050405020304" pitchFamily="18" charset="0"/>
              </a:endParaRPr>
            </a:p>
          </p:txBody>
        </p:sp>
        <p:sp>
          <p:nvSpPr>
            <p:cNvPr id="28" name="Rectangle 27">
              <a:extLst>
                <a:ext uri="{FF2B5EF4-FFF2-40B4-BE49-F238E27FC236}">
                  <a16:creationId xmlns:a16="http://schemas.microsoft.com/office/drawing/2014/main" id="{8D6284FD-F54F-408D-A31A-36858E645CC9}"/>
                </a:ext>
              </a:extLst>
            </p:cNvPr>
            <p:cNvSpPr>
              <a:spLocks noChangeArrowheads="1"/>
            </p:cNvSpPr>
            <p:nvPr/>
          </p:nvSpPr>
          <p:spPr bwMode="auto">
            <a:xfrm>
              <a:off x="3933825" y="895350"/>
              <a:ext cx="375285" cy="267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a:lnSpc>
                  <a:spcPct val="115000"/>
                </a:lnSpc>
                <a:spcAft>
                  <a:spcPts val="1000"/>
                </a:spcAft>
              </a:pPr>
              <a:r>
                <a:rPr lang="en-US" sz="800" dirty="0">
                  <a:solidFill>
                    <a:srgbClr val="000000"/>
                  </a:solidFill>
                  <a:effectLst/>
                  <a:latin typeface="Tahoma" panose="020B0604030504040204" pitchFamily="34" charset="0"/>
                  <a:ea typeface="MS Mincho" panose="02020609040205080304" pitchFamily="49" charset="-128"/>
                  <a:cs typeface="Times New Roman" panose="02020603050405020304" pitchFamily="18" charset="0"/>
                </a:rPr>
                <a:t>+DISK()</a:t>
              </a:r>
              <a:endParaRPr lang="en-IN" sz="1100" dirty="0">
                <a:effectLst/>
                <a:latin typeface="Calibri" panose="020F0502020204030204" pitchFamily="34" charset="0"/>
                <a:ea typeface="MS Mincho" panose="02020609040205080304" pitchFamily="49" charset="-128"/>
                <a:cs typeface="Times New Roman" panose="02020603050405020304" pitchFamily="18" charset="0"/>
              </a:endParaRPr>
            </a:p>
          </p:txBody>
        </p:sp>
        <p:cxnSp>
          <p:nvCxnSpPr>
            <p:cNvPr id="29" name="Line 174">
              <a:extLst>
                <a:ext uri="{FF2B5EF4-FFF2-40B4-BE49-F238E27FC236}">
                  <a16:creationId xmlns:a16="http://schemas.microsoft.com/office/drawing/2014/main" id="{7B63C38A-B78E-4405-8D38-A3AD3BDFD7E0}"/>
                </a:ext>
              </a:extLst>
            </p:cNvPr>
            <p:cNvCxnSpPr>
              <a:cxnSpLocks noChangeShapeType="1"/>
            </p:cNvCxnSpPr>
            <p:nvPr/>
          </p:nvCxnSpPr>
          <p:spPr bwMode="auto">
            <a:xfrm>
              <a:off x="3886200" y="733425"/>
              <a:ext cx="809625" cy="635"/>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cxnSp>
        <p:sp>
          <p:nvSpPr>
            <p:cNvPr id="30" name="Rectangle 29">
              <a:extLst>
                <a:ext uri="{FF2B5EF4-FFF2-40B4-BE49-F238E27FC236}">
                  <a16:creationId xmlns:a16="http://schemas.microsoft.com/office/drawing/2014/main" id="{5A1F26D4-0E81-41DF-9820-472AE03A75A2}"/>
                </a:ext>
              </a:extLst>
            </p:cNvPr>
            <p:cNvSpPr>
              <a:spLocks noChangeArrowheads="1"/>
            </p:cNvSpPr>
            <p:nvPr/>
          </p:nvSpPr>
          <p:spPr bwMode="auto">
            <a:xfrm>
              <a:off x="2057400" y="1676400"/>
              <a:ext cx="847725" cy="762000"/>
            </a:xfrm>
            <a:prstGeom prst="rect">
              <a:avLst/>
            </a:prstGeom>
            <a:solidFill>
              <a:srgbClr val="FFFFB9"/>
            </a:solidFill>
            <a:ln w="9525">
              <a:solidFill>
                <a:srgbClr val="800000"/>
              </a:solidFill>
              <a:miter lim="800000"/>
              <a:headEnd/>
              <a:tailEnd/>
            </a:ln>
          </p:spPr>
          <p:txBody>
            <a:bodyPr rot="0" vert="horz" wrap="square" lIns="91440" tIns="45720" rIns="91440" bIns="45720" anchor="t" anchorCtr="0" upright="1">
              <a:noAutofit/>
            </a:bodyPr>
            <a:lstStyle/>
            <a:p>
              <a:endParaRPr lang="en-IN" dirty="0"/>
            </a:p>
          </p:txBody>
        </p:sp>
        <p:sp>
          <p:nvSpPr>
            <p:cNvPr id="31" name="Rectangle 30">
              <a:extLst>
                <a:ext uri="{FF2B5EF4-FFF2-40B4-BE49-F238E27FC236}">
                  <a16:creationId xmlns:a16="http://schemas.microsoft.com/office/drawing/2014/main" id="{F8489D2C-CA47-4608-A236-2FB1794B1D07}"/>
                </a:ext>
              </a:extLst>
            </p:cNvPr>
            <p:cNvSpPr>
              <a:spLocks noChangeArrowheads="1"/>
            </p:cNvSpPr>
            <p:nvPr/>
          </p:nvSpPr>
          <p:spPr bwMode="auto">
            <a:xfrm>
              <a:off x="2105025" y="1714500"/>
              <a:ext cx="558165" cy="267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a:lnSpc>
                  <a:spcPct val="115000"/>
                </a:lnSpc>
                <a:spcAft>
                  <a:spcPts val="1000"/>
                </a:spcAft>
              </a:pPr>
              <a:r>
                <a:rPr lang="en-US" sz="800" b="1" dirty="0">
                  <a:solidFill>
                    <a:srgbClr val="000000"/>
                  </a:solidFill>
                  <a:effectLst/>
                  <a:latin typeface="Tahoma" panose="020B0604030504040204" pitchFamily="34" charset="0"/>
                  <a:ea typeface="MS Mincho" panose="02020609040205080304" pitchFamily="49" charset="-128"/>
                  <a:cs typeface="Times New Roman" panose="02020603050405020304" pitchFamily="18" charset="0"/>
                </a:rPr>
                <a:t>Algorithms</a:t>
              </a:r>
              <a:endParaRPr lang="en-IN" sz="1100" dirty="0">
                <a:effectLst/>
                <a:latin typeface="Calibri" panose="020F0502020204030204" pitchFamily="34" charset="0"/>
                <a:ea typeface="MS Mincho" panose="02020609040205080304" pitchFamily="49" charset="-128"/>
                <a:cs typeface="Times New Roman" panose="02020603050405020304" pitchFamily="18" charset="0"/>
              </a:endParaRPr>
            </a:p>
          </p:txBody>
        </p:sp>
        <p:sp>
          <p:nvSpPr>
            <p:cNvPr id="32" name="Rectangle 31">
              <a:extLst>
                <a:ext uri="{FF2B5EF4-FFF2-40B4-BE49-F238E27FC236}">
                  <a16:creationId xmlns:a16="http://schemas.microsoft.com/office/drawing/2014/main" id="{A84AE239-FF1E-4AAE-859E-E7EDC79B90F4}"/>
                </a:ext>
              </a:extLst>
            </p:cNvPr>
            <p:cNvSpPr>
              <a:spLocks noChangeArrowheads="1"/>
            </p:cNvSpPr>
            <p:nvPr/>
          </p:nvSpPr>
          <p:spPr bwMode="auto">
            <a:xfrm>
              <a:off x="2105025" y="1924050"/>
              <a:ext cx="269875" cy="591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a:lnSpc>
                  <a:spcPct val="115000"/>
                </a:lnSpc>
                <a:spcAft>
                  <a:spcPts val="1000"/>
                </a:spcAft>
              </a:pPr>
              <a:r>
                <a:rPr lang="en-US" sz="800" dirty="0">
                  <a:solidFill>
                    <a:srgbClr val="000000"/>
                  </a:solidFill>
                  <a:effectLst/>
                  <a:latin typeface="Tahoma" panose="020B0604030504040204" pitchFamily="34" charset="0"/>
                  <a:ea typeface="MS Mincho" panose="02020609040205080304" pitchFamily="49" charset="-128"/>
                  <a:cs typeface="Times New Roman" panose="02020603050405020304" pitchFamily="18" charset="0"/>
                </a:rPr>
                <a:t>+SVM</a:t>
              </a:r>
              <a:endParaRPr lang="en-IN" sz="1100" dirty="0">
                <a:effectLst/>
                <a:latin typeface="Calibri" panose="020F0502020204030204" pitchFamily="34" charset="0"/>
                <a:ea typeface="MS Mincho" panose="02020609040205080304" pitchFamily="49" charset="-128"/>
                <a:cs typeface="Times New Roman" panose="02020603050405020304" pitchFamily="18" charset="0"/>
              </a:endParaRPr>
            </a:p>
            <a:p>
              <a:pPr>
                <a:lnSpc>
                  <a:spcPct val="115000"/>
                </a:lnSpc>
                <a:spcAft>
                  <a:spcPts val="1000"/>
                </a:spcAft>
              </a:pPr>
              <a:r>
                <a:rPr lang="en-US" sz="1100" dirty="0">
                  <a:effectLst/>
                  <a:latin typeface="Calibri" panose="020F0502020204030204" pitchFamily="34" charset="0"/>
                  <a:ea typeface="MS Mincho" panose="02020609040205080304" pitchFamily="49" charset="-128"/>
                  <a:cs typeface="Times New Roman" panose="02020603050405020304" pitchFamily="18" charset="0"/>
                </a:rPr>
                <a:t> </a:t>
              </a:r>
              <a:endParaRPr lang="en-IN" sz="1100" dirty="0">
                <a:effectLst/>
                <a:latin typeface="Calibri" panose="020F0502020204030204" pitchFamily="34" charset="0"/>
                <a:ea typeface="MS Mincho" panose="02020609040205080304" pitchFamily="49" charset="-128"/>
                <a:cs typeface="Times New Roman" panose="02020603050405020304" pitchFamily="18" charset="0"/>
              </a:endParaRPr>
            </a:p>
          </p:txBody>
        </p:sp>
        <p:sp>
          <p:nvSpPr>
            <p:cNvPr id="33" name="Rectangle 32">
              <a:extLst>
                <a:ext uri="{FF2B5EF4-FFF2-40B4-BE49-F238E27FC236}">
                  <a16:creationId xmlns:a16="http://schemas.microsoft.com/office/drawing/2014/main" id="{DC4FA38C-1103-4805-BA65-88B7D83FF4FD}"/>
                </a:ext>
              </a:extLst>
            </p:cNvPr>
            <p:cNvSpPr>
              <a:spLocks noChangeArrowheads="1"/>
            </p:cNvSpPr>
            <p:nvPr/>
          </p:nvSpPr>
          <p:spPr bwMode="auto">
            <a:xfrm>
              <a:off x="2105025" y="2047875"/>
              <a:ext cx="471170" cy="267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a:lnSpc>
                  <a:spcPct val="115000"/>
                </a:lnSpc>
                <a:spcAft>
                  <a:spcPts val="1000"/>
                </a:spcAft>
              </a:pPr>
              <a:r>
                <a:rPr lang="en-US" sz="800" dirty="0">
                  <a:solidFill>
                    <a:srgbClr val="000000"/>
                  </a:solidFill>
                  <a:effectLst/>
                  <a:latin typeface="Tahoma" panose="020B0604030504040204" pitchFamily="34" charset="0"/>
                  <a:ea typeface="MS Mincho" panose="02020609040205080304" pitchFamily="49" charset="-128"/>
                  <a:cs typeface="Times New Roman" panose="02020603050405020304" pitchFamily="18" charset="0"/>
                </a:rPr>
                <a:t>+Classifier</a:t>
              </a:r>
              <a:endParaRPr lang="en-IN" sz="1100" dirty="0">
                <a:effectLst/>
                <a:latin typeface="Calibri" panose="020F0502020204030204" pitchFamily="34" charset="0"/>
                <a:ea typeface="MS Mincho" panose="02020609040205080304" pitchFamily="49" charset="-128"/>
                <a:cs typeface="Times New Roman" panose="02020603050405020304" pitchFamily="18" charset="0"/>
              </a:endParaRPr>
            </a:p>
          </p:txBody>
        </p:sp>
        <p:cxnSp>
          <p:nvCxnSpPr>
            <p:cNvPr id="34" name="Line 179">
              <a:extLst>
                <a:ext uri="{FF2B5EF4-FFF2-40B4-BE49-F238E27FC236}">
                  <a16:creationId xmlns:a16="http://schemas.microsoft.com/office/drawing/2014/main" id="{2A38BAE7-7128-4980-94FD-4708CE52D7D5}"/>
                </a:ext>
              </a:extLst>
            </p:cNvPr>
            <p:cNvCxnSpPr>
              <a:cxnSpLocks noChangeShapeType="1"/>
            </p:cNvCxnSpPr>
            <p:nvPr/>
          </p:nvCxnSpPr>
          <p:spPr bwMode="auto">
            <a:xfrm>
              <a:off x="2057400" y="1885950"/>
              <a:ext cx="857250" cy="635"/>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cxnSp>
        <p:sp>
          <p:nvSpPr>
            <p:cNvPr id="35" name="Rectangle 34">
              <a:extLst>
                <a:ext uri="{FF2B5EF4-FFF2-40B4-BE49-F238E27FC236}">
                  <a16:creationId xmlns:a16="http://schemas.microsoft.com/office/drawing/2014/main" id="{18118290-7A2F-4073-B9B9-3619E11090FE}"/>
                </a:ext>
              </a:extLst>
            </p:cNvPr>
            <p:cNvSpPr>
              <a:spLocks noChangeArrowheads="1"/>
            </p:cNvSpPr>
            <p:nvPr/>
          </p:nvSpPr>
          <p:spPr bwMode="auto">
            <a:xfrm>
              <a:off x="2105025" y="2257425"/>
              <a:ext cx="473075" cy="267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a:lnSpc>
                  <a:spcPct val="115000"/>
                </a:lnSpc>
                <a:spcAft>
                  <a:spcPts val="1000"/>
                </a:spcAft>
              </a:pPr>
              <a:r>
                <a:rPr lang="en-US" sz="800" dirty="0">
                  <a:solidFill>
                    <a:srgbClr val="000000"/>
                  </a:solidFill>
                  <a:effectLst/>
                  <a:latin typeface="Tahoma" panose="020B0604030504040204" pitchFamily="34" charset="0"/>
                  <a:ea typeface="MS Mincho" panose="02020609040205080304" pitchFamily="49" charset="-128"/>
                  <a:cs typeface="Times New Roman" panose="02020603050405020304" pitchFamily="18" charset="0"/>
                </a:rPr>
                <a:t>+</a:t>
              </a:r>
              <a:r>
                <a:rPr lang="en-US" sz="800" dirty="0" err="1">
                  <a:solidFill>
                    <a:srgbClr val="000000"/>
                  </a:solidFill>
                  <a:effectLst/>
                  <a:latin typeface="Tahoma" panose="020B0604030504040204" pitchFamily="34" charset="0"/>
                  <a:ea typeface="MS Mincho" panose="02020609040205080304" pitchFamily="49" charset="-128"/>
                  <a:cs typeface="Times New Roman" panose="02020603050405020304" pitchFamily="18" charset="0"/>
                </a:rPr>
                <a:t>Dispaly</a:t>
              </a:r>
              <a:r>
                <a:rPr lang="en-US" sz="800" dirty="0">
                  <a:solidFill>
                    <a:srgbClr val="000000"/>
                  </a:solidFill>
                  <a:effectLst/>
                  <a:latin typeface="Tahoma" panose="020B0604030504040204" pitchFamily="34" charset="0"/>
                  <a:ea typeface="MS Mincho" panose="02020609040205080304" pitchFamily="49" charset="-128"/>
                  <a:cs typeface="Times New Roman" panose="02020603050405020304" pitchFamily="18" charset="0"/>
                </a:rPr>
                <a:t>()</a:t>
              </a:r>
              <a:endParaRPr lang="en-IN" sz="1100" dirty="0">
                <a:effectLst/>
                <a:latin typeface="Calibri" panose="020F0502020204030204" pitchFamily="34" charset="0"/>
                <a:ea typeface="MS Mincho" panose="02020609040205080304" pitchFamily="49" charset="-128"/>
                <a:cs typeface="Times New Roman" panose="02020603050405020304" pitchFamily="18" charset="0"/>
              </a:endParaRPr>
            </a:p>
          </p:txBody>
        </p:sp>
        <p:cxnSp>
          <p:nvCxnSpPr>
            <p:cNvPr id="36" name="Line 181">
              <a:extLst>
                <a:ext uri="{FF2B5EF4-FFF2-40B4-BE49-F238E27FC236}">
                  <a16:creationId xmlns:a16="http://schemas.microsoft.com/office/drawing/2014/main" id="{A1D9702B-4E47-4D2D-BD85-28BFEB11B0E7}"/>
                </a:ext>
              </a:extLst>
            </p:cNvPr>
            <p:cNvCxnSpPr>
              <a:cxnSpLocks noChangeShapeType="1"/>
            </p:cNvCxnSpPr>
            <p:nvPr/>
          </p:nvCxnSpPr>
          <p:spPr bwMode="auto">
            <a:xfrm>
              <a:off x="2057400" y="2219325"/>
              <a:ext cx="857250" cy="635"/>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cxnSp>
        <p:cxnSp>
          <p:nvCxnSpPr>
            <p:cNvPr id="37" name="Line 182">
              <a:extLst>
                <a:ext uri="{FF2B5EF4-FFF2-40B4-BE49-F238E27FC236}">
                  <a16:creationId xmlns:a16="http://schemas.microsoft.com/office/drawing/2014/main" id="{14A2A6A3-EA92-4D09-81D5-3EBEF1001555}"/>
                </a:ext>
              </a:extLst>
            </p:cNvPr>
            <p:cNvCxnSpPr>
              <a:cxnSpLocks noChangeShapeType="1"/>
            </p:cNvCxnSpPr>
            <p:nvPr/>
          </p:nvCxnSpPr>
          <p:spPr bwMode="auto">
            <a:xfrm flipV="1">
              <a:off x="1076325" y="895350"/>
              <a:ext cx="828675" cy="352425"/>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cxnSp>
        <p:sp>
          <p:nvSpPr>
            <p:cNvPr id="38" name="Freeform 183">
              <a:extLst>
                <a:ext uri="{FF2B5EF4-FFF2-40B4-BE49-F238E27FC236}">
                  <a16:creationId xmlns:a16="http://schemas.microsoft.com/office/drawing/2014/main" id="{B3A02156-05E7-4319-829D-F1A347B572B5}"/>
                </a:ext>
              </a:extLst>
            </p:cNvPr>
            <p:cNvSpPr>
              <a:spLocks/>
            </p:cNvSpPr>
            <p:nvPr/>
          </p:nvSpPr>
          <p:spPr bwMode="auto">
            <a:xfrm>
              <a:off x="1809750" y="895350"/>
              <a:ext cx="95250" cy="66675"/>
            </a:xfrm>
            <a:custGeom>
              <a:avLst/>
              <a:gdLst>
                <a:gd name="T0" fmla="*/ 45 w 150"/>
                <a:gd name="T1" fmla="*/ 105 h 105"/>
                <a:gd name="T2" fmla="*/ 150 w 150"/>
                <a:gd name="T3" fmla="*/ 0 h 105"/>
                <a:gd name="T4" fmla="*/ 0 w 150"/>
                <a:gd name="T5" fmla="*/ 0 h 105"/>
              </a:gdLst>
              <a:ahLst/>
              <a:cxnLst>
                <a:cxn ang="0">
                  <a:pos x="T0" y="T1"/>
                </a:cxn>
                <a:cxn ang="0">
                  <a:pos x="T2" y="T3"/>
                </a:cxn>
                <a:cxn ang="0">
                  <a:pos x="T4" y="T5"/>
                </a:cxn>
              </a:cxnLst>
              <a:rect l="0" t="0" r="r" b="b"/>
              <a:pathLst>
                <a:path w="150" h="105">
                  <a:moveTo>
                    <a:pt x="45" y="105"/>
                  </a:moveTo>
                  <a:lnTo>
                    <a:pt x="150" y="0"/>
                  </a:lnTo>
                  <a:lnTo>
                    <a:pt x="0" y="0"/>
                  </a:lnTo>
                </a:path>
              </a:pathLst>
            </a:custGeom>
            <a:noFill/>
            <a:ln w="9525">
              <a:solidFill>
                <a:srgbClr val="8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a:p>
          </p:txBody>
        </p:sp>
        <p:cxnSp>
          <p:nvCxnSpPr>
            <p:cNvPr id="39" name="Line 184">
              <a:extLst>
                <a:ext uri="{FF2B5EF4-FFF2-40B4-BE49-F238E27FC236}">
                  <a16:creationId xmlns:a16="http://schemas.microsoft.com/office/drawing/2014/main" id="{581DCE09-A51A-46C6-91DC-822F188AED52}"/>
                </a:ext>
              </a:extLst>
            </p:cNvPr>
            <p:cNvCxnSpPr>
              <a:cxnSpLocks noChangeShapeType="1"/>
            </p:cNvCxnSpPr>
            <p:nvPr/>
          </p:nvCxnSpPr>
          <p:spPr bwMode="auto">
            <a:xfrm flipH="1">
              <a:off x="2981325" y="647700"/>
              <a:ext cx="904875" cy="19050"/>
            </a:xfrm>
            <a:prstGeom prst="line">
              <a:avLst/>
            </a:prstGeom>
            <a:noFill/>
            <a:ln w="9525">
              <a:solidFill>
                <a:srgbClr val="800000"/>
              </a:solidFill>
              <a:prstDash val="sysDot"/>
              <a:round/>
              <a:headEnd/>
              <a:tailEnd/>
            </a:ln>
            <a:extLst>
              <a:ext uri="{909E8E84-426E-40DD-AFC4-6F175D3DCCD1}">
                <a14:hiddenFill xmlns:a14="http://schemas.microsoft.com/office/drawing/2010/main">
                  <a:noFill/>
                </a14:hiddenFill>
              </a:ext>
            </a:extLst>
          </p:spPr>
        </p:cxnSp>
        <p:sp>
          <p:nvSpPr>
            <p:cNvPr id="40" name="Freeform 185">
              <a:extLst>
                <a:ext uri="{FF2B5EF4-FFF2-40B4-BE49-F238E27FC236}">
                  <a16:creationId xmlns:a16="http://schemas.microsoft.com/office/drawing/2014/main" id="{21DB4B27-6AE1-4B24-B2D6-BC798227864C}"/>
                </a:ext>
              </a:extLst>
            </p:cNvPr>
            <p:cNvSpPr>
              <a:spLocks/>
            </p:cNvSpPr>
            <p:nvPr/>
          </p:nvSpPr>
          <p:spPr bwMode="auto">
            <a:xfrm>
              <a:off x="2981325" y="628650"/>
              <a:ext cx="95250" cy="66675"/>
            </a:xfrm>
            <a:custGeom>
              <a:avLst/>
              <a:gdLst>
                <a:gd name="T0" fmla="*/ 150 w 150"/>
                <a:gd name="T1" fmla="*/ 0 h 105"/>
                <a:gd name="T2" fmla="*/ 0 w 150"/>
                <a:gd name="T3" fmla="*/ 60 h 105"/>
                <a:gd name="T4" fmla="*/ 150 w 150"/>
                <a:gd name="T5" fmla="*/ 105 h 105"/>
              </a:gdLst>
              <a:ahLst/>
              <a:cxnLst>
                <a:cxn ang="0">
                  <a:pos x="T0" y="T1"/>
                </a:cxn>
                <a:cxn ang="0">
                  <a:pos x="T2" y="T3"/>
                </a:cxn>
                <a:cxn ang="0">
                  <a:pos x="T4" y="T5"/>
                </a:cxn>
              </a:cxnLst>
              <a:rect l="0" t="0" r="r" b="b"/>
              <a:pathLst>
                <a:path w="150" h="105">
                  <a:moveTo>
                    <a:pt x="150" y="0"/>
                  </a:moveTo>
                  <a:lnTo>
                    <a:pt x="0" y="60"/>
                  </a:lnTo>
                  <a:lnTo>
                    <a:pt x="150" y="105"/>
                  </a:lnTo>
                </a:path>
              </a:pathLst>
            </a:custGeom>
            <a:noFill/>
            <a:ln w="9525">
              <a:solidFill>
                <a:srgbClr val="8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a:p>
          </p:txBody>
        </p:sp>
        <p:cxnSp>
          <p:nvCxnSpPr>
            <p:cNvPr id="41" name="Line 186">
              <a:extLst>
                <a:ext uri="{FF2B5EF4-FFF2-40B4-BE49-F238E27FC236}">
                  <a16:creationId xmlns:a16="http://schemas.microsoft.com/office/drawing/2014/main" id="{6D893C4E-9D5F-4A4D-B544-312F2973AA69}"/>
                </a:ext>
              </a:extLst>
            </p:cNvPr>
            <p:cNvCxnSpPr>
              <a:cxnSpLocks noChangeShapeType="1"/>
            </p:cNvCxnSpPr>
            <p:nvPr/>
          </p:nvCxnSpPr>
          <p:spPr bwMode="auto">
            <a:xfrm>
              <a:off x="2457450" y="1123950"/>
              <a:ext cx="19050" cy="552450"/>
            </a:xfrm>
            <a:prstGeom prst="line">
              <a:avLst/>
            </a:prstGeom>
            <a:noFill/>
            <a:ln w="9525">
              <a:solidFill>
                <a:srgbClr val="800000"/>
              </a:solidFill>
              <a:prstDash val="sysDot"/>
              <a:round/>
              <a:headEnd/>
              <a:tailEnd/>
            </a:ln>
            <a:extLst>
              <a:ext uri="{909E8E84-426E-40DD-AFC4-6F175D3DCCD1}">
                <a14:hiddenFill xmlns:a14="http://schemas.microsoft.com/office/drawing/2010/main">
                  <a:noFill/>
                </a14:hiddenFill>
              </a:ext>
            </a:extLst>
          </p:spPr>
        </p:cxnSp>
        <p:sp>
          <p:nvSpPr>
            <p:cNvPr id="42" name="Freeform 187">
              <a:extLst>
                <a:ext uri="{FF2B5EF4-FFF2-40B4-BE49-F238E27FC236}">
                  <a16:creationId xmlns:a16="http://schemas.microsoft.com/office/drawing/2014/main" id="{01E89799-06CE-4ED3-90E6-852F3637AB72}"/>
                </a:ext>
              </a:extLst>
            </p:cNvPr>
            <p:cNvSpPr>
              <a:spLocks/>
            </p:cNvSpPr>
            <p:nvPr/>
          </p:nvSpPr>
          <p:spPr bwMode="auto">
            <a:xfrm>
              <a:off x="2438400" y="1581150"/>
              <a:ext cx="66675" cy="95250"/>
            </a:xfrm>
            <a:custGeom>
              <a:avLst/>
              <a:gdLst>
                <a:gd name="T0" fmla="*/ 0 w 105"/>
                <a:gd name="T1" fmla="*/ 0 h 150"/>
                <a:gd name="T2" fmla="*/ 60 w 105"/>
                <a:gd name="T3" fmla="*/ 150 h 150"/>
                <a:gd name="T4" fmla="*/ 105 w 105"/>
                <a:gd name="T5" fmla="*/ 0 h 150"/>
              </a:gdLst>
              <a:ahLst/>
              <a:cxnLst>
                <a:cxn ang="0">
                  <a:pos x="T0" y="T1"/>
                </a:cxn>
                <a:cxn ang="0">
                  <a:pos x="T2" y="T3"/>
                </a:cxn>
                <a:cxn ang="0">
                  <a:pos x="T4" y="T5"/>
                </a:cxn>
              </a:cxnLst>
              <a:rect l="0" t="0" r="r" b="b"/>
              <a:pathLst>
                <a:path w="105" h="150">
                  <a:moveTo>
                    <a:pt x="0" y="0"/>
                  </a:moveTo>
                  <a:lnTo>
                    <a:pt x="60" y="150"/>
                  </a:lnTo>
                  <a:lnTo>
                    <a:pt x="105" y="0"/>
                  </a:lnTo>
                </a:path>
              </a:pathLst>
            </a:custGeom>
            <a:noFill/>
            <a:ln w="9525">
              <a:solidFill>
                <a:srgbClr val="8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a:p>
          </p:txBody>
        </p:sp>
        <p:cxnSp>
          <p:nvCxnSpPr>
            <p:cNvPr id="43" name="Line 188">
              <a:extLst>
                <a:ext uri="{FF2B5EF4-FFF2-40B4-BE49-F238E27FC236}">
                  <a16:creationId xmlns:a16="http://schemas.microsoft.com/office/drawing/2014/main" id="{674EC7E0-F1B4-4DDD-A7C3-0E568C955E5E}"/>
                </a:ext>
              </a:extLst>
            </p:cNvPr>
            <p:cNvCxnSpPr>
              <a:cxnSpLocks noChangeShapeType="1"/>
            </p:cNvCxnSpPr>
            <p:nvPr/>
          </p:nvCxnSpPr>
          <p:spPr bwMode="auto">
            <a:xfrm>
              <a:off x="1076325" y="1590675"/>
              <a:ext cx="981075" cy="32385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cxnSp>
        <p:sp>
          <p:nvSpPr>
            <p:cNvPr id="44" name="Freeform 189">
              <a:extLst>
                <a:ext uri="{FF2B5EF4-FFF2-40B4-BE49-F238E27FC236}">
                  <a16:creationId xmlns:a16="http://schemas.microsoft.com/office/drawing/2014/main" id="{57643F34-7003-4B19-A9BF-6FFC2A6A659B}"/>
                </a:ext>
              </a:extLst>
            </p:cNvPr>
            <p:cNvSpPr>
              <a:spLocks/>
            </p:cNvSpPr>
            <p:nvPr/>
          </p:nvSpPr>
          <p:spPr bwMode="auto">
            <a:xfrm>
              <a:off x="1962150" y="1847850"/>
              <a:ext cx="95250" cy="66675"/>
            </a:xfrm>
            <a:custGeom>
              <a:avLst/>
              <a:gdLst>
                <a:gd name="T0" fmla="*/ 0 w 150"/>
                <a:gd name="T1" fmla="*/ 105 h 105"/>
                <a:gd name="T2" fmla="*/ 150 w 150"/>
                <a:gd name="T3" fmla="*/ 105 h 105"/>
                <a:gd name="T4" fmla="*/ 30 w 150"/>
                <a:gd name="T5" fmla="*/ 0 h 105"/>
              </a:gdLst>
              <a:ahLst/>
              <a:cxnLst>
                <a:cxn ang="0">
                  <a:pos x="T0" y="T1"/>
                </a:cxn>
                <a:cxn ang="0">
                  <a:pos x="T2" y="T3"/>
                </a:cxn>
                <a:cxn ang="0">
                  <a:pos x="T4" y="T5"/>
                </a:cxn>
              </a:cxnLst>
              <a:rect l="0" t="0" r="r" b="b"/>
              <a:pathLst>
                <a:path w="150" h="105">
                  <a:moveTo>
                    <a:pt x="0" y="105"/>
                  </a:moveTo>
                  <a:lnTo>
                    <a:pt x="150" y="105"/>
                  </a:lnTo>
                  <a:lnTo>
                    <a:pt x="30" y="0"/>
                  </a:lnTo>
                </a:path>
              </a:pathLst>
            </a:custGeom>
            <a:noFill/>
            <a:ln w="9525">
              <a:solidFill>
                <a:srgbClr val="8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a:p>
          </p:txBody>
        </p:sp>
      </p:grpSp>
    </p:spTree>
    <p:extLst>
      <p:ext uri="{BB962C8B-B14F-4D97-AF65-F5344CB8AC3E}">
        <p14:creationId xmlns:p14="http://schemas.microsoft.com/office/powerpoint/2010/main" val="16019958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6251E-7C0D-4135-8690-F609F8274142}"/>
              </a:ext>
            </a:extLst>
          </p:cNvPr>
          <p:cNvSpPr>
            <a:spLocks noGrp="1"/>
          </p:cNvSpPr>
          <p:nvPr>
            <p:ph type="title"/>
          </p:nvPr>
        </p:nvSpPr>
        <p:spPr/>
        <p:txBody>
          <a:bodyPr/>
          <a:lstStyle/>
          <a:p>
            <a:r>
              <a:rPr lang="en-US" b="1" dirty="0"/>
              <a:t>MODULES:</a:t>
            </a:r>
            <a:br>
              <a:rPr lang="en-IN" dirty="0"/>
            </a:br>
            <a:endParaRPr lang="en-IN" dirty="0"/>
          </a:p>
        </p:txBody>
      </p:sp>
      <p:sp>
        <p:nvSpPr>
          <p:cNvPr id="3" name="Content Placeholder 2">
            <a:extLst>
              <a:ext uri="{FF2B5EF4-FFF2-40B4-BE49-F238E27FC236}">
                <a16:creationId xmlns:a16="http://schemas.microsoft.com/office/drawing/2014/main" id="{B8414D6D-5DA6-45D5-BCEB-DA8B4F410F2B}"/>
              </a:ext>
            </a:extLst>
          </p:cNvPr>
          <p:cNvSpPr>
            <a:spLocks noGrp="1"/>
          </p:cNvSpPr>
          <p:nvPr>
            <p:ph idx="1"/>
          </p:nvPr>
        </p:nvSpPr>
        <p:spPr/>
        <p:txBody>
          <a:bodyPr/>
          <a:lstStyle/>
          <a:p>
            <a:pPr lvl="0"/>
            <a:r>
              <a:rPr lang="en-US" dirty="0"/>
              <a:t>Data Collection</a:t>
            </a:r>
            <a:endParaRPr lang="en-IN" dirty="0"/>
          </a:p>
          <a:p>
            <a:pPr lvl="0"/>
            <a:r>
              <a:rPr lang="en-US" dirty="0"/>
              <a:t>Pre-Processing</a:t>
            </a:r>
            <a:endParaRPr lang="en-IN" dirty="0"/>
          </a:p>
          <a:p>
            <a:pPr lvl="0"/>
            <a:r>
              <a:rPr lang="en-US" dirty="0"/>
              <a:t>Feature extraction</a:t>
            </a:r>
            <a:endParaRPr lang="en-IN" dirty="0"/>
          </a:p>
          <a:p>
            <a:pPr lvl="0"/>
            <a:r>
              <a:rPr lang="en-US" dirty="0"/>
              <a:t>Classification</a:t>
            </a:r>
            <a:endParaRPr lang="en-IN" dirty="0"/>
          </a:p>
          <a:p>
            <a:pPr lvl="0"/>
            <a:r>
              <a:rPr lang="en-US" dirty="0"/>
              <a:t>Efficiency Calculation </a:t>
            </a:r>
            <a:endParaRPr lang="en-IN" dirty="0"/>
          </a:p>
          <a:p>
            <a:endParaRPr lang="en-IN" dirty="0"/>
          </a:p>
        </p:txBody>
      </p:sp>
    </p:spTree>
    <p:extLst>
      <p:ext uri="{BB962C8B-B14F-4D97-AF65-F5344CB8AC3E}">
        <p14:creationId xmlns:p14="http://schemas.microsoft.com/office/powerpoint/2010/main" val="26247540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5A5C9-934C-41C2-9339-B953A7D79BD5}"/>
              </a:ext>
            </a:extLst>
          </p:cNvPr>
          <p:cNvSpPr>
            <a:spLocks noGrp="1"/>
          </p:cNvSpPr>
          <p:nvPr>
            <p:ph type="title"/>
          </p:nvPr>
        </p:nvSpPr>
        <p:spPr/>
        <p:txBody>
          <a:bodyPr/>
          <a:lstStyle/>
          <a:p>
            <a:r>
              <a:rPr lang="en-IN" dirty="0"/>
              <a:t>DATA COLLECTION</a:t>
            </a:r>
          </a:p>
        </p:txBody>
      </p:sp>
      <p:sp>
        <p:nvSpPr>
          <p:cNvPr id="3" name="Content Placeholder 2">
            <a:extLst>
              <a:ext uri="{FF2B5EF4-FFF2-40B4-BE49-F238E27FC236}">
                <a16:creationId xmlns:a16="http://schemas.microsoft.com/office/drawing/2014/main" id="{AFF75470-C20D-47C1-990D-8131CD2BC076}"/>
              </a:ext>
            </a:extLst>
          </p:cNvPr>
          <p:cNvSpPr>
            <a:spLocks noGrp="1"/>
          </p:cNvSpPr>
          <p:nvPr>
            <p:ph idx="1"/>
          </p:nvPr>
        </p:nvSpPr>
        <p:spPr/>
        <p:txBody>
          <a:bodyPr/>
          <a:lstStyle/>
          <a:p>
            <a:r>
              <a:rPr lang="en-IN" dirty="0"/>
              <a:t>We have taken our data from the NASA Promise data repository available for the public use. </a:t>
            </a:r>
          </a:p>
          <a:p>
            <a:r>
              <a:rPr lang="en-IN" dirty="0"/>
              <a:t>A lot of  parameters are considered while predicting whether a       software is buggy or not which include number of lines in the code, its complexity, the number of operators and operands used in the code and other factors. We have considered a set of 22 initial features to predict whether the software is buggy. </a:t>
            </a:r>
          </a:p>
          <a:p>
            <a:r>
              <a:rPr lang="en-IN" dirty="0"/>
              <a:t>For this comparison we have used 5 datasets</a:t>
            </a:r>
          </a:p>
        </p:txBody>
      </p:sp>
    </p:spTree>
    <p:extLst>
      <p:ext uri="{BB962C8B-B14F-4D97-AF65-F5344CB8AC3E}">
        <p14:creationId xmlns:p14="http://schemas.microsoft.com/office/powerpoint/2010/main" val="14760540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FE700-6A4C-4E50-8745-773A27FA18F1}"/>
              </a:ext>
            </a:extLst>
          </p:cNvPr>
          <p:cNvSpPr>
            <a:spLocks noGrp="1"/>
          </p:cNvSpPr>
          <p:nvPr>
            <p:ph type="title"/>
          </p:nvPr>
        </p:nvSpPr>
        <p:spPr/>
        <p:txBody>
          <a:bodyPr/>
          <a:lstStyle/>
          <a:p>
            <a:r>
              <a:rPr lang="en-IN" dirty="0"/>
              <a:t>DATA Pre-Processing:</a:t>
            </a:r>
          </a:p>
        </p:txBody>
      </p:sp>
      <p:sp>
        <p:nvSpPr>
          <p:cNvPr id="3" name="Content Placeholder 2">
            <a:extLst>
              <a:ext uri="{FF2B5EF4-FFF2-40B4-BE49-F238E27FC236}">
                <a16:creationId xmlns:a16="http://schemas.microsoft.com/office/drawing/2014/main" id="{2BE97E19-FC80-473F-BB47-C21D01C4CA42}"/>
              </a:ext>
            </a:extLst>
          </p:cNvPr>
          <p:cNvSpPr>
            <a:spLocks noGrp="1"/>
          </p:cNvSpPr>
          <p:nvPr>
            <p:ph idx="1"/>
          </p:nvPr>
        </p:nvSpPr>
        <p:spPr/>
        <p:txBody>
          <a:bodyPr/>
          <a:lstStyle/>
          <a:p>
            <a:r>
              <a:rPr lang="en-IN" dirty="0"/>
              <a:t>So in our project we have done data pre-processing in order to avoid noise and enhance the accuracy of prediction</a:t>
            </a:r>
          </a:p>
          <a:p>
            <a:r>
              <a:rPr lang="en-IN" dirty="0"/>
              <a:t>For data pre processing, we studied our data closely and then processed the data and removed the null values.</a:t>
            </a:r>
          </a:p>
          <a:p>
            <a:r>
              <a:rPr lang="en-IN" dirty="0"/>
              <a:t>After removing the null values we have labelled our data into two parts the observations and result part that is X and Y.</a:t>
            </a:r>
          </a:p>
          <a:p>
            <a:r>
              <a:rPr lang="en-IN" dirty="0"/>
              <a:t>Further we have converted the String value in Y part to 0 and 1 to make the data more easy to work with.</a:t>
            </a:r>
          </a:p>
        </p:txBody>
      </p:sp>
    </p:spTree>
    <p:extLst>
      <p:ext uri="{BB962C8B-B14F-4D97-AF65-F5344CB8AC3E}">
        <p14:creationId xmlns:p14="http://schemas.microsoft.com/office/powerpoint/2010/main" val="6880334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B8059-FB6E-4C20-BB4B-5D07FDE6FE01}"/>
              </a:ext>
            </a:extLst>
          </p:cNvPr>
          <p:cNvSpPr>
            <a:spLocks noGrp="1"/>
          </p:cNvSpPr>
          <p:nvPr>
            <p:ph type="title"/>
          </p:nvPr>
        </p:nvSpPr>
        <p:spPr/>
        <p:txBody>
          <a:bodyPr/>
          <a:lstStyle/>
          <a:p>
            <a:r>
              <a:rPr lang="en-IN" dirty="0"/>
              <a:t>Feature Extraction:</a:t>
            </a:r>
          </a:p>
        </p:txBody>
      </p:sp>
      <p:sp>
        <p:nvSpPr>
          <p:cNvPr id="3" name="Content Placeholder 2">
            <a:extLst>
              <a:ext uri="{FF2B5EF4-FFF2-40B4-BE49-F238E27FC236}">
                <a16:creationId xmlns:a16="http://schemas.microsoft.com/office/drawing/2014/main" id="{09CCC874-DA9E-46D2-817A-F06A0974D8EB}"/>
              </a:ext>
            </a:extLst>
          </p:cNvPr>
          <p:cNvSpPr>
            <a:spLocks noGrp="1"/>
          </p:cNvSpPr>
          <p:nvPr>
            <p:ph idx="1"/>
          </p:nvPr>
        </p:nvSpPr>
        <p:spPr/>
        <p:txBody>
          <a:bodyPr/>
          <a:lstStyle/>
          <a:p>
            <a:r>
              <a:rPr lang="en-IN" dirty="0"/>
              <a:t>Feature extraction is the technique to extract the most important, or the feature which are independent of each other.</a:t>
            </a:r>
          </a:p>
          <a:p>
            <a:r>
              <a:rPr lang="en-IN" dirty="0"/>
              <a:t>We have used </a:t>
            </a:r>
            <a:r>
              <a:rPr lang="en-IN" dirty="0" err="1"/>
              <a:t>Kernal</a:t>
            </a:r>
            <a:r>
              <a:rPr lang="en-IN" dirty="0"/>
              <a:t> Principal Component Analysis(non-linear) to reduce the dimensions from 21 to 6, this has hence improved the accuracy and made it easy for the big data to be handled. </a:t>
            </a:r>
          </a:p>
          <a:p>
            <a:endParaRPr lang="en-IN" dirty="0"/>
          </a:p>
        </p:txBody>
      </p:sp>
      <p:pic>
        <p:nvPicPr>
          <p:cNvPr id="4" name="Picture 3">
            <a:extLst>
              <a:ext uri="{FF2B5EF4-FFF2-40B4-BE49-F238E27FC236}">
                <a16:creationId xmlns:a16="http://schemas.microsoft.com/office/drawing/2014/main" id="{23FC9937-5A62-4C40-844C-D90E668E1C0A}"/>
              </a:ext>
            </a:extLst>
          </p:cNvPr>
          <p:cNvPicPr>
            <a:picLocks noChangeAspect="1"/>
          </p:cNvPicPr>
          <p:nvPr/>
        </p:nvPicPr>
        <p:blipFill rotWithShape="1">
          <a:blip r:embed="rId2"/>
          <a:srcRect l="32031" t="18040" r="31719" b="50933"/>
          <a:stretch/>
        </p:blipFill>
        <p:spPr>
          <a:xfrm>
            <a:off x="3674190" y="4162020"/>
            <a:ext cx="4843619" cy="2330855"/>
          </a:xfrm>
          <a:prstGeom prst="rect">
            <a:avLst/>
          </a:prstGeom>
        </p:spPr>
      </p:pic>
    </p:spTree>
    <p:extLst>
      <p:ext uri="{BB962C8B-B14F-4D97-AF65-F5344CB8AC3E}">
        <p14:creationId xmlns:p14="http://schemas.microsoft.com/office/powerpoint/2010/main" val="28250591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6F1AF-0EE4-4A46-A6CE-A02F2566D7E9}"/>
              </a:ext>
            </a:extLst>
          </p:cNvPr>
          <p:cNvSpPr>
            <a:spLocks noGrp="1"/>
          </p:cNvSpPr>
          <p:nvPr>
            <p:ph type="title"/>
          </p:nvPr>
        </p:nvSpPr>
        <p:spPr/>
        <p:txBody>
          <a:bodyPr/>
          <a:lstStyle/>
          <a:p>
            <a:r>
              <a:rPr lang="en-IN" dirty="0"/>
              <a:t>Classification:</a:t>
            </a:r>
          </a:p>
        </p:txBody>
      </p:sp>
      <p:sp>
        <p:nvSpPr>
          <p:cNvPr id="3" name="Content Placeholder 2">
            <a:extLst>
              <a:ext uri="{FF2B5EF4-FFF2-40B4-BE49-F238E27FC236}">
                <a16:creationId xmlns:a16="http://schemas.microsoft.com/office/drawing/2014/main" id="{1E4E9C90-9B1C-4CB9-BFD6-43EBCCCCDB51}"/>
              </a:ext>
            </a:extLst>
          </p:cNvPr>
          <p:cNvSpPr>
            <a:spLocks noGrp="1"/>
          </p:cNvSpPr>
          <p:nvPr>
            <p:ph idx="1"/>
          </p:nvPr>
        </p:nvSpPr>
        <p:spPr/>
        <p:txBody>
          <a:bodyPr/>
          <a:lstStyle/>
          <a:p>
            <a:r>
              <a:rPr lang="en-IN" dirty="0"/>
              <a:t>The classification we have used Gaussian Naïve </a:t>
            </a:r>
            <a:r>
              <a:rPr lang="en-IN" dirty="0" err="1"/>
              <a:t>bayse</a:t>
            </a:r>
            <a:r>
              <a:rPr lang="en-IN" dirty="0"/>
              <a:t> and Support Vector Machine to have a comparison. </a:t>
            </a:r>
          </a:p>
          <a:p>
            <a:r>
              <a:rPr lang="en-IN" dirty="0" err="1"/>
              <a:t>Bayse</a:t>
            </a:r>
            <a:r>
              <a:rPr lang="en-IN" dirty="0"/>
              <a:t> theorem is based on </a:t>
            </a:r>
            <a:r>
              <a:rPr lang="en-IN" b="1" dirty="0"/>
              <a:t>conditional probability</a:t>
            </a:r>
            <a:r>
              <a:rPr lang="en-IN" dirty="0"/>
              <a:t>. The conditional probability helps us calculating the probability that something will happen, </a:t>
            </a:r>
            <a:r>
              <a:rPr lang="en-IN" i="1" dirty="0"/>
              <a:t>given that something else</a:t>
            </a:r>
            <a:r>
              <a:rPr lang="en-IN" dirty="0"/>
              <a:t> has already happened</a:t>
            </a:r>
          </a:p>
          <a:p>
            <a:r>
              <a:rPr lang="en-IN" dirty="0"/>
              <a:t>A Gaussian Naive Bayes algorithm is a special type of NB algorithm. It’s specifically used when the features have continuous values. It’s also assumed that all the features are following a gaussian distribution </a:t>
            </a:r>
            <a:r>
              <a:rPr lang="en-IN" dirty="0" err="1"/>
              <a:t>i.e</a:t>
            </a:r>
            <a:r>
              <a:rPr lang="en-IN" dirty="0"/>
              <a:t>, normal distribution.</a:t>
            </a:r>
          </a:p>
        </p:txBody>
      </p:sp>
    </p:spTree>
    <p:extLst>
      <p:ext uri="{BB962C8B-B14F-4D97-AF65-F5344CB8AC3E}">
        <p14:creationId xmlns:p14="http://schemas.microsoft.com/office/powerpoint/2010/main" val="13846257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40A613-9785-40B1-A05D-620CEE4D3822}"/>
              </a:ext>
            </a:extLst>
          </p:cNvPr>
          <p:cNvSpPr>
            <a:spLocks noGrp="1"/>
          </p:cNvSpPr>
          <p:nvPr>
            <p:ph idx="1"/>
          </p:nvPr>
        </p:nvSpPr>
        <p:spPr/>
        <p:txBody>
          <a:bodyPr/>
          <a:lstStyle/>
          <a:p>
            <a:r>
              <a:rPr lang="en-IN" dirty="0"/>
              <a:t>A support vector machine (SVM) is machine learning algorithm that </a:t>
            </a:r>
            <a:r>
              <a:rPr lang="en-IN" dirty="0" err="1"/>
              <a:t>analyzes</a:t>
            </a:r>
            <a:r>
              <a:rPr lang="en-IN" dirty="0"/>
              <a:t> data for classification and regression analysis. SVM is a supervised learning method that looks at data and sorts it into one of two categories.</a:t>
            </a:r>
          </a:p>
          <a:p>
            <a:r>
              <a:rPr lang="en-IN" dirty="0"/>
              <a:t>So using these two we have created the model. We divide the data into training and testing where we 80% of data we kept for training and rest 20% for testing.</a:t>
            </a:r>
          </a:p>
        </p:txBody>
      </p:sp>
    </p:spTree>
    <p:extLst>
      <p:ext uri="{BB962C8B-B14F-4D97-AF65-F5344CB8AC3E}">
        <p14:creationId xmlns:p14="http://schemas.microsoft.com/office/powerpoint/2010/main" val="4165395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8A8BC5D-ED77-4D1D-AACE-DB5AFAFFDA99}"/>
              </a:ext>
            </a:extLst>
          </p:cNvPr>
          <p:cNvSpPr/>
          <p:nvPr/>
        </p:nvSpPr>
        <p:spPr>
          <a:xfrm>
            <a:off x="553995" y="740416"/>
            <a:ext cx="10515600" cy="4401205"/>
          </a:xfrm>
          <a:prstGeom prst="rect">
            <a:avLst/>
          </a:prstGeom>
        </p:spPr>
        <p:txBody>
          <a:bodyPr wrap="square">
            <a:spAutoFit/>
          </a:bodyPr>
          <a:lstStyle/>
          <a:p>
            <a:r>
              <a:rPr lang="en-IN" sz="2800" b="1" dirty="0"/>
              <a:t>What percentage of work was completed as per the original plan at the submission of project report:</a:t>
            </a:r>
          </a:p>
          <a:p>
            <a:endParaRPr lang="en-IN" sz="2800" dirty="0"/>
          </a:p>
          <a:p>
            <a:r>
              <a:rPr lang="en-IN" sz="2800" dirty="0"/>
              <a:t>We had completed mostly everything before we the submission of our report. </a:t>
            </a:r>
          </a:p>
          <a:p>
            <a:r>
              <a:rPr lang="en-IN" sz="2800" dirty="0"/>
              <a:t>Due to lockdown , we were unable to take up more dimension reduction and more feature selection algorithms so our guide suggested us to not take up more algorithms but to study the ones we were working in depth and increase the accuracy of our project.</a:t>
            </a:r>
          </a:p>
          <a:p>
            <a:endParaRPr lang="en-IN" sz="2800" dirty="0"/>
          </a:p>
        </p:txBody>
      </p:sp>
    </p:spTree>
    <p:extLst>
      <p:ext uri="{BB962C8B-B14F-4D97-AF65-F5344CB8AC3E}">
        <p14:creationId xmlns:p14="http://schemas.microsoft.com/office/powerpoint/2010/main" val="12936139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4A147-05D3-4466-A4BF-C6B55B03F928}"/>
              </a:ext>
            </a:extLst>
          </p:cNvPr>
          <p:cNvSpPr>
            <a:spLocks noGrp="1"/>
          </p:cNvSpPr>
          <p:nvPr>
            <p:ph type="title"/>
          </p:nvPr>
        </p:nvSpPr>
        <p:spPr/>
        <p:txBody>
          <a:bodyPr/>
          <a:lstStyle/>
          <a:p>
            <a:pPr lvl="0"/>
            <a:r>
              <a:rPr lang="en-US" dirty="0"/>
              <a:t>Efficiency Calculation </a:t>
            </a:r>
            <a:endParaRPr lang="en-IN" dirty="0"/>
          </a:p>
        </p:txBody>
      </p:sp>
      <p:sp>
        <p:nvSpPr>
          <p:cNvPr id="3" name="Content Placeholder 2">
            <a:extLst>
              <a:ext uri="{FF2B5EF4-FFF2-40B4-BE49-F238E27FC236}">
                <a16:creationId xmlns:a16="http://schemas.microsoft.com/office/drawing/2014/main" id="{00FC3674-307D-42AF-9EE3-1B23AD31F0DD}"/>
              </a:ext>
            </a:extLst>
          </p:cNvPr>
          <p:cNvSpPr>
            <a:spLocks noGrp="1"/>
          </p:cNvSpPr>
          <p:nvPr>
            <p:ph idx="1"/>
          </p:nvPr>
        </p:nvSpPr>
        <p:spPr/>
        <p:txBody>
          <a:bodyPr/>
          <a:lstStyle/>
          <a:p>
            <a:r>
              <a:rPr lang="en-IN" dirty="0"/>
              <a:t>According to the predictions made by both the models we calculated the accuracy, precision , recall and f1 score.</a:t>
            </a:r>
          </a:p>
          <a:p>
            <a:r>
              <a:rPr lang="en-IN" dirty="0"/>
              <a:t> F1 scores are weighted average of Precision and Recall taking into consideration both False Positives and False Negatives.</a:t>
            </a:r>
          </a:p>
          <a:p>
            <a:r>
              <a:rPr lang="en-IN" dirty="0"/>
              <a:t>Finally we got the confusion matrix for all the datasets individually and also the roc curves.</a:t>
            </a:r>
          </a:p>
        </p:txBody>
      </p:sp>
    </p:spTree>
    <p:extLst>
      <p:ext uri="{BB962C8B-B14F-4D97-AF65-F5344CB8AC3E}">
        <p14:creationId xmlns:p14="http://schemas.microsoft.com/office/powerpoint/2010/main" val="34493424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55615-ED16-4BCF-8F19-105F25B9BDF4}"/>
              </a:ext>
            </a:extLst>
          </p:cNvPr>
          <p:cNvSpPr>
            <a:spLocks noGrp="1"/>
          </p:cNvSpPr>
          <p:nvPr>
            <p:ph type="title"/>
          </p:nvPr>
        </p:nvSpPr>
        <p:spPr/>
        <p:txBody>
          <a:bodyPr/>
          <a:lstStyle/>
          <a:p>
            <a:r>
              <a:rPr lang="en-US" dirty="0"/>
              <a:t>Implementation </a:t>
            </a:r>
            <a:br>
              <a:rPr lang="en-US" dirty="0"/>
            </a:br>
            <a:endParaRPr lang="en-IN" dirty="0"/>
          </a:p>
        </p:txBody>
      </p:sp>
      <p:sp>
        <p:nvSpPr>
          <p:cNvPr id="5" name="TextBox 4">
            <a:extLst>
              <a:ext uri="{FF2B5EF4-FFF2-40B4-BE49-F238E27FC236}">
                <a16:creationId xmlns:a16="http://schemas.microsoft.com/office/drawing/2014/main" id="{98A623B3-139A-456D-B848-30C427780990}"/>
              </a:ext>
            </a:extLst>
          </p:cNvPr>
          <p:cNvSpPr txBox="1"/>
          <p:nvPr/>
        </p:nvSpPr>
        <p:spPr>
          <a:xfrm>
            <a:off x="838200" y="1181489"/>
            <a:ext cx="9418983" cy="1200329"/>
          </a:xfrm>
          <a:prstGeom prst="rect">
            <a:avLst/>
          </a:prstGeom>
          <a:noFill/>
        </p:spPr>
        <p:txBody>
          <a:bodyPr wrap="square" rtlCol="0">
            <a:spAutoFit/>
          </a:bodyPr>
          <a:lstStyle/>
          <a:p>
            <a:pPr marL="285750" indent="-285750">
              <a:buFont typeface="Arial" panose="020B0604020202020204" pitchFamily="34" charset="0"/>
              <a:buChar char="•"/>
            </a:pPr>
            <a:r>
              <a:rPr lang="en-IN" dirty="0"/>
              <a:t>Open data repository from NASA Promise data repository.</a:t>
            </a:r>
          </a:p>
          <a:p>
            <a:pPr marL="285750" indent="-285750">
              <a:buFont typeface="Arial" panose="020B0604020202020204" pitchFamily="34" charset="0"/>
              <a:buChar char="•"/>
            </a:pPr>
            <a:r>
              <a:rPr lang="en-IN" dirty="0"/>
              <a:t>PRE PROCESSING : defining all the datasets</a:t>
            </a:r>
          </a:p>
          <a:p>
            <a:r>
              <a:rPr lang="en-IN" dirty="0"/>
              <a:t>                                      Since we are using .</a:t>
            </a:r>
            <a:r>
              <a:rPr lang="en-IN" dirty="0" err="1"/>
              <a:t>arff</a:t>
            </a:r>
            <a:r>
              <a:rPr lang="en-IN" dirty="0"/>
              <a:t> dataset (Attribute-Relation File Format) we are loading it to use in </a:t>
            </a:r>
            <a:r>
              <a:rPr lang="en-IN" dirty="0" err="1"/>
              <a:t>jupyter</a:t>
            </a:r>
            <a:r>
              <a:rPr lang="en-IN" dirty="0"/>
              <a:t> notebook</a:t>
            </a:r>
          </a:p>
        </p:txBody>
      </p:sp>
      <p:pic>
        <p:nvPicPr>
          <p:cNvPr id="8" name="Content Placeholder 7">
            <a:extLst>
              <a:ext uri="{FF2B5EF4-FFF2-40B4-BE49-F238E27FC236}">
                <a16:creationId xmlns:a16="http://schemas.microsoft.com/office/drawing/2014/main" id="{CC8D6952-9A32-45E2-AE53-BB55550AE4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09231" y="2381818"/>
            <a:ext cx="7973538" cy="3993224"/>
          </a:xfrm>
        </p:spPr>
      </p:pic>
    </p:spTree>
    <p:extLst>
      <p:ext uri="{BB962C8B-B14F-4D97-AF65-F5344CB8AC3E}">
        <p14:creationId xmlns:p14="http://schemas.microsoft.com/office/powerpoint/2010/main" val="34884191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E15196A-27F2-4AE1-9477-E3C464C4BDFD}"/>
              </a:ext>
            </a:extLst>
          </p:cNvPr>
          <p:cNvPicPr>
            <a:picLocks noGrp="1" noChangeAspect="1"/>
          </p:cNvPicPr>
          <p:nvPr>
            <p:ph idx="1"/>
          </p:nvPr>
        </p:nvPicPr>
        <p:blipFill rotWithShape="1">
          <a:blip r:embed="rId2"/>
          <a:srcRect l="21635" t="19162" r="37107" b="5966"/>
          <a:stretch/>
        </p:blipFill>
        <p:spPr>
          <a:xfrm>
            <a:off x="3200399" y="583964"/>
            <a:ext cx="5791201" cy="5908911"/>
          </a:xfrm>
          <a:prstGeom prst="rect">
            <a:avLst/>
          </a:prstGeom>
        </p:spPr>
      </p:pic>
      <p:sp>
        <p:nvSpPr>
          <p:cNvPr id="5" name="TextBox 4">
            <a:extLst>
              <a:ext uri="{FF2B5EF4-FFF2-40B4-BE49-F238E27FC236}">
                <a16:creationId xmlns:a16="http://schemas.microsoft.com/office/drawing/2014/main" id="{AAE9893C-0B59-4F2E-B34E-ED3E0167CE19}"/>
              </a:ext>
            </a:extLst>
          </p:cNvPr>
          <p:cNvSpPr txBox="1"/>
          <p:nvPr/>
        </p:nvSpPr>
        <p:spPr>
          <a:xfrm>
            <a:off x="357810" y="1563757"/>
            <a:ext cx="1828800" cy="646331"/>
          </a:xfrm>
          <a:prstGeom prst="rect">
            <a:avLst/>
          </a:prstGeom>
          <a:noFill/>
        </p:spPr>
        <p:txBody>
          <a:bodyPr wrap="square" rtlCol="0">
            <a:spAutoFit/>
          </a:bodyPr>
          <a:lstStyle/>
          <a:p>
            <a:pPr marL="285750" indent="-285750">
              <a:buFont typeface="Arial" panose="020B0604020202020204" pitchFamily="34" charset="0"/>
              <a:buChar char="•"/>
            </a:pPr>
            <a:r>
              <a:rPr lang="en-IN" dirty="0"/>
              <a:t>Labelling the data.</a:t>
            </a:r>
          </a:p>
        </p:txBody>
      </p:sp>
    </p:spTree>
    <p:extLst>
      <p:ext uri="{BB962C8B-B14F-4D97-AF65-F5344CB8AC3E}">
        <p14:creationId xmlns:p14="http://schemas.microsoft.com/office/powerpoint/2010/main" val="35368077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F5468B-B22D-4544-AFF7-EDDF1CD318DE}"/>
              </a:ext>
            </a:extLst>
          </p:cNvPr>
          <p:cNvSpPr>
            <a:spLocks noGrp="1"/>
          </p:cNvSpPr>
          <p:nvPr>
            <p:ph idx="1"/>
          </p:nvPr>
        </p:nvSpPr>
        <p:spPr>
          <a:xfrm>
            <a:off x="321365" y="195608"/>
            <a:ext cx="10515600" cy="4351338"/>
          </a:xfrm>
        </p:spPr>
        <p:txBody>
          <a:bodyPr>
            <a:normAutofit/>
          </a:bodyPr>
          <a:lstStyle/>
          <a:p>
            <a:pPr marL="0" indent="0">
              <a:buNone/>
            </a:pPr>
            <a:endParaRPr lang="en-IN" sz="1600" dirty="0"/>
          </a:p>
          <a:p>
            <a:r>
              <a:rPr lang="en-IN" sz="1600" dirty="0"/>
              <a:t>Labelling false/true or no/yes as zero and one.</a:t>
            </a:r>
          </a:p>
          <a:p>
            <a:r>
              <a:rPr lang="en-IN" sz="1600" dirty="0"/>
              <a:t>Storing values in array. </a:t>
            </a:r>
          </a:p>
        </p:txBody>
      </p:sp>
      <p:pic>
        <p:nvPicPr>
          <p:cNvPr id="4" name="Picture 3">
            <a:extLst>
              <a:ext uri="{FF2B5EF4-FFF2-40B4-BE49-F238E27FC236}">
                <a16:creationId xmlns:a16="http://schemas.microsoft.com/office/drawing/2014/main" id="{5A752F9C-411E-4A3E-AD43-6B15F8B5C2A2}"/>
              </a:ext>
            </a:extLst>
          </p:cNvPr>
          <p:cNvPicPr>
            <a:picLocks noChangeAspect="1"/>
          </p:cNvPicPr>
          <p:nvPr/>
        </p:nvPicPr>
        <p:blipFill rotWithShape="1">
          <a:blip r:embed="rId2"/>
          <a:srcRect l="11245" t="43710" r="25718" b="40874"/>
          <a:stretch/>
        </p:blipFill>
        <p:spPr>
          <a:xfrm>
            <a:off x="774894" y="1905000"/>
            <a:ext cx="10913523" cy="2551165"/>
          </a:xfrm>
          <a:prstGeom prst="rect">
            <a:avLst/>
          </a:prstGeom>
        </p:spPr>
      </p:pic>
    </p:spTree>
    <p:extLst>
      <p:ext uri="{BB962C8B-B14F-4D97-AF65-F5344CB8AC3E}">
        <p14:creationId xmlns:p14="http://schemas.microsoft.com/office/powerpoint/2010/main" val="19949980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1E268D5-5864-4B70-81ED-75B043B26609}"/>
              </a:ext>
            </a:extLst>
          </p:cNvPr>
          <p:cNvPicPr>
            <a:picLocks noGrp="1" noChangeAspect="1"/>
          </p:cNvPicPr>
          <p:nvPr>
            <p:ph idx="1"/>
          </p:nvPr>
        </p:nvPicPr>
        <p:blipFill rotWithShape="1">
          <a:blip r:embed="rId2"/>
          <a:srcRect l="20744" t="27758" r="25057" b="20207"/>
          <a:stretch/>
        </p:blipFill>
        <p:spPr>
          <a:xfrm>
            <a:off x="1509487" y="1272837"/>
            <a:ext cx="8897256" cy="4802672"/>
          </a:xfrm>
          <a:prstGeom prst="rect">
            <a:avLst/>
          </a:prstGeom>
        </p:spPr>
      </p:pic>
      <p:sp>
        <p:nvSpPr>
          <p:cNvPr id="5" name="TextBox 4">
            <a:extLst>
              <a:ext uri="{FF2B5EF4-FFF2-40B4-BE49-F238E27FC236}">
                <a16:creationId xmlns:a16="http://schemas.microsoft.com/office/drawing/2014/main" id="{ED9D29BF-4DFA-4FC6-9DBE-8EE7393A7F77}"/>
              </a:ext>
            </a:extLst>
          </p:cNvPr>
          <p:cNvSpPr txBox="1"/>
          <p:nvPr/>
        </p:nvSpPr>
        <p:spPr>
          <a:xfrm>
            <a:off x="1335314" y="484450"/>
            <a:ext cx="6749143" cy="369332"/>
          </a:xfrm>
          <a:prstGeom prst="rect">
            <a:avLst/>
          </a:prstGeom>
          <a:noFill/>
        </p:spPr>
        <p:txBody>
          <a:bodyPr wrap="square" rtlCol="0">
            <a:spAutoFit/>
          </a:bodyPr>
          <a:lstStyle/>
          <a:p>
            <a:pPr marL="285750" indent="-285750">
              <a:buFont typeface="Arial" panose="020B0604020202020204" pitchFamily="34" charset="0"/>
              <a:buChar char="•"/>
            </a:pPr>
            <a:r>
              <a:rPr lang="en-IN" dirty="0"/>
              <a:t>Removing the noise. By removing null values from the data.</a:t>
            </a:r>
          </a:p>
        </p:txBody>
      </p:sp>
    </p:spTree>
    <p:extLst>
      <p:ext uri="{BB962C8B-B14F-4D97-AF65-F5344CB8AC3E}">
        <p14:creationId xmlns:p14="http://schemas.microsoft.com/office/powerpoint/2010/main" val="39409518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F937D1-94C0-4092-B9ED-FB3644ABA86D}"/>
              </a:ext>
            </a:extLst>
          </p:cNvPr>
          <p:cNvSpPr txBox="1"/>
          <p:nvPr/>
        </p:nvSpPr>
        <p:spPr>
          <a:xfrm>
            <a:off x="551543" y="537029"/>
            <a:ext cx="9376228" cy="369332"/>
          </a:xfrm>
          <a:prstGeom prst="rect">
            <a:avLst/>
          </a:prstGeom>
          <a:noFill/>
        </p:spPr>
        <p:txBody>
          <a:bodyPr wrap="square" rtlCol="0">
            <a:spAutoFit/>
          </a:bodyPr>
          <a:lstStyle/>
          <a:p>
            <a:pPr marL="285750" indent="-285750">
              <a:buFont typeface="Arial" panose="020B0604020202020204" pitchFamily="34" charset="0"/>
              <a:buChar char="•"/>
            </a:pPr>
            <a:r>
              <a:rPr lang="en-IN" dirty="0"/>
              <a:t>Assigning 20% of data to testing and 80% to training . Shuffling and  splitting of data. </a:t>
            </a:r>
          </a:p>
        </p:txBody>
      </p:sp>
      <p:pic>
        <p:nvPicPr>
          <p:cNvPr id="7" name="Picture 6">
            <a:extLst>
              <a:ext uri="{FF2B5EF4-FFF2-40B4-BE49-F238E27FC236}">
                <a16:creationId xmlns:a16="http://schemas.microsoft.com/office/drawing/2014/main" id="{E59F7B6E-08A9-46AD-85A6-E8EBC962996C}"/>
              </a:ext>
            </a:extLst>
          </p:cNvPr>
          <p:cNvPicPr>
            <a:picLocks noChangeAspect="1"/>
          </p:cNvPicPr>
          <p:nvPr/>
        </p:nvPicPr>
        <p:blipFill rotWithShape="1">
          <a:blip r:embed="rId2">
            <a:extLst>
              <a:ext uri="{28A0092B-C50C-407E-A947-70E740481C1C}">
                <a14:useLocalDpi xmlns:a14="http://schemas.microsoft.com/office/drawing/2010/main" val="0"/>
              </a:ext>
            </a:extLst>
          </a:blip>
          <a:srcRect l="934" t="933" r="6448" b="55553"/>
          <a:stretch/>
        </p:blipFill>
        <p:spPr>
          <a:xfrm>
            <a:off x="399953" y="1725543"/>
            <a:ext cx="11392093" cy="3230769"/>
          </a:xfrm>
          <a:prstGeom prst="rect">
            <a:avLst/>
          </a:prstGeom>
        </p:spPr>
      </p:pic>
    </p:spTree>
    <p:extLst>
      <p:ext uri="{BB962C8B-B14F-4D97-AF65-F5344CB8AC3E}">
        <p14:creationId xmlns:p14="http://schemas.microsoft.com/office/powerpoint/2010/main" val="17560753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D3570-A1D4-463E-9DF2-EDC44032957B}"/>
              </a:ext>
            </a:extLst>
          </p:cNvPr>
          <p:cNvSpPr>
            <a:spLocks noGrp="1"/>
          </p:cNvSpPr>
          <p:nvPr>
            <p:ph type="title"/>
          </p:nvPr>
        </p:nvSpPr>
        <p:spPr/>
        <p:txBody>
          <a:bodyPr/>
          <a:lstStyle/>
          <a:p>
            <a:r>
              <a:rPr lang="en-US" dirty="0"/>
              <a:t>Dimension Reduction</a:t>
            </a:r>
          </a:p>
        </p:txBody>
      </p:sp>
      <p:sp>
        <p:nvSpPr>
          <p:cNvPr id="3" name="Content Placeholder 2">
            <a:extLst>
              <a:ext uri="{FF2B5EF4-FFF2-40B4-BE49-F238E27FC236}">
                <a16:creationId xmlns:a16="http://schemas.microsoft.com/office/drawing/2014/main" id="{8FF66C80-77BA-4E37-A4D1-696E94EE90B2}"/>
              </a:ext>
            </a:extLst>
          </p:cNvPr>
          <p:cNvSpPr>
            <a:spLocks noGrp="1"/>
          </p:cNvSpPr>
          <p:nvPr>
            <p:ph idx="1"/>
          </p:nvPr>
        </p:nvSpPr>
        <p:spPr/>
        <p:txBody>
          <a:bodyPr/>
          <a:lstStyle/>
          <a:p>
            <a:r>
              <a:rPr lang="en-US" dirty="0"/>
              <a:t>We are reducing the dimension using PCA</a:t>
            </a:r>
          </a:p>
          <a:p>
            <a:pPr marL="0" indent="0">
              <a:buNone/>
            </a:pPr>
            <a:endParaRPr lang="en-US" dirty="0"/>
          </a:p>
        </p:txBody>
      </p:sp>
      <p:pic>
        <p:nvPicPr>
          <p:cNvPr id="4" name="Picture 3">
            <a:extLst>
              <a:ext uri="{FF2B5EF4-FFF2-40B4-BE49-F238E27FC236}">
                <a16:creationId xmlns:a16="http://schemas.microsoft.com/office/drawing/2014/main" id="{F64B4809-C742-46BC-A2C6-AFF614C6D908}"/>
              </a:ext>
            </a:extLst>
          </p:cNvPr>
          <p:cNvPicPr>
            <a:picLocks noChangeAspect="1"/>
          </p:cNvPicPr>
          <p:nvPr/>
        </p:nvPicPr>
        <p:blipFill rotWithShape="1">
          <a:blip r:embed="rId2"/>
          <a:srcRect l="22175" t="34195" r="42391" b="17666"/>
          <a:stretch/>
        </p:blipFill>
        <p:spPr>
          <a:xfrm>
            <a:off x="2703443" y="2345635"/>
            <a:ext cx="4996070" cy="3816015"/>
          </a:xfrm>
          <a:prstGeom prst="rect">
            <a:avLst/>
          </a:prstGeom>
        </p:spPr>
      </p:pic>
    </p:spTree>
    <p:extLst>
      <p:ext uri="{BB962C8B-B14F-4D97-AF65-F5344CB8AC3E}">
        <p14:creationId xmlns:p14="http://schemas.microsoft.com/office/powerpoint/2010/main" val="2703907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377D6F-4900-4336-88A0-CE2FBF52B399}"/>
              </a:ext>
            </a:extLst>
          </p:cNvPr>
          <p:cNvSpPr txBox="1"/>
          <p:nvPr/>
        </p:nvSpPr>
        <p:spPr>
          <a:xfrm>
            <a:off x="362857" y="580571"/>
            <a:ext cx="7373257" cy="646331"/>
          </a:xfrm>
          <a:prstGeom prst="rect">
            <a:avLst/>
          </a:prstGeom>
          <a:noFill/>
        </p:spPr>
        <p:txBody>
          <a:bodyPr wrap="square" rtlCol="0">
            <a:spAutoFit/>
          </a:bodyPr>
          <a:lstStyle/>
          <a:p>
            <a:pPr marL="285750" indent="-285750">
              <a:buFont typeface="Arial" panose="020B0604020202020204" pitchFamily="34" charset="0"/>
              <a:buChar char="•"/>
            </a:pPr>
            <a:r>
              <a:rPr lang="en-IN" dirty="0"/>
              <a:t>Using the feature extraction algorithm Naïve Bayes to make the model.</a:t>
            </a:r>
          </a:p>
          <a:p>
            <a:endParaRPr lang="en-IN" dirty="0"/>
          </a:p>
        </p:txBody>
      </p:sp>
      <p:pic>
        <p:nvPicPr>
          <p:cNvPr id="4" name="Picture 3">
            <a:extLst>
              <a:ext uri="{FF2B5EF4-FFF2-40B4-BE49-F238E27FC236}">
                <a16:creationId xmlns:a16="http://schemas.microsoft.com/office/drawing/2014/main" id="{208BA0B1-E490-4597-90B7-EB0E89E3C0F9}"/>
              </a:ext>
            </a:extLst>
          </p:cNvPr>
          <p:cNvPicPr>
            <a:picLocks noChangeAspect="1"/>
          </p:cNvPicPr>
          <p:nvPr/>
        </p:nvPicPr>
        <p:blipFill rotWithShape="1">
          <a:blip r:embed="rId2"/>
          <a:srcRect l="23152" t="36322" r="44674" b="37192"/>
          <a:stretch/>
        </p:blipFill>
        <p:spPr>
          <a:xfrm>
            <a:off x="1992374" y="2014330"/>
            <a:ext cx="5783756" cy="2676940"/>
          </a:xfrm>
          <a:prstGeom prst="rect">
            <a:avLst/>
          </a:prstGeom>
        </p:spPr>
      </p:pic>
    </p:spTree>
    <p:extLst>
      <p:ext uri="{BB962C8B-B14F-4D97-AF65-F5344CB8AC3E}">
        <p14:creationId xmlns:p14="http://schemas.microsoft.com/office/powerpoint/2010/main" val="11131935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09C7C8E-795E-4608-83A5-CE3A232414EC}"/>
              </a:ext>
            </a:extLst>
          </p:cNvPr>
          <p:cNvSpPr txBox="1"/>
          <p:nvPr/>
        </p:nvSpPr>
        <p:spPr>
          <a:xfrm>
            <a:off x="1088571" y="348343"/>
            <a:ext cx="7605486" cy="369332"/>
          </a:xfrm>
          <a:prstGeom prst="rect">
            <a:avLst/>
          </a:prstGeom>
          <a:noFill/>
        </p:spPr>
        <p:txBody>
          <a:bodyPr wrap="square" rtlCol="0">
            <a:spAutoFit/>
          </a:bodyPr>
          <a:lstStyle/>
          <a:p>
            <a:pPr marL="285750" indent="-285750">
              <a:buFont typeface="Arial" panose="020B0604020202020204" pitchFamily="34" charset="0"/>
              <a:buChar char="•"/>
            </a:pPr>
            <a:r>
              <a:rPr lang="en-IN" dirty="0"/>
              <a:t>Using the feature extraction (SVM) to make the model</a:t>
            </a:r>
          </a:p>
        </p:txBody>
      </p:sp>
      <p:pic>
        <p:nvPicPr>
          <p:cNvPr id="3" name="Picture 2">
            <a:extLst>
              <a:ext uri="{FF2B5EF4-FFF2-40B4-BE49-F238E27FC236}">
                <a16:creationId xmlns:a16="http://schemas.microsoft.com/office/drawing/2014/main" id="{EF18A924-85F4-4358-98C9-6FBCDC4586E3}"/>
              </a:ext>
            </a:extLst>
          </p:cNvPr>
          <p:cNvPicPr>
            <a:picLocks noChangeAspect="1"/>
          </p:cNvPicPr>
          <p:nvPr/>
        </p:nvPicPr>
        <p:blipFill rotWithShape="1">
          <a:blip r:embed="rId2"/>
          <a:srcRect l="23363" t="32254" r="39580" b="23097"/>
          <a:stretch/>
        </p:blipFill>
        <p:spPr>
          <a:xfrm>
            <a:off x="1851518" y="1351722"/>
            <a:ext cx="6788270" cy="4598504"/>
          </a:xfrm>
          <a:prstGeom prst="rect">
            <a:avLst/>
          </a:prstGeom>
        </p:spPr>
      </p:pic>
    </p:spTree>
    <p:extLst>
      <p:ext uri="{BB962C8B-B14F-4D97-AF65-F5344CB8AC3E}">
        <p14:creationId xmlns:p14="http://schemas.microsoft.com/office/powerpoint/2010/main" val="38540123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F32B74-1094-4965-8759-B8D81906CC04}"/>
              </a:ext>
            </a:extLst>
          </p:cNvPr>
          <p:cNvSpPr txBox="1"/>
          <p:nvPr/>
        </p:nvSpPr>
        <p:spPr>
          <a:xfrm>
            <a:off x="957943" y="638629"/>
            <a:ext cx="6821714" cy="677108"/>
          </a:xfrm>
          <a:prstGeom prst="rect">
            <a:avLst/>
          </a:prstGeom>
          <a:noFill/>
        </p:spPr>
        <p:txBody>
          <a:bodyPr wrap="square" rtlCol="0">
            <a:spAutoFit/>
          </a:bodyPr>
          <a:lstStyle/>
          <a:p>
            <a:r>
              <a:rPr lang="en-US" sz="2000" b="1" dirty="0"/>
              <a:t>Efficiency Calculation :</a:t>
            </a:r>
            <a:endParaRPr lang="en-IN" dirty="0"/>
          </a:p>
          <a:p>
            <a:pPr marL="285750" indent="-285750">
              <a:buFont typeface="Arial" panose="020B0604020202020204" pitchFamily="34" charset="0"/>
              <a:buChar char="•"/>
            </a:pPr>
            <a:r>
              <a:rPr lang="en-IN" dirty="0"/>
              <a:t>Calculating accuracy using Naïve </a:t>
            </a:r>
            <a:r>
              <a:rPr lang="en-IN" dirty="0" err="1"/>
              <a:t>bayes</a:t>
            </a:r>
            <a:r>
              <a:rPr lang="en-IN" dirty="0"/>
              <a:t>:</a:t>
            </a:r>
          </a:p>
        </p:txBody>
      </p:sp>
      <p:pic>
        <p:nvPicPr>
          <p:cNvPr id="5" name="Picture 4">
            <a:extLst>
              <a:ext uri="{FF2B5EF4-FFF2-40B4-BE49-F238E27FC236}">
                <a16:creationId xmlns:a16="http://schemas.microsoft.com/office/drawing/2014/main" id="{6E0D4F2A-4F06-484C-AACE-9F348EB2BF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7589" y="1315737"/>
            <a:ext cx="7933385" cy="5175215"/>
          </a:xfrm>
          <a:prstGeom prst="rect">
            <a:avLst/>
          </a:prstGeom>
        </p:spPr>
      </p:pic>
    </p:spTree>
    <p:extLst>
      <p:ext uri="{BB962C8B-B14F-4D97-AF65-F5344CB8AC3E}">
        <p14:creationId xmlns:p14="http://schemas.microsoft.com/office/powerpoint/2010/main" val="3504162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6E040E4-A0B2-4D75-A977-C5C7D8F58B1B}"/>
              </a:ext>
            </a:extLst>
          </p:cNvPr>
          <p:cNvSpPr/>
          <p:nvPr/>
        </p:nvSpPr>
        <p:spPr>
          <a:xfrm>
            <a:off x="964610" y="976017"/>
            <a:ext cx="10262779" cy="3539430"/>
          </a:xfrm>
          <a:prstGeom prst="rect">
            <a:avLst/>
          </a:prstGeom>
        </p:spPr>
        <p:txBody>
          <a:bodyPr wrap="square">
            <a:spAutoFit/>
          </a:bodyPr>
          <a:lstStyle/>
          <a:p>
            <a:r>
              <a:rPr lang="en-IN" sz="2800" b="1" dirty="0"/>
              <a:t>Highlight the originality of the project</a:t>
            </a:r>
            <a:r>
              <a:rPr lang="en-IN" sz="2800" dirty="0"/>
              <a:t>:</a:t>
            </a:r>
          </a:p>
          <a:p>
            <a:endParaRPr lang="en-IN" sz="2800" dirty="0"/>
          </a:p>
          <a:p>
            <a:r>
              <a:rPr lang="en-IN" sz="2800" dirty="0"/>
              <a:t>Already existing systems did not use any kind of dimension reduction algorithms, which we have used in our project. Also we are comparing the two models of SVM and Naïve </a:t>
            </a:r>
            <a:r>
              <a:rPr lang="en-IN" sz="2800" dirty="0" err="1"/>
              <a:t>bayse</a:t>
            </a:r>
            <a:r>
              <a:rPr lang="en-IN" sz="2800" dirty="0"/>
              <a:t>, to see which of them is more accurate and has better performance. We have successfully increased the efficiency of the system and reduce 22 dimensions to 2 or 3.</a:t>
            </a:r>
          </a:p>
        </p:txBody>
      </p:sp>
    </p:spTree>
    <p:extLst>
      <p:ext uri="{BB962C8B-B14F-4D97-AF65-F5344CB8AC3E}">
        <p14:creationId xmlns:p14="http://schemas.microsoft.com/office/powerpoint/2010/main" val="28689227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47249B-F262-42D5-BFA5-8029DBFF80AD}"/>
              </a:ext>
            </a:extLst>
          </p:cNvPr>
          <p:cNvSpPr txBox="1"/>
          <p:nvPr/>
        </p:nvSpPr>
        <p:spPr>
          <a:xfrm>
            <a:off x="493486" y="493486"/>
            <a:ext cx="6502400" cy="369332"/>
          </a:xfrm>
          <a:prstGeom prst="rect">
            <a:avLst/>
          </a:prstGeom>
          <a:noFill/>
        </p:spPr>
        <p:txBody>
          <a:bodyPr wrap="square" rtlCol="0">
            <a:spAutoFit/>
          </a:bodyPr>
          <a:lstStyle/>
          <a:p>
            <a:r>
              <a:rPr lang="en-IN" dirty="0"/>
              <a:t>Confusion matrix using Naïve Bayes:</a:t>
            </a:r>
          </a:p>
        </p:txBody>
      </p:sp>
      <p:pic>
        <p:nvPicPr>
          <p:cNvPr id="5" name="Picture 4">
            <a:extLst>
              <a:ext uri="{FF2B5EF4-FFF2-40B4-BE49-F238E27FC236}">
                <a16:creationId xmlns:a16="http://schemas.microsoft.com/office/drawing/2014/main" id="{F97ECD1A-3DDB-4B60-8408-4BBEA120EA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2286" y="1595181"/>
            <a:ext cx="6502399" cy="4769333"/>
          </a:xfrm>
          <a:prstGeom prst="rect">
            <a:avLst/>
          </a:prstGeom>
        </p:spPr>
      </p:pic>
    </p:spTree>
    <p:extLst>
      <p:ext uri="{BB962C8B-B14F-4D97-AF65-F5344CB8AC3E}">
        <p14:creationId xmlns:p14="http://schemas.microsoft.com/office/powerpoint/2010/main" val="31000975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3985713-FA3F-45F3-A3F6-1AF9D1451E01}"/>
              </a:ext>
            </a:extLst>
          </p:cNvPr>
          <p:cNvPicPr>
            <a:picLocks noChangeAspect="1"/>
          </p:cNvPicPr>
          <p:nvPr/>
        </p:nvPicPr>
        <p:blipFill rotWithShape="1">
          <a:blip r:embed="rId2"/>
          <a:srcRect l="21487" t="30609" r="32872" b="9061"/>
          <a:stretch/>
        </p:blipFill>
        <p:spPr>
          <a:xfrm>
            <a:off x="2120349" y="1240555"/>
            <a:ext cx="6533322" cy="4855446"/>
          </a:xfrm>
          <a:prstGeom prst="rect">
            <a:avLst/>
          </a:prstGeom>
        </p:spPr>
      </p:pic>
      <p:sp>
        <p:nvSpPr>
          <p:cNvPr id="3" name="TextBox 2">
            <a:extLst>
              <a:ext uri="{FF2B5EF4-FFF2-40B4-BE49-F238E27FC236}">
                <a16:creationId xmlns:a16="http://schemas.microsoft.com/office/drawing/2014/main" id="{CD175119-FDA9-4F10-8A65-94512888066D}"/>
              </a:ext>
            </a:extLst>
          </p:cNvPr>
          <p:cNvSpPr txBox="1"/>
          <p:nvPr/>
        </p:nvSpPr>
        <p:spPr>
          <a:xfrm>
            <a:off x="420914" y="319314"/>
            <a:ext cx="6879772" cy="369332"/>
          </a:xfrm>
          <a:prstGeom prst="rect">
            <a:avLst/>
          </a:prstGeom>
          <a:noFill/>
        </p:spPr>
        <p:txBody>
          <a:bodyPr wrap="square" rtlCol="0">
            <a:spAutoFit/>
          </a:bodyPr>
          <a:lstStyle/>
          <a:p>
            <a:r>
              <a:rPr lang="en-IN" dirty="0"/>
              <a:t>Accuracy levels of different datasets using naïve </a:t>
            </a:r>
            <a:r>
              <a:rPr lang="en-IN" dirty="0" err="1"/>
              <a:t>bayes</a:t>
            </a:r>
            <a:r>
              <a:rPr lang="en-IN" dirty="0"/>
              <a:t>.</a:t>
            </a:r>
          </a:p>
        </p:txBody>
      </p:sp>
    </p:spTree>
    <p:extLst>
      <p:ext uri="{BB962C8B-B14F-4D97-AF65-F5344CB8AC3E}">
        <p14:creationId xmlns:p14="http://schemas.microsoft.com/office/powerpoint/2010/main" val="25710456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61CC23-C41F-4173-96A8-0F7B36B58427}"/>
              </a:ext>
            </a:extLst>
          </p:cNvPr>
          <p:cNvSpPr txBox="1"/>
          <p:nvPr/>
        </p:nvSpPr>
        <p:spPr>
          <a:xfrm>
            <a:off x="1139371" y="384450"/>
            <a:ext cx="8229600" cy="369332"/>
          </a:xfrm>
          <a:prstGeom prst="rect">
            <a:avLst/>
          </a:prstGeom>
          <a:noFill/>
        </p:spPr>
        <p:txBody>
          <a:bodyPr wrap="square" rtlCol="0">
            <a:spAutoFit/>
          </a:bodyPr>
          <a:lstStyle/>
          <a:p>
            <a:r>
              <a:rPr lang="en-IN" dirty="0"/>
              <a:t>Calculating accuracy using SVM:</a:t>
            </a:r>
          </a:p>
        </p:txBody>
      </p:sp>
      <p:pic>
        <p:nvPicPr>
          <p:cNvPr id="5" name="Picture 4">
            <a:extLst>
              <a:ext uri="{FF2B5EF4-FFF2-40B4-BE49-F238E27FC236}">
                <a16:creationId xmlns:a16="http://schemas.microsoft.com/office/drawing/2014/main" id="{1D38C46A-AB9A-477B-ADCD-342C6EF1C7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5768" y="1033127"/>
            <a:ext cx="8010659" cy="5329035"/>
          </a:xfrm>
          <a:prstGeom prst="rect">
            <a:avLst/>
          </a:prstGeom>
        </p:spPr>
      </p:pic>
    </p:spTree>
    <p:extLst>
      <p:ext uri="{BB962C8B-B14F-4D97-AF65-F5344CB8AC3E}">
        <p14:creationId xmlns:p14="http://schemas.microsoft.com/office/powerpoint/2010/main" val="24203299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713F8C-6CF9-4982-9056-FDEADF77398D}"/>
              </a:ext>
            </a:extLst>
          </p:cNvPr>
          <p:cNvSpPr txBox="1"/>
          <p:nvPr/>
        </p:nvSpPr>
        <p:spPr>
          <a:xfrm>
            <a:off x="740229" y="537029"/>
            <a:ext cx="7692571" cy="369332"/>
          </a:xfrm>
          <a:prstGeom prst="rect">
            <a:avLst/>
          </a:prstGeom>
          <a:noFill/>
        </p:spPr>
        <p:txBody>
          <a:bodyPr wrap="square" rtlCol="0">
            <a:spAutoFit/>
          </a:bodyPr>
          <a:lstStyle/>
          <a:p>
            <a:r>
              <a:rPr lang="en-IN" dirty="0"/>
              <a:t>Confusion matrix using SVM:</a:t>
            </a:r>
          </a:p>
        </p:txBody>
      </p:sp>
      <p:pic>
        <p:nvPicPr>
          <p:cNvPr id="5" name="Picture 4">
            <a:extLst>
              <a:ext uri="{FF2B5EF4-FFF2-40B4-BE49-F238E27FC236}">
                <a16:creationId xmlns:a16="http://schemas.microsoft.com/office/drawing/2014/main" id="{4871791A-B61C-4B28-8795-98238BF16C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4107" y="1452286"/>
            <a:ext cx="6000607" cy="4868685"/>
          </a:xfrm>
          <a:prstGeom prst="rect">
            <a:avLst/>
          </a:prstGeom>
        </p:spPr>
      </p:pic>
    </p:spTree>
    <p:extLst>
      <p:ext uri="{BB962C8B-B14F-4D97-AF65-F5344CB8AC3E}">
        <p14:creationId xmlns:p14="http://schemas.microsoft.com/office/powerpoint/2010/main" val="35847657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8699A53-B0D0-42F6-9118-9349C78E5320}"/>
              </a:ext>
            </a:extLst>
          </p:cNvPr>
          <p:cNvPicPr>
            <a:picLocks noChangeAspect="1"/>
          </p:cNvPicPr>
          <p:nvPr/>
        </p:nvPicPr>
        <p:blipFill rotWithShape="1">
          <a:blip r:embed="rId2"/>
          <a:srcRect l="19570" t="33261" r="26465" b="7181"/>
          <a:stretch/>
        </p:blipFill>
        <p:spPr>
          <a:xfrm>
            <a:off x="1101119" y="1550504"/>
            <a:ext cx="8307924" cy="5155097"/>
          </a:xfrm>
          <a:prstGeom prst="rect">
            <a:avLst/>
          </a:prstGeom>
        </p:spPr>
      </p:pic>
      <p:sp>
        <p:nvSpPr>
          <p:cNvPr id="3" name="TextBox 2">
            <a:extLst>
              <a:ext uri="{FF2B5EF4-FFF2-40B4-BE49-F238E27FC236}">
                <a16:creationId xmlns:a16="http://schemas.microsoft.com/office/drawing/2014/main" id="{045C934A-E027-43D5-AB9F-4BE02CD3B720}"/>
              </a:ext>
            </a:extLst>
          </p:cNvPr>
          <p:cNvSpPr txBox="1"/>
          <p:nvPr/>
        </p:nvSpPr>
        <p:spPr>
          <a:xfrm>
            <a:off x="203200" y="530554"/>
            <a:ext cx="6473372" cy="369332"/>
          </a:xfrm>
          <a:prstGeom prst="rect">
            <a:avLst/>
          </a:prstGeom>
          <a:noFill/>
        </p:spPr>
        <p:txBody>
          <a:bodyPr wrap="square" rtlCol="0">
            <a:spAutoFit/>
          </a:bodyPr>
          <a:lstStyle/>
          <a:p>
            <a:r>
              <a:rPr lang="en-IN" dirty="0"/>
              <a:t>Accuracy levels of different datasets using SVM.</a:t>
            </a:r>
          </a:p>
        </p:txBody>
      </p:sp>
    </p:spTree>
    <p:extLst>
      <p:ext uri="{BB962C8B-B14F-4D97-AF65-F5344CB8AC3E}">
        <p14:creationId xmlns:p14="http://schemas.microsoft.com/office/powerpoint/2010/main" val="2496858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5B24D26-DB55-42C7-AC07-CDE74602F2BA}"/>
              </a:ext>
            </a:extLst>
          </p:cNvPr>
          <p:cNvPicPr>
            <a:picLocks noChangeAspect="1"/>
          </p:cNvPicPr>
          <p:nvPr/>
        </p:nvPicPr>
        <p:blipFill rotWithShape="1">
          <a:blip r:embed="rId2"/>
          <a:srcRect l="20596" t="20091" r="25595" b="5375"/>
          <a:stretch/>
        </p:blipFill>
        <p:spPr>
          <a:xfrm>
            <a:off x="2061029" y="1198007"/>
            <a:ext cx="7445827" cy="5438292"/>
          </a:xfrm>
          <a:prstGeom prst="rect">
            <a:avLst/>
          </a:prstGeom>
        </p:spPr>
      </p:pic>
      <p:sp>
        <p:nvSpPr>
          <p:cNvPr id="3" name="TextBox 2">
            <a:extLst>
              <a:ext uri="{FF2B5EF4-FFF2-40B4-BE49-F238E27FC236}">
                <a16:creationId xmlns:a16="http://schemas.microsoft.com/office/drawing/2014/main" id="{BD68D4E9-15C1-4024-A07B-2A01B8076E9D}"/>
              </a:ext>
            </a:extLst>
          </p:cNvPr>
          <p:cNvSpPr txBox="1"/>
          <p:nvPr/>
        </p:nvSpPr>
        <p:spPr>
          <a:xfrm>
            <a:off x="232229" y="391886"/>
            <a:ext cx="8737600" cy="369332"/>
          </a:xfrm>
          <a:prstGeom prst="rect">
            <a:avLst/>
          </a:prstGeom>
          <a:noFill/>
        </p:spPr>
        <p:txBody>
          <a:bodyPr wrap="square" rtlCol="0">
            <a:spAutoFit/>
          </a:bodyPr>
          <a:lstStyle/>
          <a:p>
            <a:r>
              <a:rPr lang="en-IN" dirty="0"/>
              <a:t>Comparing accuracy performance between naïve </a:t>
            </a:r>
            <a:r>
              <a:rPr lang="en-IN" dirty="0" err="1"/>
              <a:t>bayse</a:t>
            </a:r>
            <a:r>
              <a:rPr lang="en-IN" dirty="0"/>
              <a:t> and SVM:</a:t>
            </a:r>
          </a:p>
        </p:txBody>
      </p:sp>
    </p:spTree>
    <p:extLst>
      <p:ext uri="{BB962C8B-B14F-4D97-AF65-F5344CB8AC3E}">
        <p14:creationId xmlns:p14="http://schemas.microsoft.com/office/powerpoint/2010/main" val="35234748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90BFF-1373-47E4-9D3D-16368FEF72D6}"/>
              </a:ext>
            </a:extLst>
          </p:cNvPr>
          <p:cNvSpPr>
            <a:spLocks noGrp="1"/>
          </p:cNvSpPr>
          <p:nvPr>
            <p:ph type="title"/>
          </p:nvPr>
        </p:nvSpPr>
        <p:spPr>
          <a:xfrm>
            <a:off x="373743" y="234497"/>
            <a:ext cx="10515600" cy="1325563"/>
          </a:xfrm>
        </p:spPr>
        <p:txBody>
          <a:bodyPr/>
          <a:lstStyle/>
          <a:p>
            <a:r>
              <a:rPr lang="en-US" dirty="0"/>
              <a:t>Verification &amp; Validation:</a:t>
            </a:r>
            <a:br>
              <a:rPr lang="en-US" dirty="0"/>
            </a:br>
            <a:endParaRPr lang="en-IN" dirty="0"/>
          </a:p>
        </p:txBody>
      </p:sp>
      <p:pic>
        <p:nvPicPr>
          <p:cNvPr id="4" name="table">
            <a:extLst>
              <a:ext uri="{FF2B5EF4-FFF2-40B4-BE49-F238E27FC236}">
                <a16:creationId xmlns:a16="http://schemas.microsoft.com/office/drawing/2014/main" id="{9A7AA2DD-FE5B-42E9-988B-3EDC781E8815}"/>
              </a:ext>
            </a:extLst>
          </p:cNvPr>
          <p:cNvPicPr>
            <a:picLocks noChangeAspect="1"/>
          </p:cNvPicPr>
          <p:nvPr/>
        </p:nvPicPr>
        <p:blipFill>
          <a:blip r:embed="rId2"/>
          <a:stretch>
            <a:fillRect/>
          </a:stretch>
        </p:blipFill>
        <p:spPr>
          <a:xfrm>
            <a:off x="373743" y="1185136"/>
            <a:ext cx="11421811" cy="5213444"/>
          </a:xfrm>
          <a:prstGeom prst="rect">
            <a:avLst/>
          </a:prstGeom>
        </p:spPr>
      </p:pic>
    </p:spTree>
    <p:extLst>
      <p:ext uri="{BB962C8B-B14F-4D97-AF65-F5344CB8AC3E}">
        <p14:creationId xmlns:p14="http://schemas.microsoft.com/office/powerpoint/2010/main" val="12691184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1819E-2878-4060-B622-D411B0187F5D}"/>
              </a:ext>
            </a:extLst>
          </p:cNvPr>
          <p:cNvSpPr>
            <a:spLocks noGrp="1"/>
          </p:cNvSpPr>
          <p:nvPr>
            <p:ph type="title"/>
          </p:nvPr>
        </p:nvSpPr>
        <p:spPr/>
        <p:txBody>
          <a:bodyPr/>
          <a:lstStyle/>
          <a:p>
            <a:r>
              <a:rPr lang="en-US" dirty="0"/>
              <a:t>Experiment Result &amp; Analysis:</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9B6ED0B-436F-492C-8F9D-317D38996073}"/>
                  </a:ext>
                </a:extLst>
              </p:cNvPr>
              <p:cNvSpPr>
                <a:spLocks noGrp="1"/>
              </p:cNvSpPr>
              <p:nvPr>
                <p:ph idx="1"/>
              </p:nvPr>
            </p:nvSpPr>
            <p:spPr/>
            <p:txBody>
              <a:bodyPr>
                <a:normAutofit fontScale="85000" lnSpcReduction="10000"/>
              </a:bodyPr>
              <a:lstStyle/>
              <a:p>
                <a:r>
                  <a:rPr lang="en-IN" dirty="0"/>
                  <a:t>Based on the above prediction, we evaluate the parameters i.e. accuracy, precision and recall.</a:t>
                </a:r>
              </a:p>
              <a:p>
                <a:pPr lvl="0"/>
                <a:r>
                  <a:rPr lang="en-IN" dirty="0"/>
                  <a:t>Accuracy: It measures the analysis of TP and TN to the total no. of test images. </a:t>
                </a:r>
              </a:p>
              <a:p>
                <a14:m>
                  <m:oMath xmlns:m="http://schemas.openxmlformats.org/officeDocument/2006/math">
                    <m:r>
                      <a:rPr lang="en-IN" i="1">
                        <a:latin typeface="Cambria Math" panose="02040503050406030204" pitchFamily="18" charset="0"/>
                      </a:rPr>
                      <m:t>𝐴𝑐𝑐𝑢𝑟𝑎𝑐𝑦</m:t>
                    </m:r>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𝑇𝑃</m:t>
                        </m:r>
                        <m:r>
                          <a:rPr lang="en-IN" i="1">
                            <a:latin typeface="Cambria Math" panose="02040503050406030204" pitchFamily="18" charset="0"/>
                          </a:rPr>
                          <m:t>+</m:t>
                        </m:r>
                        <m:r>
                          <a:rPr lang="en-IN" i="1">
                            <a:latin typeface="Cambria Math" panose="02040503050406030204" pitchFamily="18" charset="0"/>
                          </a:rPr>
                          <m:t>𝑇𝑁</m:t>
                        </m:r>
                      </m:num>
                      <m:den>
                        <m:r>
                          <a:rPr lang="en-IN" i="1">
                            <a:latin typeface="Cambria Math" panose="02040503050406030204" pitchFamily="18" charset="0"/>
                          </a:rPr>
                          <m:t>𝑇𝑃</m:t>
                        </m:r>
                        <m:r>
                          <a:rPr lang="en-IN" i="1">
                            <a:latin typeface="Cambria Math" panose="02040503050406030204" pitchFamily="18" charset="0"/>
                          </a:rPr>
                          <m:t>+</m:t>
                        </m:r>
                        <m:r>
                          <a:rPr lang="en-IN" i="1">
                            <a:latin typeface="Cambria Math" panose="02040503050406030204" pitchFamily="18" charset="0"/>
                          </a:rPr>
                          <m:t>𝑇𝑁</m:t>
                        </m:r>
                        <m:r>
                          <a:rPr lang="en-IN" i="1">
                            <a:latin typeface="Cambria Math" panose="02040503050406030204" pitchFamily="18" charset="0"/>
                          </a:rPr>
                          <m:t>+</m:t>
                        </m:r>
                        <m:r>
                          <a:rPr lang="en-IN" i="1">
                            <a:latin typeface="Cambria Math" panose="02040503050406030204" pitchFamily="18" charset="0"/>
                          </a:rPr>
                          <m:t>𝐹𝑃</m:t>
                        </m:r>
                        <m:r>
                          <a:rPr lang="en-IN" i="1">
                            <a:latin typeface="Cambria Math" panose="02040503050406030204" pitchFamily="18" charset="0"/>
                          </a:rPr>
                          <m:t>+</m:t>
                        </m:r>
                        <m:r>
                          <a:rPr lang="en-IN" i="1">
                            <a:latin typeface="Cambria Math" panose="02040503050406030204" pitchFamily="18" charset="0"/>
                          </a:rPr>
                          <m:t>𝐹𝑁</m:t>
                        </m:r>
                      </m:den>
                    </m:f>
                  </m:oMath>
                </a14:m>
                <a:r>
                  <a:rPr lang="en-IN" dirty="0"/>
                  <a:t>     </a:t>
                </a:r>
              </a:p>
              <a:p>
                <a:pPr lvl="0"/>
                <a:r>
                  <a:rPr lang="en-IN" dirty="0"/>
                  <a:t> Precision: It is the estimation analysis of true positive to the aggregate value of true positive and false positive rate. It is given in eqn. (4)</a:t>
                </a:r>
              </a:p>
              <a:p>
                <a14:m>
                  <m:oMath xmlns:m="http://schemas.openxmlformats.org/officeDocument/2006/math">
                    <m:r>
                      <a:rPr lang="en-IN" i="1">
                        <a:latin typeface="Cambria Math" panose="02040503050406030204" pitchFamily="18" charset="0"/>
                      </a:rPr>
                      <m:t>𝑃𝑟𝑒𝑐𝑖𝑠𝑖𝑜𝑛</m:t>
                    </m:r>
                    <m:r>
                      <a:rPr lang="en-IN" i="1">
                        <a:latin typeface="Cambria Math" panose="02040503050406030204" pitchFamily="18" charset="0"/>
                      </a:rPr>
                      <m:t>=</m:t>
                    </m:r>
                    <m:f>
                      <m:fPr>
                        <m:ctrlPr>
                          <a:rPr lang="en-IN" i="1">
                            <a:latin typeface="Cambria Math" panose="02040503050406030204" pitchFamily="18" charset="0"/>
                          </a:rPr>
                        </m:ctrlPr>
                      </m:fPr>
                      <m:num>
                        <m:d>
                          <m:dPr>
                            <m:ctrlPr>
                              <a:rPr lang="en-IN" i="1">
                                <a:latin typeface="Cambria Math" panose="02040503050406030204" pitchFamily="18" charset="0"/>
                              </a:rPr>
                            </m:ctrlPr>
                          </m:dPr>
                          <m:e>
                            <m:r>
                              <a:rPr lang="en-IN" i="1">
                                <a:latin typeface="Cambria Math" panose="02040503050406030204" pitchFamily="18" charset="0"/>
                              </a:rPr>
                              <m:t>𝑇𝑃</m:t>
                            </m:r>
                          </m:e>
                        </m:d>
                      </m:num>
                      <m:den>
                        <m:d>
                          <m:dPr>
                            <m:ctrlPr>
                              <a:rPr lang="en-IN" i="1">
                                <a:latin typeface="Cambria Math" panose="02040503050406030204" pitchFamily="18" charset="0"/>
                              </a:rPr>
                            </m:ctrlPr>
                          </m:dPr>
                          <m:e>
                            <m:r>
                              <a:rPr lang="en-IN" i="1">
                                <a:latin typeface="Cambria Math" panose="02040503050406030204" pitchFamily="18" charset="0"/>
                              </a:rPr>
                              <m:t>𝑇𝑃</m:t>
                            </m:r>
                            <m:r>
                              <a:rPr lang="en-IN" i="1">
                                <a:latin typeface="Cambria Math" panose="02040503050406030204" pitchFamily="18" charset="0"/>
                              </a:rPr>
                              <m:t>+</m:t>
                            </m:r>
                            <m:r>
                              <a:rPr lang="en-IN" i="1">
                                <a:latin typeface="Cambria Math" panose="02040503050406030204" pitchFamily="18" charset="0"/>
                              </a:rPr>
                              <m:t>𝐹𝑃</m:t>
                            </m:r>
                          </m:e>
                        </m:d>
                      </m:den>
                    </m:f>
                  </m:oMath>
                </a14:m>
                <a:r>
                  <a:rPr lang="en-IN" dirty="0"/>
                  <a:t>               </a:t>
                </a:r>
              </a:p>
              <a:p>
                <a:pPr lvl="0"/>
                <a:r>
                  <a:rPr lang="en-IN" dirty="0"/>
                  <a:t>Recall: It is the estimation analysis of true positive rate to the aggregate value of the true positive and false negative rate. It is given in eqn. (5).</a:t>
                </a:r>
              </a:p>
              <a:p>
                <a14:m>
                  <m:oMath xmlns:m="http://schemas.openxmlformats.org/officeDocument/2006/math">
                    <m:r>
                      <a:rPr lang="en-IN" i="1">
                        <a:latin typeface="Cambria Math" panose="02040503050406030204" pitchFamily="18" charset="0"/>
                      </a:rPr>
                      <m:t>𝑅𝑒𝑐𝑎𝑙𝑙</m:t>
                    </m:r>
                    <m:r>
                      <a:rPr lang="en-IN" i="1">
                        <a:latin typeface="Cambria Math" panose="02040503050406030204" pitchFamily="18" charset="0"/>
                      </a:rPr>
                      <m:t>=</m:t>
                    </m:r>
                    <m:f>
                      <m:fPr>
                        <m:ctrlPr>
                          <a:rPr lang="en-IN" i="1">
                            <a:latin typeface="Cambria Math" panose="02040503050406030204" pitchFamily="18" charset="0"/>
                          </a:rPr>
                        </m:ctrlPr>
                      </m:fPr>
                      <m:num>
                        <m:d>
                          <m:dPr>
                            <m:ctrlPr>
                              <a:rPr lang="en-IN" i="1">
                                <a:latin typeface="Cambria Math" panose="02040503050406030204" pitchFamily="18" charset="0"/>
                              </a:rPr>
                            </m:ctrlPr>
                          </m:dPr>
                          <m:e>
                            <m:r>
                              <a:rPr lang="en-IN" i="1">
                                <a:latin typeface="Cambria Math" panose="02040503050406030204" pitchFamily="18" charset="0"/>
                              </a:rPr>
                              <m:t>𝑇𝑃</m:t>
                            </m:r>
                          </m:e>
                        </m:d>
                      </m:num>
                      <m:den>
                        <m:d>
                          <m:dPr>
                            <m:ctrlPr>
                              <a:rPr lang="en-IN" i="1">
                                <a:latin typeface="Cambria Math" panose="02040503050406030204" pitchFamily="18" charset="0"/>
                              </a:rPr>
                            </m:ctrlPr>
                          </m:dPr>
                          <m:e>
                            <m:r>
                              <a:rPr lang="en-IN" i="1">
                                <a:latin typeface="Cambria Math" panose="02040503050406030204" pitchFamily="18" charset="0"/>
                              </a:rPr>
                              <m:t>𝑇𝑃</m:t>
                            </m:r>
                            <m:r>
                              <a:rPr lang="en-IN" i="1">
                                <a:latin typeface="Cambria Math" panose="02040503050406030204" pitchFamily="18" charset="0"/>
                              </a:rPr>
                              <m:t>+</m:t>
                            </m:r>
                            <m:r>
                              <a:rPr lang="en-IN" i="1">
                                <a:latin typeface="Cambria Math" panose="02040503050406030204" pitchFamily="18" charset="0"/>
                              </a:rPr>
                              <m:t>𝐹𝑁</m:t>
                            </m:r>
                          </m:e>
                        </m:d>
                      </m:den>
                    </m:f>
                  </m:oMath>
                </a14:m>
                <a:endParaRPr lang="en-IN" dirty="0"/>
              </a:p>
            </p:txBody>
          </p:sp>
        </mc:Choice>
        <mc:Fallback xmlns="">
          <p:sp>
            <p:nvSpPr>
              <p:cNvPr id="3" name="Content Placeholder 2">
                <a:extLst>
                  <a:ext uri="{FF2B5EF4-FFF2-40B4-BE49-F238E27FC236}">
                    <a16:creationId xmlns:a16="http://schemas.microsoft.com/office/drawing/2014/main" id="{89B6ED0B-436F-492C-8F9D-317D38996073}"/>
                  </a:ext>
                </a:extLst>
              </p:cNvPr>
              <p:cNvSpPr>
                <a:spLocks noGrp="1" noRot="1" noChangeAspect="1" noMove="1" noResize="1" noEditPoints="1" noAdjustHandles="1" noChangeArrowheads="1" noChangeShapeType="1" noTextEdit="1"/>
              </p:cNvSpPr>
              <p:nvPr>
                <p:ph idx="1"/>
              </p:nvPr>
            </p:nvSpPr>
            <p:spPr>
              <a:blipFill>
                <a:blip r:embed="rId2"/>
                <a:stretch>
                  <a:fillRect l="-812" t="-2661"/>
                </a:stretch>
              </a:blipFill>
            </p:spPr>
            <p:txBody>
              <a:bodyPr/>
              <a:lstStyle/>
              <a:p>
                <a:r>
                  <a:rPr lang="en-IN">
                    <a:noFill/>
                  </a:rPr>
                  <a:t> </a:t>
                </a:r>
              </a:p>
            </p:txBody>
          </p:sp>
        </mc:Fallback>
      </mc:AlternateContent>
    </p:spTree>
    <p:extLst>
      <p:ext uri="{BB962C8B-B14F-4D97-AF65-F5344CB8AC3E}">
        <p14:creationId xmlns:p14="http://schemas.microsoft.com/office/powerpoint/2010/main" val="16472278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20B68B-9DE0-489F-A32A-AEBB33FED6A0}"/>
              </a:ext>
            </a:extLst>
          </p:cNvPr>
          <p:cNvSpPr txBox="1"/>
          <p:nvPr/>
        </p:nvSpPr>
        <p:spPr>
          <a:xfrm>
            <a:off x="1015999" y="812800"/>
            <a:ext cx="10420439" cy="6740307"/>
          </a:xfrm>
          <a:prstGeom prst="rect">
            <a:avLst/>
          </a:prstGeom>
          <a:noFill/>
        </p:spPr>
        <p:txBody>
          <a:bodyPr wrap="square" rtlCol="0">
            <a:spAutoFit/>
          </a:bodyPr>
          <a:lstStyle/>
          <a:p>
            <a:r>
              <a:rPr lang="en-IN" sz="3600" dirty="0"/>
              <a:t>RESULT ANALYSIS:</a:t>
            </a:r>
          </a:p>
          <a:p>
            <a:r>
              <a:rPr lang="en-US" b="1" u="sng" dirty="0"/>
              <a:t>For Naïve Bayes Algorithm:</a:t>
            </a:r>
            <a:endParaRPr lang="en-US" dirty="0"/>
          </a:p>
          <a:p>
            <a:r>
              <a:rPr lang="en-US" b="1" dirty="0"/>
              <a:t>Accuracy:</a:t>
            </a:r>
            <a:r>
              <a:rPr lang="en-US" dirty="0"/>
              <a:t> Overall, how often is the classifier correct? </a:t>
            </a:r>
          </a:p>
          <a:p>
            <a:r>
              <a:rPr lang="en-US" dirty="0"/>
              <a:t>(TP+TN)/total = (127+2)/150 = 0.86</a:t>
            </a:r>
          </a:p>
          <a:p>
            <a:endParaRPr lang="en-US" b="1" dirty="0"/>
          </a:p>
          <a:p>
            <a:r>
              <a:rPr lang="en-US" b="1" dirty="0"/>
              <a:t>Misclassification Rate:</a:t>
            </a:r>
            <a:r>
              <a:rPr lang="en-US" dirty="0"/>
              <a:t> Overall, how often is it wrong? </a:t>
            </a:r>
          </a:p>
          <a:p>
            <a:r>
              <a:rPr lang="en-US" dirty="0"/>
              <a:t>(FP+FN)/total = (14+7)/150 = 0.14</a:t>
            </a:r>
          </a:p>
          <a:p>
            <a:r>
              <a:rPr lang="en-US" dirty="0"/>
              <a:t>equivalent to 1 minus Accuracy, also known as "Error Rate" </a:t>
            </a:r>
          </a:p>
          <a:p>
            <a:endParaRPr lang="en-US" b="1" dirty="0"/>
          </a:p>
          <a:p>
            <a:r>
              <a:rPr lang="en-US" b="1" dirty="0"/>
              <a:t>True Positive Rate:</a:t>
            </a:r>
            <a:r>
              <a:rPr lang="en-US" dirty="0"/>
              <a:t> When data is present in dataset, how often does it detect the fault? </a:t>
            </a:r>
          </a:p>
          <a:p>
            <a:r>
              <a:rPr lang="en-US" dirty="0"/>
              <a:t>TP/present in dataset = 127/134 = 0.947</a:t>
            </a:r>
          </a:p>
          <a:p>
            <a:r>
              <a:rPr lang="en-US" dirty="0"/>
              <a:t>also known as "Sensitivity" or "Recall"</a:t>
            </a:r>
          </a:p>
          <a:p>
            <a:endParaRPr lang="en-US" b="1" dirty="0"/>
          </a:p>
          <a:p>
            <a:r>
              <a:rPr lang="en-US" b="1" dirty="0"/>
              <a:t>False Positive Rate:</a:t>
            </a:r>
            <a:r>
              <a:rPr lang="en-US" dirty="0"/>
              <a:t> When data is not present in dataset, how often does it detect the fault? </a:t>
            </a:r>
          </a:p>
          <a:p>
            <a:r>
              <a:rPr lang="en-US" dirty="0"/>
              <a:t>FP/not present in dataset = 14/16 = 0.875</a:t>
            </a:r>
          </a:p>
          <a:p>
            <a:endParaRPr lang="en-US" b="1" dirty="0"/>
          </a:p>
          <a:p>
            <a:r>
              <a:rPr lang="en-US" b="1" dirty="0"/>
              <a:t>True Negative Rate:</a:t>
            </a:r>
            <a:r>
              <a:rPr lang="en-US" dirty="0"/>
              <a:t> When data is not present in dataset, how often does it not detect the fault? </a:t>
            </a:r>
          </a:p>
          <a:p>
            <a:r>
              <a:rPr lang="en-US" dirty="0"/>
              <a:t>TN/not present in dataset = 2/16 = 0.125</a:t>
            </a:r>
          </a:p>
          <a:p>
            <a:r>
              <a:rPr lang="en-US" dirty="0"/>
              <a:t>equivalent to 1 minus False Positive Rate, also known as "Specificity"</a:t>
            </a:r>
          </a:p>
          <a:p>
            <a:r>
              <a:rPr lang="en-US" b="1" dirty="0"/>
              <a:t>Precision:</a:t>
            </a:r>
            <a:r>
              <a:rPr lang="en-US" dirty="0"/>
              <a:t> When it detects fault, how often is it correct? </a:t>
            </a:r>
          </a:p>
          <a:p>
            <a:r>
              <a:rPr lang="en-US" dirty="0"/>
              <a:t>TP/Face detected = 127/141 = 0.879</a:t>
            </a:r>
          </a:p>
          <a:p>
            <a:endParaRPr lang="en-IN" sz="3600" dirty="0"/>
          </a:p>
        </p:txBody>
      </p:sp>
    </p:spTree>
    <p:extLst>
      <p:ext uri="{BB962C8B-B14F-4D97-AF65-F5344CB8AC3E}">
        <p14:creationId xmlns:p14="http://schemas.microsoft.com/office/powerpoint/2010/main" val="32918083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0EA6ABB-6F42-48FF-BFC9-58CFD678C131}"/>
              </a:ext>
            </a:extLst>
          </p:cNvPr>
          <p:cNvSpPr/>
          <p:nvPr/>
        </p:nvSpPr>
        <p:spPr>
          <a:xfrm>
            <a:off x="1262129" y="612845"/>
            <a:ext cx="10071279" cy="5909310"/>
          </a:xfrm>
          <a:prstGeom prst="rect">
            <a:avLst/>
          </a:prstGeom>
        </p:spPr>
        <p:txBody>
          <a:bodyPr wrap="square">
            <a:spAutoFit/>
          </a:bodyPr>
          <a:lstStyle/>
          <a:p>
            <a:r>
              <a:rPr lang="en-US" b="1" u="sng" dirty="0"/>
              <a:t>For SVM Algorithm:</a:t>
            </a:r>
          </a:p>
          <a:p>
            <a:r>
              <a:rPr lang="en-US" b="1" dirty="0"/>
              <a:t>Accuracy:</a:t>
            </a:r>
            <a:r>
              <a:rPr lang="en-US" dirty="0"/>
              <a:t> Overall, how often is the classifier correct? </a:t>
            </a:r>
          </a:p>
          <a:p>
            <a:r>
              <a:rPr lang="en-US" dirty="0"/>
              <a:t>(TP+TN)/total = (133+1)/150 = 0.89</a:t>
            </a:r>
          </a:p>
          <a:p>
            <a:endParaRPr lang="en-US" b="1" dirty="0"/>
          </a:p>
          <a:p>
            <a:r>
              <a:rPr lang="en-US" b="1" dirty="0"/>
              <a:t>Misclassification Rate:</a:t>
            </a:r>
            <a:r>
              <a:rPr lang="en-US" dirty="0"/>
              <a:t> Overall, how often is it wrong? </a:t>
            </a:r>
          </a:p>
          <a:p>
            <a:r>
              <a:rPr lang="en-US" dirty="0"/>
              <a:t>(FP+FN)/total = (15+1)/150 = 0.11</a:t>
            </a:r>
          </a:p>
          <a:p>
            <a:r>
              <a:rPr lang="en-US" dirty="0"/>
              <a:t>equivalent to 1 minus Accuracy, also known as "Error Rate" </a:t>
            </a:r>
          </a:p>
          <a:p>
            <a:endParaRPr lang="en-US" b="1" dirty="0"/>
          </a:p>
          <a:p>
            <a:r>
              <a:rPr lang="en-US" b="1" dirty="0"/>
              <a:t>True Positive Rate:</a:t>
            </a:r>
            <a:r>
              <a:rPr lang="en-US" dirty="0"/>
              <a:t> When data is present in dataset, how often does it detect the fault? </a:t>
            </a:r>
          </a:p>
          <a:p>
            <a:r>
              <a:rPr lang="en-US" dirty="0"/>
              <a:t>TP/present in dataset = 133/134 = 0.992</a:t>
            </a:r>
          </a:p>
          <a:p>
            <a:r>
              <a:rPr lang="en-US" dirty="0"/>
              <a:t>also known as "Sensitivity" or "Recall"</a:t>
            </a:r>
          </a:p>
          <a:p>
            <a:endParaRPr lang="en-US" b="1" dirty="0"/>
          </a:p>
          <a:p>
            <a:r>
              <a:rPr lang="en-US" b="1" dirty="0"/>
              <a:t>False Positive Rate:</a:t>
            </a:r>
            <a:r>
              <a:rPr lang="en-US" dirty="0"/>
              <a:t> When data is not present in dataset, how often does it detect the fault? </a:t>
            </a:r>
          </a:p>
          <a:p>
            <a:r>
              <a:rPr lang="en-US" dirty="0"/>
              <a:t>FP/not present in dataset = 15/16 = 0.9375</a:t>
            </a:r>
          </a:p>
          <a:p>
            <a:endParaRPr lang="en-US" b="1" dirty="0"/>
          </a:p>
          <a:p>
            <a:r>
              <a:rPr lang="en-US" b="1" dirty="0"/>
              <a:t>True Negative Rate:</a:t>
            </a:r>
            <a:r>
              <a:rPr lang="en-US" dirty="0"/>
              <a:t> When data is not present in dataset, how often does it not detect the fault? </a:t>
            </a:r>
          </a:p>
          <a:p>
            <a:r>
              <a:rPr lang="en-US" dirty="0"/>
              <a:t>TN/not present in dataset = 1/16 = 0.0625</a:t>
            </a:r>
          </a:p>
          <a:p>
            <a:r>
              <a:rPr lang="en-US" dirty="0"/>
              <a:t>equivalent to 1 minus False Positive Rate, also known as "Specificity"</a:t>
            </a:r>
          </a:p>
          <a:p>
            <a:endParaRPr lang="en-US" b="1" dirty="0"/>
          </a:p>
          <a:p>
            <a:r>
              <a:rPr lang="en-US" b="1" dirty="0"/>
              <a:t>Precision:</a:t>
            </a:r>
            <a:r>
              <a:rPr lang="en-US" dirty="0"/>
              <a:t> When it detects fault, how often is it correct? </a:t>
            </a:r>
          </a:p>
          <a:p>
            <a:r>
              <a:rPr lang="en-US" dirty="0"/>
              <a:t>TP/Face detected = 133/148 = 0.898</a:t>
            </a:r>
          </a:p>
        </p:txBody>
      </p:sp>
    </p:spTree>
    <p:extLst>
      <p:ext uri="{BB962C8B-B14F-4D97-AF65-F5344CB8AC3E}">
        <p14:creationId xmlns:p14="http://schemas.microsoft.com/office/powerpoint/2010/main" val="865574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3BE2A5D-C3BD-4A17-B320-8E3E2A534129}"/>
              </a:ext>
            </a:extLst>
          </p:cNvPr>
          <p:cNvSpPr/>
          <p:nvPr/>
        </p:nvSpPr>
        <p:spPr>
          <a:xfrm>
            <a:off x="693056" y="1024364"/>
            <a:ext cx="10515599" cy="3539430"/>
          </a:xfrm>
          <a:prstGeom prst="rect">
            <a:avLst/>
          </a:prstGeom>
        </p:spPr>
        <p:txBody>
          <a:bodyPr wrap="square">
            <a:spAutoFit/>
          </a:bodyPr>
          <a:lstStyle/>
          <a:p>
            <a:r>
              <a:rPr lang="en-IN" sz="2800" b="1" dirty="0"/>
              <a:t>In your team's view what is the innovation / new idea / concept / technique that can be highlighted in your project:</a:t>
            </a:r>
          </a:p>
          <a:p>
            <a:endParaRPr lang="en-IN" sz="2800" dirty="0"/>
          </a:p>
          <a:p>
            <a:r>
              <a:rPr lang="en-IN" sz="2800" dirty="0"/>
              <a:t>The new idea that we came up with, was using a feature reduction method in pre-processing. So out of the 22 attributes/dimensions that we have we can narrow it down to 3 or 4 major independent dimensions. And then for feature selection we are using two approaches(NB and SVM) and comparing them. </a:t>
            </a:r>
          </a:p>
        </p:txBody>
      </p:sp>
    </p:spTree>
    <p:extLst>
      <p:ext uri="{BB962C8B-B14F-4D97-AF65-F5344CB8AC3E}">
        <p14:creationId xmlns:p14="http://schemas.microsoft.com/office/powerpoint/2010/main" val="20815614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7813D9-DC27-46DE-8673-92705801AF87}"/>
              </a:ext>
            </a:extLst>
          </p:cNvPr>
          <p:cNvSpPr txBox="1"/>
          <p:nvPr/>
        </p:nvSpPr>
        <p:spPr>
          <a:xfrm>
            <a:off x="420914" y="348343"/>
            <a:ext cx="8128001" cy="646331"/>
          </a:xfrm>
          <a:prstGeom prst="rect">
            <a:avLst/>
          </a:prstGeom>
          <a:noFill/>
        </p:spPr>
        <p:txBody>
          <a:bodyPr wrap="square" rtlCol="0">
            <a:spAutoFit/>
          </a:bodyPr>
          <a:lstStyle/>
          <a:p>
            <a:r>
              <a:rPr lang="en-IN" dirty="0"/>
              <a:t>ROC curve for Gaussian Naïve Bayes- Predicted vs Actual(test set) </a:t>
            </a:r>
          </a:p>
          <a:p>
            <a:endParaRPr lang="en-IN" dirty="0"/>
          </a:p>
        </p:txBody>
      </p:sp>
      <p:pic>
        <p:nvPicPr>
          <p:cNvPr id="5" name="Picture 4">
            <a:extLst>
              <a:ext uri="{FF2B5EF4-FFF2-40B4-BE49-F238E27FC236}">
                <a16:creationId xmlns:a16="http://schemas.microsoft.com/office/drawing/2014/main" id="{D7BFF3AA-77E7-463A-BDF5-980775197B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2627" y="1090285"/>
            <a:ext cx="6456456" cy="5419371"/>
          </a:xfrm>
          <a:prstGeom prst="rect">
            <a:avLst/>
          </a:prstGeom>
        </p:spPr>
      </p:pic>
    </p:spTree>
    <p:extLst>
      <p:ext uri="{BB962C8B-B14F-4D97-AF65-F5344CB8AC3E}">
        <p14:creationId xmlns:p14="http://schemas.microsoft.com/office/powerpoint/2010/main" val="38689729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35F4AE5-A1CD-4CA2-ABFE-F510A12A5998}"/>
              </a:ext>
            </a:extLst>
          </p:cNvPr>
          <p:cNvPicPr>
            <a:picLocks noChangeAspect="1"/>
          </p:cNvPicPr>
          <p:nvPr/>
        </p:nvPicPr>
        <p:blipFill rotWithShape="1">
          <a:blip r:embed="rId2"/>
          <a:srcRect l="14404" t="31706" r="16191" b="19138"/>
          <a:stretch/>
        </p:blipFill>
        <p:spPr>
          <a:xfrm>
            <a:off x="876196" y="1497496"/>
            <a:ext cx="10140147" cy="4766651"/>
          </a:xfrm>
          <a:prstGeom prst="rect">
            <a:avLst/>
          </a:prstGeom>
        </p:spPr>
      </p:pic>
      <p:sp>
        <p:nvSpPr>
          <p:cNvPr id="3" name="TextBox 2">
            <a:extLst>
              <a:ext uri="{FF2B5EF4-FFF2-40B4-BE49-F238E27FC236}">
                <a16:creationId xmlns:a16="http://schemas.microsoft.com/office/drawing/2014/main" id="{A5A20C80-ED95-4A99-9D59-87DE614B2477}"/>
              </a:ext>
            </a:extLst>
          </p:cNvPr>
          <p:cNvSpPr txBox="1"/>
          <p:nvPr/>
        </p:nvSpPr>
        <p:spPr>
          <a:xfrm>
            <a:off x="464457" y="464457"/>
            <a:ext cx="7692572" cy="369332"/>
          </a:xfrm>
          <a:prstGeom prst="rect">
            <a:avLst/>
          </a:prstGeom>
          <a:noFill/>
        </p:spPr>
        <p:txBody>
          <a:bodyPr wrap="square" rtlCol="0">
            <a:spAutoFit/>
          </a:bodyPr>
          <a:lstStyle/>
          <a:p>
            <a:r>
              <a:rPr lang="en-IN" dirty="0"/>
              <a:t>Accuracy Levels of Different datasets using naïve </a:t>
            </a:r>
            <a:r>
              <a:rPr lang="en-IN" dirty="0" err="1"/>
              <a:t>bayes</a:t>
            </a:r>
            <a:r>
              <a:rPr lang="en-IN" dirty="0"/>
              <a:t> </a:t>
            </a:r>
          </a:p>
        </p:txBody>
      </p:sp>
    </p:spTree>
    <p:extLst>
      <p:ext uri="{BB962C8B-B14F-4D97-AF65-F5344CB8AC3E}">
        <p14:creationId xmlns:p14="http://schemas.microsoft.com/office/powerpoint/2010/main" val="27967627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EDA2D7-EEEE-49CA-A62B-19D6738FE072}"/>
              </a:ext>
            </a:extLst>
          </p:cNvPr>
          <p:cNvSpPr txBox="1"/>
          <p:nvPr/>
        </p:nvSpPr>
        <p:spPr>
          <a:xfrm>
            <a:off x="783771" y="591848"/>
            <a:ext cx="7547429" cy="369332"/>
          </a:xfrm>
          <a:prstGeom prst="rect">
            <a:avLst/>
          </a:prstGeom>
          <a:noFill/>
        </p:spPr>
        <p:txBody>
          <a:bodyPr wrap="square" rtlCol="0">
            <a:spAutoFit/>
          </a:bodyPr>
          <a:lstStyle/>
          <a:p>
            <a:r>
              <a:rPr lang="en-IN" dirty="0"/>
              <a:t>Confusing Matrix Result using Naive Bayes:</a:t>
            </a:r>
          </a:p>
        </p:txBody>
      </p:sp>
      <p:pic>
        <p:nvPicPr>
          <p:cNvPr id="5" name="Picture 4">
            <a:extLst>
              <a:ext uri="{FF2B5EF4-FFF2-40B4-BE49-F238E27FC236}">
                <a16:creationId xmlns:a16="http://schemas.microsoft.com/office/drawing/2014/main" id="{56034825-4064-48A1-8899-855BCE5E27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4558" y="1210614"/>
            <a:ext cx="6800045" cy="4958366"/>
          </a:xfrm>
          <a:prstGeom prst="rect">
            <a:avLst/>
          </a:prstGeom>
        </p:spPr>
      </p:pic>
    </p:spTree>
    <p:extLst>
      <p:ext uri="{BB962C8B-B14F-4D97-AF65-F5344CB8AC3E}">
        <p14:creationId xmlns:p14="http://schemas.microsoft.com/office/powerpoint/2010/main" val="26433249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B1B6C8-1E4C-4B83-881F-E26C69B8B1E9}"/>
              </a:ext>
            </a:extLst>
          </p:cNvPr>
          <p:cNvSpPr txBox="1"/>
          <p:nvPr/>
        </p:nvSpPr>
        <p:spPr>
          <a:xfrm>
            <a:off x="362857" y="420914"/>
            <a:ext cx="6633029" cy="369332"/>
          </a:xfrm>
          <a:prstGeom prst="rect">
            <a:avLst/>
          </a:prstGeom>
          <a:noFill/>
        </p:spPr>
        <p:txBody>
          <a:bodyPr wrap="square" rtlCol="0">
            <a:spAutoFit/>
          </a:bodyPr>
          <a:lstStyle/>
          <a:p>
            <a:r>
              <a:rPr lang="en-IN" dirty="0"/>
              <a:t>ROC curve for SVM- Predicted vs Actual(test set) </a:t>
            </a:r>
          </a:p>
        </p:txBody>
      </p:sp>
      <p:pic>
        <p:nvPicPr>
          <p:cNvPr id="5" name="Picture 4">
            <a:extLst>
              <a:ext uri="{FF2B5EF4-FFF2-40B4-BE49-F238E27FC236}">
                <a16:creationId xmlns:a16="http://schemas.microsoft.com/office/drawing/2014/main" id="{87864976-EE35-4AEA-A9EF-D3EF6279A5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9403" y="1242707"/>
            <a:ext cx="7652601" cy="5194379"/>
          </a:xfrm>
          <a:prstGeom prst="rect">
            <a:avLst/>
          </a:prstGeom>
        </p:spPr>
      </p:pic>
    </p:spTree>
    <p:extLst>
      <p:ext uri="{BB962C8B-B14F-4D97-AF65-F5344CB8AC3E}">
        <p14:creationId xmlns:p14="http://schemas.microsoft.com/office/powerpoint/2010/main" val="21622591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2FD71E8-FB59-4F64-BA57-FB49A6FF7DB5}"/>
              </a:ext>
            </a:extLst>
          </p:cNvPr>
          <p:cNvPicPr>
            <a:picLocks noChangeAspect="1"/>
          </p:cNvPicPr>
          <p:nvPr/>
        </p:nvPicPr>
        <p:blipFill rotWithShape="1">
          <a:blip r:embed="rId2"/>
          <a:srcRect l="16905" t="36553" r="10238" b="14903"/>
          <a:stretch/>
        </p:blipFill>
        <p:spPr>
          <a:xfrm>
            <a:off x="1045027" y="1416676"/>
            <a:ext cx="10488345" cy="5042181"/>
          </a:xfrm>
          <a:prstGeom prst="rect">
            <a:avLst/>
          </a:prstGeom>
        </p:spPr>
      </p:pic>
      <p:sp>
        <p:nvSpPr>
          <p:cNvPr id="3" name="TextBox 2">
            <a:extLst>
              <a:ext uri="{FF2B5EF4-FFF2-40B4-BE49-F238E27FC236}">
                <a16:creationId xmlns:a16="http://schemas.microsoft.com/office/drawing/2014/main" id="{51631480-1D91-413A-A002-C0BC932D6198}"/>
              </a:ext>
            </a:extLst>
          </p:cNvPr>
          <p:cNvSpPr txBox="1"/>
          <p:nvPr/>
        </p:nvSpPr>
        <p:spPr>
          <a:xfrm>
            <a:off x="1045027" y="624114"/>
            <a:ext cx="6850744" cy="646331"/>
          </a:xfrm>
          <a:prstGeom prst="rect">
            <a:avLst/>
          </a:prstGeom>
          <a:noFill/>
        </p:spPr>
        <p:txBody>
          <a:bodyPr wrap="square" rtlCol="0">
            <a:spAutoFit/>
          </a:bodyPr>
          <a:lstStyle/>
          <a:p>
            <a:r>
              <a:rPr lang="en-IN" dirty="0"/>
              <a:t>Accuracy Levels of Different datasets using SVM:</a:t>
            </a:r>
          </a:p>
          <a:p>
            <a:endParaRPr lang="en-IN" dirty="0"/>
          </a:p>
        </p:txBody>
      </p:sp>
    </p:spTree>
    <p:extLst>
      <p:ext uri="{BB962C8B-B14F-4D97-AF65-F5344CB8AC3E}">
        <p14:creationId xmlns:p14="http://schemas.microsoft.com/office/powerpoint/2010/main" val="35252883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5A8CF7-D434-439A-8F56-0D03043BDC97}"/>
              </a:ext>
            </a:extLst>
          </p:cNvPr>
          <p:cNvSpPr txBox="1"/>
          <p:nvPr/>
        </p:nvSpPr>
        <p:spPr>
          <a:xfrm>
            <a:off x="522514" y="638629"/>
            <a:ext cx="8273143" cy="369332"/>
          </a:xfrm>
          <a:prstGeom prst="rect">
            <a:avLst/>
          </a:prstGeom>
          <a:noFill/>
        </p:spPr>
        <p:txBody>
          <a:bodyPr wrap="square" rtlCol="0">
            <a:spAutoFit/>
          </a:bodyPr>
          <a:lstStyle/>
          <a:p>
            <a:r>
              <a:rPr lang="en-IN" dirty="0"/>
              <a:t>Confusing Matrix Result using SVM:</a:t>
            </a:r>
          </a:p>
        </p:txBody>
      </p:sp>
      <p:pic>
        <p:nvPicPr>
          <p:cNvPr id="5" name="Picture 4">
            <a:extLst>
              <a:ext uri="{FF2B5EF4-FFF2-40B4-BE49-F238E27FC236}">
                <a16:creationId xmlns:a16="http://schemas.microsoft.com/office/drawing/2014/main" id="{6B79D7D6-CDDC-42AD-9A9C-EF7C57B09F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0163" y="1923840"/>
            <a:ext cx="6282551" cy="4567112"/>
          </a:xfrm>
          <a:prstGeom prst="rect">
            <a:avLst/>
          </a:prstGeom>
        </p:spPr>
      </p:pic>
    </p:spTree>
    <p:extLst>
      <p:ext uri="{BB962C8B-B14F-4D97-AF65-F5344CB8AC3E}">
        <p14:creationId xmlns:p14="http://schemas.microsoft.com/office/powerpoint/2010/main" val="24819736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5CC5296-E205-4E29-AC91-633AC92617F1}"/>
              </a:ext>
            </a:extLst>
          </p:cNvPr>
          <p:cNvPicPr>
            <a:picLocks noChangeAspect="1"/>
          </p:cNvPicPr>
          <p:nvPr/>
        </p:nvPicPr>
        <p:blipFill rotWithShape="1">
          <a:blip r:embed="rId2"/>
          <a:srcRect l="19881" t="41365" r="9948" b="7281"/>
          <a:stretch/>
        </p:blipFill>
        <p:spPr>
          <a:xfrm>
            <a:off x="1046921" y="1272210"/>
            <a:ext cx="8640417" cy="5085048"/>
          </a:xfrm>
          <a:prstGeom prst="rect">
            <a:avLst/>
          </a:prstGeom>
        </p:spPr>
      </p:pic>
      <p:sp>
        <p:nvSpPr>
          <p:cNvPr id="3" name="TextBox 2">
            <a:extLst>
              <a:ext uri="{FF2B5EF4-FFF2-40B4-BE49-F238E27FC236}">
                <a16:creationId xmlns:a16="http://schemas.microsoft.com/office/drawing/2014/main" id="{DC7FF8E6-0E29-4551-86EA-1A009AF79043}"/>
              </a:ext>
            </a:extLst>
          </p:cNvPr>
          <p:cNvSpPr txBox="1"/>
          <p:nvPr/>
        </p:nvSpPr>
        <p:spPr>
          <a:xfrm>
            <a:off x="406400" y="391886"/>
            <a:ext cx="8476343" cy="653143"/>
          </a:xfrm>
          <a:prstGeom prst="rect">
            <a:avLst/>
          </a:prstGeom>
          <a:noFill/>
        </p:spPr>
        <p:txBody>
          <a:bodyPr wrap="square" rtlCol="0">
            <a:spAutoFit/>
          </a:bodyPr>
          <a:lstStyle/>
          <a:p>
            <a:r>
              <a:rPr lang="en-IN" dirty="0"/>
              <a:t>Comparing accuracy performance between naïve </a:t>
            </a:r>
            <a:r>
              <a:rPr lang="en-IN" dirty="0" err="1"/>
              <a:t>bayse</a:t>
            </a:r>
            <a:r>
              <a:rPr lang="en-IN" dirty="0"/>
              <a:t> and SVM:</a:t>
            </a:r>
          </a:p>
          <a:p>
            <a:endParaRPr lang="en-IN" dirty="0"/>
          </a:p>
        </p:txBody>
      </p:sp>
      <p:sp>
        <p:nvSpPr>
          <p:cNvPr id="5" name="TextBox 4">
            <a:extLst>
              <a:ext uri="{FF2B5EF4-FFF2-40B4-BE49-F238E27FC236}">
                <a16:creationId xmlns:a16="http://schemas.microsoft.com/office/drawing/2014/main" id="{1BEE819D-14FE-4E62-8647-A7EB4EDE8CD7}"/>
              </a:ext>
            </a:extLst>
          </p:cNvPr>
          <p:cNvSpPr txBox="1"/>
          <p:nvPr/>
        </p:nvSpPr>
        <p:spPr>
          <a:xfrm>
            <a:off x="10000343" y="1930400"/>
            <a:ext cx="2191657" cy="646331"/>
          </a:xfrm>
          <a:prstGeom prst="rect">
            <a:avLst/>
          </a:prstGeom>
          <a:noFill/>
        </p:spPr>
        <p:txBody>
          <a:bodyPr wrap="square" rtlCol="0">
            <a:spAutoFit/>
          </a:bodyPr>
          <a:lstStyle/>
          <a:p>
            <a:r>
              <a:rPr lang="en-IN" dirty="0"/>
              <a:t>Blue-SVM</a:t>
            </a:r>
          </a:p>
          <a:p>
            <a:r>
              <a:rPr lang="en-IN" dirty="0"/>
              <a:t>Green-NB</a:t>
            </a:r>
          </a:p>
        </p:txBody>
      </p:sp>
    </p:spTree>
    <p:extLst>
      <p:ext uri="{BB962C8B-B14F-4D97-AF65-F5344CB8AC3E}">
        <p14:creationId xmlns:p14="http://schemas.microsoft.com/office/powerpoint/2010/main" val="38326842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51D8C4-7D94-4DF0-B08C-B7F96D1C62D8}"/>
              </a:ext>
            </a:extLst>
          </p:cNvPr>
          <p:cNvSpPr txBox="1"/>
          <p:nvPr/>
        </p:nvSpPr>
        <p:spPr>
          <a:xfrm>
            <a:off x="420914" y="391886"/>
            <a:ext cx="6618515" cy="923330"/>
          </a:xfrm>
          <a:prstGeom prst="rect">
            <a:avLst/>
          </a:prstGeom>
          <a:noFill/>
        </p:spPr>
        <p:txBody>
          <a:bodyPr wrap="square" rtlCol="0">
            <a:spAutoFit/>
          </a:bodyPr>
          <a:lstStyle/>
          <a:p>
            <a:r>
              <a:rPr lang="en-IN" dirty="0"/>
              <a:t>Comparing accuracy performance between Naïve Bayes and SVM:</a:t>
            </a:r>
          </a:p>
          <a:p>
            <a:endParaRPr lang="en-IN" dirty="0"/>
          </a:p>
          <a:p>
            <a:endParaRPr lang="en-IN" dirty="0"/>
          </a:p>
        </p:txBody>
      </p:sp>
      <p:sp>
        <p:nvSpPr>
          <p:cNvPr id="5" name="TextBox 4">
            <a:extLst>
              <a:ext uri="{FF2B5EF4-FFF2-40B4-BE49-F238E27FC236}">
                <a16:creationId xmlns:a16="http://schemas.microsoft.com/office/drawing/2014/main" id="{A63D7341-E136-4544-9C8B-4FD346E61036}"/>
              </a:ext>
            </a:extLst>
          </p:cNvPr>
          <p:cNvSpPr txBox="1"/>
          <p:nvPr/>
        </p:nvSpPr>
        <p:spPr>
          <a:xfrm>
            <a:off x="9884229" y="1654629"/>
            <a:ext cx="1640114" cy="923330"/>
          </a:xfrm>
          <a:prstGeom prst="rect">
            <a:avLst/>
          </a:prstGeom>
          <a:noFill/>
        </p:spPr>
        <p:txBody>
          <a:bodyPr wrap="square" rtlCol="0">
            <a:spAutoFit/>
          </a:bodyPr>
          <a:lstStyle/>
          <a:p>
            <a:r>
              <a:rPr lang="en-IN" dirty="0"/>
              <a:t>Blue-SVM</a:t>
            </a:r>
          </a:p>
          <a:p>
            <a:r>
              <a:rPr lang="en-IN" dirty="0"/>
              <a:t>Green-NB</a:t>
            </a:r>
          </a:p>
          <a:p>
            <a:endParaRPr lang="en-IN" dirty="0"/>
          </a:p>
        </p:txBody>
      </p:sp>
      <p:pic>
        <p:nvPicPr>
          <p:cNvPr id="6" name="Picture 5">
            <a:extLst>
              <a:ext uri="{FF2B5EF4-FFF2-40B4-BE49-F238E27FC236}">
                <a16:creationId xmlns:a16="http://schemas.microsoft.com/office/drawing/2014/main" id="{594560C8-855E-4CD4-84D5-DB72688648E8}"/>
              </a:ext>
            </a:extLst>
          </p:cNvPr>
          <p:cNvPicPr>
            <a:picLocks noChangeAspect="1"/>
          </p:cNvPicPr>
          <p:nvPr/>
        </p:nvPicPr>
        <p:blipFill rotWithShape="1">
          <a:blip r:embed="rId2">
            <a:extLst>
              <a:ext uri="{28A0092B-C50C-407E-A947-70E740481C1C}">
                <a14:useLocalDpi xmlns:a14="http://schemas.microsoft.com/office/drawing/2010/main" val="0"/>
              </a:ext>
            </a:extLst>
          </a:blip>
          <a:srcRect l="2230" t="12500"/>
          <a:stretch/>
        </p:blipFill>
        <p:spPr>
          <a:xfrm>
            <a:off x="1516119" y="1934817"/>
            <a:ext cx="6618515" cy="4337194"/>
          </a:xfrm>
          <a:prstGeom prst="rect">
            <a:avLst/>
          </a:prstGeom>
        </p:spPr>
      </p:pic>
    </p:spTree>
    <p:extLst>
      <p:ext uri="{BB962C8B-B14F-4D97-AF65-F5344CB8AC3E}">
        <p14:creationId xmlns:p14="http://schemas.microsoft.com/office/powerpoint/2010/main" val="36354277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3E0D9-4C46-4ECD-9F18-28EBF87687D4}"/>
              </a:ext>
            </a:extLst>
          </p:cNvPr>
          <p:cNvSpPr>
            <a:spLocks noGrp="1"/>
          </p:cNvSpPr>
          <p:nvPr>
            <p:ph type="title"/>
          </p:nvPr>
        </p:nvSpPr>
        <p:spPr/>
        <p:txBody>
          <a:bodyPr/>
          <a:lstStyle/>
          <a:p>
            <a:r>
              <a:rPr lang="en-US" dirty="0"/>
              <a:t>References and Publication Details</a:t>
            </a:r>
            <a:br>
              <a:rPr lang="en-US" dirty="0"/>
            </a:br>
            <a:endParaRPr lang="en-IN" dirty="0"/>
          </a:p>
        </p:txBody>
      </p:sp>
      <p:sp>
        <p:nvSpPr>
          <p:cNvPr id="3" name="Content Placeholder 2">
            <a:extLst>
              <a:ext uri="{FF2B5EF4-FFF2-40B4-BE49-F238E27FC236}">
                <a16:creationId xmlns:a16="http://schemas.microsoft.com/office/drawing/2014/main" id="{5B9E1580-8F7F-4D00-91EF-BE7F7C5E6EF3}"/>
              </a:ext>
            </a:extLst>
          </p:cNvPr>
          <p:cNvSpPr>
            <a:spLocks noGrp="1"/>
          </p:cNvSpPr>
          <p:nvPr>
            <p:ph idx="1"/>
          </p:nvPr>
        </p:nvSpPr>
        <p:spPr/>
        <p:txBody>
          <a:bodyPr>
            <a:noAutofit/>
          </a:bodyPr>
          <a:lstStyle/>
          <a:p>
            <a:pPr marL="0" indent="0">
              <a:buNone/>
            </a:pPr>
            <a:r>
              <a:rPr lang="en-IN" sz="1400" dirty="0"/>
              <a:t>1. X. Yang, D. Lo, X. Xia, Y. Zhang, and J. Sun, “Deep learning for just-in-time defect prediction,” in QRS’15: Proc. of the International Conference on Software Quality, Reliability and Security , 2015.</a:t>
            </a:r>
          </a:p>
          <a:p>
            <a:pPr marL="0" indent="0">
              <a:buNone/>
            </a:pPr>
            <a:r>
              <a:rPr lang="en-IN" sz="1400" dirty="0"/>
              <a:t>2. Y. Kamei, E. Shihab, B. Adams, A. E. Hassan, A. </a:t>
            </a:r>
            <a:r>
              <a:rPr lang="en-IN" sz="1400" dirty="0" err="1"/>
              <a:t>Mockus</a:t>
            </a:r>
            <a:r>
              <a:rPr lang="en-IN" sz="1400" dirty="0"/>
              <a:t>, A. Sinha, and N. </a:t>
            </a:r>
            <a:r>
              <a:rPr lang="en-IN" sz="1400" dirty="0" err="1"/>
              <a:t>Ubayashi</a:t>
            </a:r>
            <a:r>
              <a:rPr lang="en-IN" sz="1400" dirty="0"/>
              <a:t>, “A large-scale empirical study of just-in-time quality assurance,” TSE , vol. 39, no. 6, pp. 757–773, 2013.</a:t>
            </a:r>
          </a:p>
          <a:p>
            <a:pPr marL="0" indent="0">
              <a:buNone/>
            </a:pPr>
            <a:r>
              <a:rPr lang="en-IN" sz="1400" dirty="0"/>
              <a:t>3. T. Jiang, L. Tan, and S. Kim, “Personalized defect prediction,” in ASE , 2013, pp. 279–28.</a:t>
            </a:r>
          </a:p>
          <a:p>
            <a:pPr marL="0" indent="0">
              <a:buNone/>
            </a:pPr>
            <a:r>
              <a:rPr lang="en-IN" sz="1400" dirty="0"/>
              <a:t>4. M. Tan, L. Tan, S. Dara, and C. Mayeux, “Online defect prediction for imbalanced data,” in ICSE’15, pages 99–108.</a:t>
            </a:r>
          </a:p>
          <a:p>
            <a:pPr marL="0" indent="0">
              <a:buNone/>
            </a:pPr>
            <a:r>
              <a:rPr lang="en-IN" sz="1400" dirty="0"/>
              <a:t>5. S. Wang, T. Liu, and L. Tan, “</a:t>
            </a:r>
            <a:r>
              <a:rPr lang="en-IN" sz="1400" dirty="0" err="1"/>
              <a:t>Automaticallylearning</a:t>
            </a:r>
            <a:r>
              <a:rPr lang="en-IN" sz="1400" dirty="0"/>
              <a:t> semantic features for defect prediction,” in ICSE’16: Proc. of the International Conference on Software Engineering , 2016.</a:t>
            </a:r>
          </a:p>
          <a:p>
            <a:pPr marL="0" indent="0">
              <a:buNone/>
            </a:pPr>
            <a:r>
              <a:rPr lang="en-IN" sz="1400" dirty="0"/>
              <a:t>6. Y. Kamei, S. Matsumoto, A. </a:t>
            </a:r>
            <a:r>
              <a:rPr lang="en-IN" sz="1400" dirty="0" err="1"/>
              <a:t>Monden</a:t>
            </a:r>
            <a:r>
              <a:rPr lang="en-IN" sz="1400" dirty="0"/>
              <a:t>, K.-</a:t>
            </a:r>
            <a:r>
              <a:rPr lang="en-IN" sz="1400" dirty="0" err="1"/>
              <a:t>i</a:t>
            </a:r>
            <a:r>
              <a:rPr lang="en-IN" sz="1400" dirty="0"/>
              <a:t>. Matsumoto, B. Adams, and A. E. Hassan, “Revisiting common bug prediction findings using effort-aware models,” in ICSM , 2010, pp. 1–10.</a:t>
            </a:r>
          </a:p>
          <a:p>
            <a:pPr marL="0" indent="0">
              <a:buNone/>
            </a:pPr>
            <a:r>
              <a:rPr lang="en-IN" sz="1400" dirty="0"/>
              <a:t>7. Jian Li, </a:t>
            </a:r>
            <a:r>
              <a:rPr lang="en-IN" sz="1400" dirty="0" err="1"/>
              <a:t>Pinjia</a:t>
            </a:r>
            <a:r>
              <a:rPr lang="en-IN" sz="1400" dirty="0"/>
              <a:t> He, </a:t>
            </a:r>
            <a:r>
              <a:rPr lang="en-IN" sz="1400" dirty="0" err="1"/>
              <a:t>Jieming</a:t>
            </a:r>
            <a:r>
              <a:rPr lang="en-IN" sz="1400" dirty="0"/>
              <a:t> Zhu, and Michael R. </a:t>
            </a:r>
            <a:r>
              <a:rPr lang="en-IN" sz="1400" dirty="0" err="1"/>
              <a:t>Lyu</a:t>
            </a:r>
            <a:r>
              <a:rPr lang="en-IN" sz="1400" dirty="0"/>
              <a:t>, “Software Defect Prediction via Convolutional Neural Network”.</a:t>
            </a:r>
          </a:p>
          <a:p>
            <a:pPr marL="0" indent="0">
              <a:buNone/>
            </a:pPr>
            <a:r>
              <a:rPr lang="en-IN" sz="1400" dirty="0"/>
              <a:t>8. P. D. Singh and A. </a:t>
            </a:r>
            <a:r>
              <a:rPr lang="en-IN" sz="1400" dirty="0" err="1"/>
              <a:t>Chugh</a:t>
            </a:r>
            <a:r>
              <a:rPr lang="en-IN" sz="1400" dirty="0"/>
              <a:t>, “Software Defect Prediction Analysis Using Machine Learning Algorithms,” in International Conference on Cloud Computing, Data Science &amp; Engineering – Confluence, 2017.</a:t>
            </a:r>
          </a:p>
          <a:p>
            <a:pPr marL="0" indent="0">
              <a:buNone/>
            </a:pPr>
            <a:r>
              <a:rPr lang="en-IN" sz="1400" dirty="0"/>
              <a:t>9. G. E. Hinton and R. R. </a:t>
            </a:r>
            <a:r>
              <a:rPr lang="en-IN" sz="1400" dirty="0" err="1"/>
              <a:t>Salakhutdinov</a:t>
            </a:r>
            <a:r>
              <a:rPr lang="en-IN" sz="1400" dirty="0"/>
              <a:t>, “Reducing the dimensionality of data with neural networks,” Science , vol. 313, no. 5786, pp. 504–507, 2006.</a:t>
            </a:r>
          </a:p>
          <a:p>
            <a:pPr marL="0" indent="0">
              <a:buNone/>
            </a:pPr>
            <a:r>
              <a:rPr lang="en-IN" sz="1400" dirty="0"/>
              <a:t>10. G. E. Hinton, “Learning multiple layers of representation,” Trends in cognitive sciences , vol. 11, no. 10, pp. 428–434, 2007.</a:t>
            </a:r>
            <a:endParaRPr lang="en-US" sz="1400" dirty="0"/>
          </a:p>
        </p:txBody>
      </p:sp>
    </p:spTree>
    <p:extLst>
      <p:ext uri="{BB962C8B-B14F-4D97-AF65-F5344CB8AC3E}">
        <p14:creationId xmlns:p14="http://schemas.microsoft.com/office/powerpoint/2010/main" val="1840373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DA31FE-2638-4A44-9DE4-83865CDA109B}"/>
              </a:ext>
            </a:extLst>
          </p:cNvPr>
          <p:cNvSpPr/>
          <p:nvPr/>
        </p:nvSpPr>
        <p:spPr>
          <a:xfrm>
            <a:off x="707571" y="750228"/>
            <a:ext cx="10515600" cy="3970318"/>
          </a:xfrm>
          <a:prstGeom prst="rect">
            <a:avLst/>
          </a:prstGeom>
        </p:spPr>
        <p:txBody>
          <a:bodyPr wrap="square">
            <a:spAutoFit/>
          </a:bodyPr>
          <a:lstStyle/>
          <a:p>
            <a:r>
              <a:rPr lang="en-IN" sz="2800" b="1" dirty="0"/>
              <a:t>What mathematical / software Tools were used for design / analysis / simulation/ testing etc</a:t>
            </a:r>
            <a:r>
              <a:rPr lang="en-IN" sz="2800" dirty="0"/>
              <a:t>:</a:t>
            </a:r>
          </a:p>
          <a:p>
            <a:endParaRPr lang="en-IN" sz="2800" dirty="0"/>
          </a:p>
          <a:p>
            <a:r>
              <a:rPr lang="en-IN" sz="2800" dirty="0"/>
              <a:t>Software used:</a:t>
            </a:r>
          </a:p>
          <a:p>
            <a:pPr marL="457200" indent="-457200">
              <a:buFont typeface="Arial" panose="020B0604020202020204" pitchFamily="34" charset="0"/>
              <a:buChar char="•"/>
            </a:pPr>
            <a:r>
              <a:rPr lang="en-IN" sz="2800" dirty="0"/>
              <a:t>Anaconda Navigator</a:t>
            </a:r>
          </a:p>
          <a:p>
            <a:pPr marL="457200" indent="-457200">
              <a:buFont typeface="Arial" panose="020B0604020202020204" pitchFamily="34" charset="0"/>
              <a:buChar char="•"/>
            </a:pPr>
            <a:r>
              <a:rPr lang="en-IN" sz="2800" dirty="0"/>
              <a:t>Jupiter Notebook</a:t>
            </a:r>
          </a:p>
          <a:p>
            <a:pPr marL="457200" indent="-457200">
              <a:buFont typeface="Arial" panose="020B0604020202020204" pitchFamily="34" charset="0"/>
              <a:buChar char="•"/>
            </a:pPr>
            <a:r>
              <a:rPr lang="en-IN" sz="2800" dirty="0"/>
              <a:t>Python 3</a:t>
            </a:r>
          </a:p>
          <a:p>
            <a:pPr marL="457200" indent="-457200">
              <a:buFont typeface="Arial" panose="020B0604020202020204" pitchFamily="34" charset="0"/>
              <a:buChar char="•"/>
            </a:pPr>
            <a:r>
              <a:rPr lang="en-US" sz="2800" dirty="0">
                <a:latin typeface="Times New Roman" panose="02020603050405020304" pitchFamily="18" charset="0"/>
                <a:ea typeface="Times New Roman" panose="02020603050405020304" pitchFamily="18" charset="0"/>
                <a:cs typeface="Times New Roman" panose="02020603050405020304" pitchFamily="18" charset="0"/>
              </a:rPr>
              <a:t>Star Unified Modelling Language (UML)</a:t>
            </a:r>
            <a:endParaRPr lang="en-IN" sz="2400" dirty="0">
              <a:latin typeface="Calibri" panose="020F0502020204030204" pitchFamily="34" charset="0"/>
              <a:ea typeface="MS Mincho" panose="02020609040205080304" pitchFamily="49" charset="-128"/>
              <a:cs typeface="Times New Roman" panose="02020603050405020304" pitchFamily="18" charset="0"/>
            </a:endParaRPr>
          </a:p>
          <a:p>
            <a:endParaRPr lang="en-IN" sz="2800" dirty="0"/>
          </a:p>
        </p:txBody>
      </p:sp>
    </p:spTree>
    <p:extLst>
      <p:ext uri="{BB962C8B-B14F-4D97-AF65-F5344CB8AC3E}">
        <p14:creationId xmlns:p14="http://schemas.microsoft.com/office/powerpoint/2010/main" val="1590174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9558E77-7962-4FA9-A1D8-BF68E472B2E5}"/>
              </a:ext>
            </a:extLst>
          </p:cNvPr>
          <p:cNvSpPr/>
          <p:nvPr/>
        </p:nvSpPr>
        <p:spPr>
          <a:xfrm>
            <a:off x="765628" y="903444"/>
            <a:ext cx="9670143" cy="523220"/>
          </a:xfrm>
          <a:prstGeom prst="rect">
            <a:avLst/>
          </a:prstGeom>
        </p:spPr>
        <p:txBody>
          <a:bodyPr wrap="square">
            <a:spAutoFit/>
          </a:bodyPr>
          <a:lstStyle/>
          <a:p>
            <a:r>
              <a:rPr lang="en-IN" sz="2800" b="1" dirty="0"/>
              <a:t>State the contribution made by the individual team members:</a:t>
            </a:r>
          </a:p>
        </p:txBody>
      </p:sp>
    </p:spTree>
    <p:extLst>
      <p:ext uri="{BB962C8B-B14F-4D97-AF65-F5344CB8AC3E}">
        <p14:creationId xmlns:p14="http://schemas.microsoft.com/office/powerpoint/2010/main" val="1218135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3D4D24E-6C1A-458B-B75F-3203EE052772}"/>
              </a:ext>
            </a:extLst>
          </p:cNvPr>
          <p:cNvSpPr/>
          <p:nvPr/>
        </p:nvSpPr>
        <p:spPr>
          <a:xfrm>
            <a:off x="1167684" y="932167"/>
            <a:ext cx="10240545" cy="1815882"/>
          </a:xfrm>
          <a:prstGeom prst="rect">
            <a:avLst/>
          </a:prstGeom>
        </p:spPr>
        <p:txBody>
          <a:bodyPr wrap="square">
            <a:spAutoFit/>
          </a:bodyPr>
          <a:lstStyle/>
          <a:p>
            <a:r>
              <a:rPr lang="en-IN" sz="2800" b="1" dirty="0"/>
              <a:t>Percentage of work done using SRM Facilities (name the laboratories  /centres):</a:t>
            </a:r>
          </a:p>
          <a:p>
            <a:endParaRPr lang="en-IN" sz="2800" dirty="0"/>
          </a:p>
          <a:p>
            <a:r>
              <a:rPr lang="en-IN" sz="2800" dirty="0"/>
              <a:t>We did not use the SRM Facilities.</a:t>
            </a:r>
          </a:p>
        </p:txBody>
      </p:sp>
      <p:sp>
        <p:nvSpPr>
          <p:cNvPr id="5" name="Rectangle 4">
            <a:extLst>
              <a:ext uri="{FF2B5EF4-FFF2-40B4-BE49-F238E27FC236}">
                <a16:creationId xmlns:a16="http://schemas.microsoft.com/office/drawing/2014/main" id="{F9D74F45-B2E3-41E9-90B1-3D61B47F6B0A}"/>
              </a:ext>
            </a:extLst>
          </p:cNvPr>
          <p:cNvSpPr/>
          <p:nvPr/>
        </p:nvSpPr>
        <p:spPr>
          <a:xfrm>
            <a:off x="1167684" y="3574143"/>
            <a:ext cx="10781093" cy="1384995"/>
          </a:xfrm>
          <a:prstGeom prst="rect">
            <a:avLst/>
          </a:prstGeom>
        </p:spPr>
        <p:txBody>
          <a:bodyPr wrap="none">
            <a:spAutoFit/>
          </a:bodyPr>
          <a:lstStyle/>
          <a:p>
            <a:r>
              <a:rPr lang="en-IN" sz="2800" b="1" dirty="0"/>
              <a:t>Percentage of work done using external facilities (Specify the facilities):</a:t>
            </a:r>
          </a:p>
          <a:p>
            <a:endParaRPr lang="en-IN" sz="2800" dirty="0"/>
          </a:p>
          <a:p>
            <a:r>
              <a:rPr lang="en-IN" sz="2800" dirty="0"/>
              <a:t>We did all the work on our personal systems.</a:t>
            </a:r>
          </a:p>
        </p:txBody>
      </p:sp>
    </p:spTree>
    <p:extLst>
      <p:ext uri="{BB962C8B-B14F-4D97-AF65-F5344CB8AC3E}">
        <p14:creationId xmlns:p14="http://schemas.microsoft.com/office/powerpoint/2010/main" val="2599751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A53BED6-1763-4A64-80EB-0381752DF64B}"/>
              </a:ext>
            </a:extLst>
          </p:cNvPr>
          <p:cNvSpPr/>
          <p:nvPr/>
        </p:nvSpPr>
        <p:spPr>
          <a:xfrm>
            <a:off x="948743" y="574421"/>
            <a:ext cx="9779357" cy="4832092"/>
          </a:xfrm>
          <a:prstGeom prst="rect">
            <a:avLst/>
          </a:prstGeom>
        </p:spPr>
        <p:txBody>
          <a:bodyPr wrap="square">
            <a:spAutoFit/>
          </a:bodyPr>
          <a:lstStyle/>
          <a:p>
            <a:r>
              <a:rPr lang="en-IN" sz="2800" b="1" dirty="0"/>
              <a:t>Challenges faced during the execution of the project and how it was resolved:</a:t>
            </a:r>
          </a:p>
          <a:p>
            <a:endParaRPr lang="en-IN" sz="2800" b="1" dirty="0"/>
          </a:p>
          <a:p>
            <a:r>
              <a:rPr lang="en-IN" sz="2800" dirty="0"/>
              <a:t>The basic challenge was getting a reliable data set that is not biased, is heterogenous and has no false data.</a:t>
            </a:r>
          </a:p>
          <a:p>
            <a:r>
              <a:rPr lang="en-IN" sz="2800" dirty="0"/>
              <a:t>So we took NASA (Promise data repository) for the unbiased datasets.</a:t>
            </a:r>
          </a:p>
          <a:p>
            <a:r>
              <a:rPr lang="en-IN" sz="2800" dirty="0"/>
              <a:t>And also to select the reduction algorithm and since we are new to ML it was even more tough, we anyhow went through different websites, videos and blogs. And then compared the advantages and disadvantages of PCA and co-relation matrix.  </a:t>
            </a:r>
          </a:p>
        </p:txBody>
      </p:sp>
    </p:spTree>
    <p:extLst>
      <p:ext uri="{BB962C8B-B14F-4D97-AF65-F5344CB8AC3E}">
        <p14:creationId xmlns:p14="http://schemas.microsoft.com/office/powerpoint/2010/main" val="35985581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1530</TotalTime>
  <Words>3435</Words>
  <Application>Microsoft Office PowerPoint</Application>
  <PresentationFormat>Widescreen</PresentationFormat>
  <Paragraphs>296</Paragraphs>
  <Slides>58</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58</vt:i4>
      </vt:variant>
    </vt:vector>
  </HeadingPairs>
  <TitlesOfParts>
    <vt:vector size="67" baseType="lpstr">
      <vt:lpstr>Arial</vt:lpstr>
      <vt:lpstr>Bookman Old Style</vt:lpstr>
      <vt:lpstr>Calibri</vt:lpstr>
      <vt:lpstr>Calibri Light</vt:lpstr>
      <vt:lpstr>Cambria Math</vt:lpstr>
      <vt:lpstr>Tahoma</vt:lpstr>
      <vt:lpstr>Times New Roman</vt:lpstr>
      <vt:lpstr>Office Theme</vt:lpstr>
      <vt:lpstr>1_Office Theme</vt:lpstr>
      <vt:lpstr>Department of Software Engineering    Software Fault Prediction Using Machine Learning Approaches by Reduced Feature Set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Abstract </vt:lpstr>
      <vt:lpstr>LITERATURE SURVEY</vt:lpstr>
      <vt:lpstr>PowerPoint Presentation</vt:lpstr>
      <vt:lpstr>PowerPoint Presentation</vt:lpstr>
      <vt:lpstr>PowerPoint Presentation</vt:lpstr>
      <vt:lpstr>PowerPoint Presentation</vt:lpstr>
      <vt:lpstr>Existing Work  </vt:lpstr>
      <vt:lpstr>Proposed Methodology: </vt:lpstr>
      <vt:lpstr>Architecture Design &amp; Modules Details </vt:lpstr>
      <vt:lpstr>DATA FLOW DIAGRAM</vt:lpstr>
      <vt:lpstr>Use case Diagram:</vt:lpstr>
      <vt:lpstr>Sequence Diagram</vt:lpstr>
      <vt:lpstr>Class Diagram:</vt:lpstr>
      <vt:lpstr>MODULES: </vt:lpstr>
      <vt:lpstr>DATA COLLECTION</vt:lpstr>
      <vt:lpstr>DATA Pre-Processing:</vt:lpstr>
      <vt:lpstr>Feature Extraction:</vt:lpstr>
      <vt:lpstr>Classification:</vt:lpstr>
      <vt:lpstr>PowerPoint Presentation</vt:lpstr>
      <vt:lpstr>Efficiency Calculation </vt:lpstr>
      <vt:lpstr>Implementation  </vt:lpstr>
      <vt:lpstr>PowerPoint Presentation</vt:lpstr>
      <vt:lpstr>PowerPoint Presentation</vt:lpstr>
      <vt:lpstr>PowerPoint Presentation</vt:lpstr>
      <vt:lpstr>PowerPoint Presentation</vt:lpstr>
      <vt:lpstr>Dimension Reduction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Verification &amp; Validation: </vt:lpstr>
      <vt:lpstr>Experiment Result &amp;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 and Publication Details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TV GOPAL</dc:creator>
  <cp:lastModifiedBy>Tanvi Chouhan</cp:lastModifiedBy>
  <cp:revision>54</cp:revision>
  <dcterms:created xsi:type="dcterms:W3CDTF">2020-05-01T11:55:24Z</dcterms:created>
  <dcterms:modified xsi:type="dcterms:W3CDTF">2020-05-18T08:14:27Z</dcterms:modified>
</cp:coreProperties>
</file>