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im8VhqEj/myKa/z6ciJxjlsy97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3338325" y="643475"/>
            <a:ext cx="5515350" cy="3869000"/>
          </a:xfrm>
          <a:prstGeom prst="rect">
            <a:avLst/>
          </a:prstGeom>
          <a:noFill/>
          <a:ln>
            <a:noFill/>
          </a:ln>
        </p:spPr>
      </p:pic>
      <p:sp>
        <p:nvSpPr>
          <p:cNvPr id="91" name="Google Shape;91;p1"/>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txBox="1"/>
          <p:nvPr/>
        </p:nvSpPr>
        <p:spPr>
          <a:xfrm>
            <a:off x="3065300" y="4595825"/>
            <a:ext cx="6733500" cy="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Zillow Database Design and SQL Queries </a:t>
            </a:r>
            <a:endParaRPr b="1"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3" name="Google Shape;103;p2"/>
          <p:cNvPicPr preferRelativeResize="0"/>
          <p:nvPr/>
        </p:nvPicPr>
        <p:blipFill rotWithShape="1">
          <a:blip r:embed="rId3">
            <a:alphaModFix/>
          </a:blip>
          <a:srcRect b="0" l="0" r="0" t="0"/>
          <a:stretch/>
        </p:blipFill>
        <p:spPr>
          <a:xfrm>
            <a:off x="9005951" y="288477"/>
            <a:ext cx="2614050" cy="2640475"/>
          </a:xfrm>
          <a:prstGeom prst="rect">
            <a:avLst/>
          </a:prstGeom>
          <a:noFill/>
          <a:ln>
            <a:noFill/>
          </a:ln>
        </p:spPr>
      </p:pic>
      <p:sp>
        <p:nvSpPr>
          <p:cNvPr id="104" name="Google Shape;104;p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2"/>
          <p:cNvSpPr txBox="1"/>
          <p:nvPr/>
        </p:nvSpPr>
        <p:spPr>
          <a:xfrm>
            <a:off x="212021" y="706488"/>
            <a:ext cx="75420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700" u="none" cap="none" strike="noStrike">
                <a:solidFill>
                  <a:schemeClr val="dk1"/>
                </a:solidFill>
                <a:latin typeface="Calibri"/>
                <a:ea typeface="Calibri"/>
                <a:cs typeface="Calibri"/>
                <a:sym typeface="Calibri"/>
              </a:rPr>
              <a:t>What is the </a:t>
            </a:r>
            <a:r>
              <a:rPr b="1" lang="en-US" sz="1700">
                <a:solidFill>
                  <a:schemeClr val="dk1"/>
                </a:solidFill>
                <a:latin typeface="Calibri"/>
                <a:ea typeface="Calibri"/>
                <a:cs typeface="Calibri"/>
                <a:sym typeface="Calibri"/>
              </a:rPr>
              <a:t>top 5th ranked </a:t>
            </a:r>
            <a:r>
              <a:rPr b="1" i="0" lang="en-US" sz="1700" u="none" cap="none" strike="noStrike">
                <a:solidFill>
                  <a:schemeClr val="dk1"/>
                </a:solidFill>
                <a:latin typeface="Calibri"/>
                <a:ea typeface="Calibri"/>
                <a:cs typeface="Calibri"/>
                <a:sym typeface="Calibri"/>
              </a:rPr>
              <a:t>mortgage amount for each home type and show the provider names</a:t>
            </a:r>
            <a:endParaRPr sz="1700">
              <a:solidFill>
                <a:schemeClr val="dk1"/>
              </a:solidFill>
              <a:latin typeface="Calibri"/>
              <a:ea typeface="Calibri"/>
              <a:cs typeface="Calibri"/>
              <a:sym typeface="Calibri"/>
            </a:endParaRPr>
          </a:p>
        </p:txBody>
      </p:sp>
      <p:sp>
        <p:nvSpPr>
          <p:cNvPr id="106" name="Google Shape;106;p2"/>
          <p:cNvSpPr txBox="1"/>
          <p:nvPr/>
        </p:nvSpPr>
        <p:spPr>
          <a:xfrm>
            <a:off x="336792" y="1484996"/>
            <a:ext cx="7942500" cy="267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Select property_id, home_type, mortgage_id, mortgage_provider, mortgage_amount from</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select p.property_id, p.home_type, m.mortgage_id, m.mortgage_provider, m.mortgage_amount,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rank() over(partition by home_type order by mortgage_amount DESC) as amount_rank</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from property_mortgage m</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join property p</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on p.property_id= m.property_id</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as ex</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where amount_rank = </a:t>
            </a:r>
            <a:r>
              <a:rPr lang="en-US">
                <a:solidFill>
                  <a:schemeClr val="dk1"/>
                </a:solidFill>
                <a:latin typeface="Calibri"/>
                <a:ea typeface="Calibri"/>
                <a:cs typeface="Calibri"/>
                <a:sym typeface="Calibri"/>
              </a:rPr>
              <a:t>5</a:t>
            </a:r>
            <a:r>
              <a:rPr lang="en-US" sz="14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107" name="Google Shape;107;p2"/>
          <p:cNvSpPr txBox="1"/>
          <p:nvPr/>
        </p:nvSpPr>
        <p:spPr>
          <a:xfrm>
            <a:off x="2941226" y="1201175"/>
            <a:ext cx="1630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Approach</a:t>
            </a:r>
            <a:endParaRPr b="1" sz="1800">
              <a:solidFill>
                <a:schemeClr val="dk1"/>
              </a:solidFill>
              <a:latin typeface="Calibri"/>
              <a:ea typeface="Calibri"/>
              <a:cs typeface="Calibri"/>
              <a:sym typeface="Calibri"/>
            </a:endParaRPr>
          </a:p>
        </p:txBody>
      </p:sp>
      <p:pic>
        <p:nvPicPr>
          <p:cNvPr id="108" name="Google Shape;108;p2"/>
          <p:cNvPicPr preferRelativeResize="0"/>
          <p:nvPr/>
        </p:nvPicPr>
        <p:blipFill>
          <a:blip r:embed="rId4">
            <a:alphaModFix/>
          </a:blip>
          <a:stretch>
            <a:fillRect/>
          </a:stretch>
        </p:blipFill>
        <p:spPr>
          <a:xfrm>
            <a:off x="4513350" y="3095624"/>
            <a:ext cx="6888075" cy="343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4"/>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4"/>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4"/>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9" name="Google Shape;119;p4"/>
          <p:cNvPicPr preferRelativeResize="0"/>
          <p:nvPr/>
        </p:nvPicPr>
        <p:blipFill rotWithShape="1">
          <a:blip r:embed="rId3">
            <a:alphaModFix/>
          </a:blip>
          <a:srcRect b="0" l="0" r="0" t="0"/>
          <a:stretch/>
        </p:blipFill>
        <p:spPr>
          <a:xfrm>
            <a:off x="9128038" y="109488"/>
            <a:ext cx="2715270" cy="2742698"/>
          </a:xfrm>
          <a:prstGeom prst="rect">
            <a:avLst/>
          </a:prstGeom>
          <a:noFill/>
          <a:ln>
            <a:noFill/>
          </a:ln>
        </p:spPr>
      </p:pic>
      <p:sp>
        <p:nvSpPr>
          <p:cNvPr id="120" name="Google Shape;120;p4"/>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4"/>
          <p:cNvSpPr txBox="1"/>
          <p:nvPr/>
        </p:nvSpPr>
        <p:spPr>
          <a:xfrm>
            <a:off x="348700" y="283125"/>
            <a:ext cx="8426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For each rent property show the rent (price) in the period between 1st Jan and 15th Jan 2023. show current rent and rent on the next day. Also, show the current rent  and the rent on previous start date. </a:t>
            </a:r>
            <a:endParaRPr sz="1800">
              <a:solidFill>
                <a:schemeClr val="dk1"/>
              </a:solidFill>
              <a:latin typeface="Calibri"/>
              <a:ea typeface="Calibri"/>
              <a:cs typeface="Calibri"/>
              <a:sym typeface="Calibri"/>
            </a:endParaRPr>
          </a:p>
        </p:txBody>
      </p:sp>
      <p:sp>
        <p:nvSpPr>
          <p:cNvPr id="122" name="Google Shape;122;p4"/>
          <p:cNvSpPr txBox="1"/>
          <p:nvPr/>
        </p:nvSpPr>
        <p:spPr>
          <a:xfrm>
            <a:off x="295292" y="1678371"/>
            <a:ext cx="7942500" cy="230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select p.property_id, r.price, r.maintenace_amount, r.rent_startdate,</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lead(price) over(order by rent_id) as LEAD_AMT,</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LAG(price) over(order by rent_id) as LAG_AMT</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from rent_property r</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inner join property p</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on p.property_id = r.property_id</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where rent_startdate between '2023-01-01' and '2023-01-15';</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txBox="1"/>
          <p:nvPr/>
        </p:nvSpPr>
        <p:spPr>
          <a:xfrm>
            <a:off x="2846622" y="1296188"/>
            <a:ext cx="149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Approach</a:t>
            </a:r>
            <a:endParaRPr b="1" sz="1800">
              <a:solidFill>
                <a:schemeClr val="dk1"/>
              </a:solidFill>
              <a:latin typeface="Calibri"/>
              <a:ea typeface="Calibri"/>
              <a:cs typeface="Calibri"/>
              <a:sym typeface="Calibri"/>
            </a:endParaRPr>
          </a:p>
        </p:txBody>
      </p:sp>
      <p:pic>
        <p:nvPicPr>
          <p:cNvPr id="124" name="Google Shape;124;p4"/>
          <p:cNvPicPr preferRelativeResize="0"/>
          <p:nvPr/>
        </p:nvPicPr>
        <p:blipFill>
          <a:blip r:embed="rId4">
            <a:alphaModFix/>
          </a:blip>
          <a:stretch>
            <a:fillRect/>
          </a:stretch>
        </p:blipFill>
        <p:spPr>
          <a:xfrm>
            <a:off x="154775" y="3714775"/>
            <a:ext cx="5822176" cy="2795250"/>
          </a:xfrm>
          <a:prstGeom prst="rect">
            <a:avLst/>
          </a:prstGeom>
          <a:noFill/>
          <a:ln>
            <a:noFill/>
          </a:ln>
        </p:spPr>
      </p:pic>
      <p:pic>
        <p:nvPicPr>
          <p:cNvPr id="125" name="Google Shape;125;p4"/>
          <p:cNvPicPr preferRelativeResize="0"/>
          <p:nvPr/>
        </p:nvPicPr>
        <p:blipFill>
          <a:blip r:embed="rId5">
            <a:alphaModFix/>
          </a:blip>
          <a:stretch>
            <a:fillRect/>
          </a:stretch>
        </p:blipFill>
        <p:spPr>
          <a:xfrm>
            <a:off x="6238875" y="3714774"/>
            <a:ext cx="5822175" cy="2795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5"/>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5"/>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5"/>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5"/>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5"/>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b="0" l="0" r="0" t="0"/>
          <a:stretch/>
        </p:blipFill>
        <p:spPr>
          <a:xfrm>
            <a:off x="9250778" y="288485"/>
            <a:ext cx="2369226" cy="2393159"/>
          </a:xfrm>
          <a:prstGeom prst="rect">
            <a:avLst/>
          </a:prstGeom>
          <a:noFill/>
          <a:ln>
            <a:noFill/>
          </a:ln>
        </p:spPr>
      </p:pic>
      <p:sp>
        <p:nvSpPr>
          <p:cNvPr id="137" name="Google Shape;137;p5"/>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5"/>
          <p:cNvSpPr txBox="1"/>
          <p:nvPr/>
        </p:nvSpPr>
        <p:spPr>
          <a:xfrm>
            <a:off x="239938" y="185512"/>
            <a:ext cx="88321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For each property show the amenities details show one more column availability when amenities are study room or Home Office "study area available' , for garage 'parking space available' else show other. When amenities not available show null values.</a:t>
            </a:r>
            <a:endParaRPr sz="1800">
              <a:solidFill>
                <a:schemeClr val="dk1"/>
              </a:solidFill>
              <a:latin typeface="Calibri"/>
              <a:ea typeface="Calibri"/>
              <a:cs typeface="Calibri"/>
              <a:sym typeface="Calibri"/>
            </a:endParaRPr>
          </a:p>
        </p:txBody>
      </p:sp>
      <p:sp>
        <p:nvSpPr>
          <p:cNvPr id="139" name="Google Shape;139;p5"/>
          <p:cNvSpPr txBox="1"/>
          <p:nvPr/>
        </p:nvSpPr>
        <p:spPr>
          <a:xfrm>
            <a:off x="186462" y="2163837"/>
            <a:ext cx="7942500" cy="280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select p.property_id, p.home_type, a.amenities_id, a.name,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case when name = 'Study Room' or 'Home Office' then 'study area available'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when name = 'garage'  then 'parking space available'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else 'other'</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end as Availability</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from amenities a</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right join property p</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on a.property_id = p.property_id;</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40" name="Google Shape;140;p5"/>
          <p:cNvSpPr txBox="1"/>
          <p:nvPr/>
        </p:nvSpPr>
        <p:spPr>
          <a:xfrm>
            <a:off x="2838473" y="1681175"/>
            <a:ext cx="149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Approach</a:t>
            </a:r>
            <a:endParaRPr b="1" sz="1800">
              <a:solidFill>
                <a:schemeClr val="dk1"/>
              </a:solidFill>
              <a:latin typeface="Calibri"/>
              <a:ea typeface="Calibri"/>
              <a:cs typeface="Calibri"/>
              <a:sym typeface="Calibri"/>
            </a:endParaRPr>
          </a:p>
        </p:txBody>
      </p:sp>
      <p:pic>
        <p:nvPicPr>
          <p:cNvPr id="141" name="Google Shape;141;p5"/>
          <p:cNvPicPr preferRelativeResize="0"/>
          <p:nvPr/>
        </p:nvPicPr>
        <p:blipFill rotWithShape="1">
          <a:blip r:embed="rId4">
            <a:alphaModFix/>
          </a:blip>
          <a:srcRect b="0" l="0" r="0" t="0"/>
          <a:stretch/>
        </p:blipFill>
        <p:spPr>
          <a:xfrm>
            <a:off x="5494924" y="3044523"/>
            <a:ext cx="6125080" cy="34505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6"/>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6"/>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6"/>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6"/>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2" name="Google Shape;152;p6"/>
          <p:cNvPicPr preferRelativeResize="0"/>
          <p:nvPr/>
        </p:nvPicPr>
        <p:blipFill rotWithShape="1">
          <a:blip r:embed="rId3">
            <a:alphaModFix/>
          </a:blip>
          <a:srcRect b="0" l="0" r="0" t="0"/>
          <a:stretch/>
        </p:blipFill>
        <p:spPr>
          <a:xfrm>
            <a:off x="9250778" y="288485"/>
            <a:ext cx="2369226" cy="2393159"/>
          </a:xfrm>
          <a:prstGeom prst="rect">
            <a:avLst/>
          </a:prstGeom>
          <a:noFill/>
          <a:ln>
            <a:noFill/>
          </a:ln>
        </p:spPr>
      </p:pic>
      <p:sp>
        <p:nvSpPr>
          <p:cNvPr id="153" name="Google Shape;153;p6"/>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6"/>
          <p:cNvSpPr txBox="1"/>
          <p:nvPr/>
        </p:nvSpPr>
        <p:spPr>
          <a:xfrm>
            <a:off x="239938" y="185512"/>
            <a:ext cx="88321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Find the rent for each property and find average rent. Find the difference between average rent and the rent show the highest rent first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6"/>
          <p:cNvSpPr txBox="1"/>
          <p:nvPr/>
        </p:nvSpPr>
        <p:spPr>
          <a:xfrm>
            <a:off x="239938" y="1807025"/>
            <a:ext cx="794255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select p.property_id, p.home_type, r.rent_id, r.price, r.rent_startdate, r.rent_enddate,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avg(price) over(order by price DESC rows between current row and unbounded following) as average_price,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price - avg(price) over(order by price DESC rows between current row and unbounded following) as Difference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from property p</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left join rent_property r</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on r.property_id = p.property_id;</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56" name="Google Shape;156;p6"/>
          <p:cNvSpPr txBox="1"/>
          <p:nvPr/>
        </p:nvSpPr>
        <p:spPr>
          <a:xfrm>
            <a:off x="2792422" y="1313175"/>
            <a:ext cx="149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Approach</a:t>
            </a:r>
            <a:endParaRPr b="1" sz="1800">
              <a:solidFill>
                <a:schemeClr val="dk1"/>
              </a:solidFill>
              <a:latin typeface="Calibri"/>
              <a:ea typeface="Calibri"/>
              <a:cs typeface="Calibri"/>
              <a:sym typeface="Calibri"/>
            </a:endParaRPr>
          </a:p>
        </p:txBody>
      </p:sp>
      <p:pic>
        <p:nvPicPr>
          <p:cNvPr id="157" name="Google Shape;157;p6"/>
          <p:cNvPicPr preferRelativeResize="0"/>
          <p:nvPr/>
        </p:nvPicPr>
        <p:blipFill rotWithShape="1">
          <a:blip r:embed="rId4">
            <a:alphaModFix/>
          </a:blip>
          <a:srcRect b="0" l="0" r="0" t="0"/>
          <a:stretch/>
        </p:blipFill>
        <p:spPr>
          <a:xfrm>
            <a:off x="3717880" y="3108994"/>
            <a:ext cx="7772400" cy="35373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7"/>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7"/>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7"/>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7"/>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7"/>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8" name="Google Shape;168;p7"/>
          <p:cNvPicPr preferRelativeResize="0"/>
          <p:nvPr/>
        </p:nvPicPr>
        <p:blipFill rotWithShape="1">
          <a:blip r:embed="rId3">
            <a:alphaModFix/>
          </a:blip>
          <a:srcRect b="0" l="0" r="0" t="0"/>
          <a:stretch/>
        </p:blipFill>
        <p:spPr>
          <a:xfrm>
            <a:off x="9250778" y="288485"/>
            <a:ext cx="2369226" cy="2393159"/>
          </a:xfrm>
          <a:prstGeom prst="rect">
            <a:avLst/>
          </a:prstGeom>
          <a:noFill/>
          <a:ln>
            <a:noFill/>
          </a:ln>
        </p:spPr>
      </p:pic>
      <p:sp>
        <p:nvSpPr>
          <p:cNvPr id="169" name="Google Shape;169;p7"/>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7"/>
          <p:cNvSpPr txBox="1"/>
          <p:nvPr/>
        </p:nvSpPr>
        <p:spPr>
          <a:xfrm>
            <a:off x="209318" y="481908"/>
            <a:ext cx="8832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Show the all the property _id and review details with rating ranking top 4 form 10th Sept to 31st Dec 2024</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7"/>
          <p:cNvSpPr txBox="1"/>
          <p:nvPr/>
        </p:nvSpPr>
        <p:spPr>
          <a:xfrm>
            <a:off x="239938" y="1807025"/>
            <a:ext cx="7942500" cy="230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Select property_id, review_id, rating,review_date, comments, DENSE_Ranking from</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Select p.property_id, r.review_id, r.rating, r.review_date, r.comments,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DENSE_RANK() OVER( order by rating) as DENSE_Ranking</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FROM review r</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join property p</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on p.property_id = r.property_id) as ex</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where review_date between '2024-09-10' and '2024-12-31'and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DENSE_Ranking = 4;</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72" name="Google Shape;172;p7"/>
          <p:cNvSpPr txBox="1"/>
          <p:nvPr/>
        </p:nvSpPr>
        <p:spPr>
          <a:xfrm>
            <a:off x="2792422" y="1313175"/>
            <a:ext cx="149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Approach</a:t>
            </a:r>
            <a:endParaRPr b="1" sz="1800">
              <a:solidFill>
                <a:schemeClr val="dk1"/>
              </a:solidFill>
              <a:latin typeface="Calibri"/>
              <a:ea typeface="Calibri"/>
              <a:cs typeface="Calibri"/>
              <a:sym typeface="Calibri"/>
            </a:endParaRPr>
          </a:p>
        </p:txBody>
      </p:sp>
      <p:pic>
        <p:nvPicPr>
          <p:cNvPr id="173" name="Google Shape;173;p7"/>
          <p:cNvPicPr preferRelativeResize="0"/>
          <p:nvPr/>
        </p:nvPicPr>
        <p:blipFill>
          <a:blip r:embed="rId4">
            <a:alphaModFix/>
          </a:blip>
          <a:stretch>
            <a:fillRect/>
          </a:stretch>
        </p:blipFill>
        <p:spPr>
          <a:xfrm>
            <a:off x="6072952" y="3434546"/>
            <a:ext cx="6007148" cy="314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8"/>
          <p:cNvSpPr/>
          <p:nvPr/>
        </p:nvSpPr>
        <p:spPr>
          <a:xfrm>
            <a:off x="0" y="762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8"/>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8"/>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8"/>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8"/>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8"/>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4" name="Google Shape;184;p8"/>
          <p:cNvPicPr preferRelativeResize="0"/>
          <p:nvPr/>
        </p:nvPicPr>
        <p:blipFill rotWithShape="1">
          <a:blip r:embed="rId3">
            <a:alphaModFix/>
          </a:blip>
          <a:srcRect b="0" l="0" r="0" t="0"/>
          <a:stretch/>
        </p:blipFill>
        <p:spPr>
          <a:xfrm>
            <a:off x="9250778" y="288485"/>
            <a:ext cx="2369226" cy="2393159"/>
          </a:xfrm>
          <a:prstGeom prst="rect">
            <a:avLst/>
          </a:prstGeom>
          <a:noFill/>
          <a:ln>
            <a:noFill/>
          </a:ln>
        </p:spPr>
      </p:pic>
      <p:sp>
        <p:nvSpPr>
          <p:cNvPr id="185" name="Google Shape;185;p8"/>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8"/>
          <p:cNvSpPr txBox="1"/>
          <p:nvPr/>
        </p:nvSpPr>
        <p:spPr>
          <a:xfrm>
            <a:off x="239938" y="185512"/>
            <a:ext cx="88321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Zillow makes 10% profit on the selling price when property is sold. Show the profit made by zillow for each sold property according to city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8"/>
          <p:cNvSpPr txBox="1"/>
          <p:nvPr/>
        </p:nvSpPr>
        <p:spPr>
          <a:xfrm>
            <a:off x="239938" y="1670805"/>
            <a:ext cx="794255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select p.property_id, l.city, p.listing_status, b.sell_price, 0.1 * b.sell_price as Profit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from property 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join location 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on l.property_id=p.property_id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join buying_agreement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on p.property_id = b.property_id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where p.listing_status = "sold";</a:t>
            </a:r>
            <a:endParaRPr/>
          </a:p>
        </p:txBody>
      </p:sp>
      <p:sp>
        <p:nvSpPr>
          <p:cNvPr id="188" name="Google Shape;188;p8"/>
          <p:cNvSpPr txBox="1"/>
          <p:nvPr/>
        </p:nvSpPr>
        <p:spPr>
          <a:xfrm>
            <a:off x="2738948" y="1185175"/>
            <a:ext cx="149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Approach</a:t>
            </a:r>
            <a:endParaRPr b="1" sz="1800">
              <a:solidFill>
                <a:schemeClr val="dk1"/>
              </a:solidFill>
              <a:latin typeface="Calibri"/>
              <a:ea typeface="Calibri"/>
              <a:cs typeface="Calibri"/>
              <a:sym typeface="Calibri"/>
            </a:endParaRPr>
          </a:p>
        </p:txBody>
      </p:sp>
      <p:pic>
        <p:nvPicPr>
          <p:cNvPr id="189" name="Google Shape;189;p8"/>
          <p:cNvPicPr preferRelativeResize="0"/>
          <p:nvPr/>
        </p:nvPicPr>
        <p:blipFill rotWithShape="1">
          <a:blip r:embed="rId4">
            <a:alphaModFix/>
          </a:blip>
          <a:srcRect b="0" l="0" r="0" t="0"/>
          <a:stretch/>
        </p:blipFill>
        <p:spPr>
          <a:xfrm>
            <a:off x="3683989" y="2970129"/>
            <a:ext cx="8028549" cy="37363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9"/>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9"/>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9"/>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9"/>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9"/>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0" name="Google Shape;200;p9"/>
          <p:cNvPicPr preferRelativeResize="0"/>
          <p:nvPr/>
        </p:nvPicPr>
        <p:blipFill rotWithShape="1">
          <a:blip r:embed="rId3">
            <a:alphaModFix/>
          </a:blip>
          <a:srcRect b="0" l="0" r="0" t="0"/>
          <a:stretch/>
        </p:blipFill>
        <p:spPr>
          <a:xfrm>
            <a:off x="9250778" y="288485"/>
            <a:ext cx="2369226" cy="2393159"/>
          </a:xfrm>
          <a:prstGeom prst="rect">
            <a:avLst/>
          </a:prstGeom>
          <a:noFill/>
          <a:ln>
            <a:noFill/>
          </a:ln>
        </p:spPr>
      </p:pic>
      <p:sp>
        <p:nvSpPr>
          <p:cNvPr id="201" name="Google Shape;201;p9"/>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9"/>
          <p:cNvSpPr txBox="1"/>
          <p:nvPr/>
        </p:nvSpPr>
        <p:spPr>
          <a:xfrm>
            <a:off x="239938" y="185512"/>
            <a:ext cx="8832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Number of properties per city and state where properties are available (listing_status = open)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9"/>
          <p:cNvSpPr txBox="1"/>
          <p:nvPr/>
        </p:nvSpPr>
        <p:spPr>
          <a:xfrm>
            <a:off x="239938" y="1670805"/>
            <a:ext cx="7942500" cy="2586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select  l.city, l.state, p.home_type, p.listing_status, count(distinct p.property_id) as Number_of_properties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from property p</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inner join location l</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on p.property_id = l.property_id</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where listing_status = 'open'</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group by city, state, p.home_type</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order by city DESC;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9"/>
          <p:cNvSpPr txBox="1"/>
          <p:nvPr/>
        </p:nvSpPr>
        <p:spPr>
          <a:xfrm>
            <a:off x="2738946" y="1185175"/>
            <a:ext cx="1702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Approach</a:t>
            </a:r>
            <a:endParaRPr b="1" sz="1800">
              <a:solidFill>
                <a:schemeClr val="dk1"/>
              </a:solidFill>
              <a:latin typeface="Calibri"/>
              <a:ea typeface="Calibri"/>
              <a:cs typeface="Calibri"/>
              <a:sym typeface="Calibri"/>
            </a:endParaRPr>
          </a:p>
        </p:txBody>
      </p:sp>
      <p:pic>
        <p:nvPicPr>
          <p:cNvPr id="205" name="Google Shape;205;p9"/>
          <p:cNvPicPr preferRelativeResize="0"/>
          <p:nvPr/>
        </p:nvPicPr>
        <p:blipFill>
          <a:blip r:embed="rId4">
            <a:alphaModFix/>
          </a:blip>
          <a:stretch>
            <a:fillRect/>
          </a:stretch>
        </p:blipFill>
        <p:spPr>
          <a:xfrm>
            <a:off x="3952900" y="2762275"/>
            <a:ext cx="7798575" cy="388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2023-12-28T03:51:34Z</dcterms:created>
  <dc:creator>Deosarkar, Tanvi</dc:creator>
</cp:coreProperties>
</file>