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71" r:id="rId3"/>
    <p:sldId id="259" r:id="rId4"/>
    <p:sldId id="262" r:id="rId5"/>
    <p:sldId id="257" r:id="rId6"/>
    <p:sldId id="264" r:id="rId7"/>
    <p:sldId id="265" r:id="rId8"/>
    <p:sldId id="258" r:id="rId9"/>
    <p:sldId id="266" r:id="rId10"/>
    <p:sldId id="261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C17A4F-72C7-4A16-B93F-1289E4FD8801}">
          <p14:sldIdLst>
            <p14:sldId id="256"/>
            <p14:sldId id="271"/>
            <p14:sldId id="259"/>
            <p14:sldId id="262"/>
            <p14:sldId id="257"/>
            <p14:sldId id="264"/>
            <p14:sldId id="265"/>
            <p14:sldId id="258"/>
            <p14:sldId id="266"/>
            <p14:sldId id="261"/>
            <p14:sldId id="26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T:\USERS\Tanvi_Patil\Recommendation%20system\Reco%20pp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T:\USERS\Tanvi_Patil\Recommendation%20system\Reco%20pp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[Reco ppt.xlsx]Sheet3!PivotTable7</c:name>
    <c:fmtId val="6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803791688355144"/>
          <c:y val="4.9004298728468676E-2"/>
          <c:w val="0.72765975307666553"/>
          <c:h val="0.77810590718747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UNION</c:v>
                </c:pt>
                <c:pt idx="1">
                  <c:v>SBI</c:v>
                </c:pt>
                <c:pt idx="2">
                  <c:v>IOB</c:v>
                </c:pt>
                <c:pt idx="3">
                  <c:v>FEDERAL</c:v>
                </c:pt>
                <c:pt idx="4">
                  <c:v>CORPORATION</c:v>
                </c:pt>
                <c:pt idx="5">
                  <c:v>BOI</c:v>
                </c:pt>
              </c:strCache>
            </c:strRef>
          </c:cat>
          <c:val>
            <c:numRef>
              <c:f>Sheet3!$B$5:$B$11</c:f>
              <c:numCache>
                <c:formatCode>_(* #,##0_);_(* \(#,##0\);_(* "-"??_);_(@_)</c:formatCode>
                <c:ptCount val="6"/>
                <c:pt idx="0">
                  <c:v>6762</c:v>
                </c:pt>
                <c:pt idx="1">
                  <c:v>60790</c:v>
                </c:pt>
                <c:pt idx="2">
                  <c:v>1679</c:v>
                </c:pt>
                <c:pt idx="3">
                  <c:v>4054</c:v>
                </c:pt>
                <c:pt idx="4">
                  <c:v>2782</c:v>
                </c:pt>
                <c:pt idx="5">
                  <c:v>9505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7D-4D92-8107-F5E3CBD44FB4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UNION</c:v>
                </c:pt>
                <c:pt idx="1">
                  <c:v>SBI</c:v>
                </c:pt>
                <c:pt idx="2">
                  <c:v>IOB</c:v>
                </c:pt>
                <c:pt idx="3">
                  <c:v>FEDERAL</c:v>
                </c:pt>
                <c:pt idx="4">
                  <c:v>CORPORATION</c:v>
                </c:pt>
                <c:pt idx="5">
                  <c:v>BOI</c:v>
                </c:pt>
              </c:strCache>
            </c:strRef>
          </c:cat>
          <c:val>
            <c:numRef>
              <c:f>Sheet3!$C$5:$C$11</c:f>
              <c:numCache>
                <c:formatCode>_(* #,##0_);_(* \(#,##0\);_(* "-"??_);_(@_)</c:formatCode>
                <c:ptCount val="6"/>
                <c:pt idx="0">
                  <c:v>8072</c:v>
                </c:pt>
                <c:pt idx="1">
                  <c:v>101445</c:v>
                </c:pt>
                <c:pt idx="2">
                  <c:v>5125</c:v>
                </c:pt>
                <c:pt idx="3">
                  <c:v>3438</c:v>
                </c:pt>
                <c:pt idx="4">
                  <c:v>4331</c:v>
                </c:pt>
                <c:pt idx="5">
                  <c:v>22247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7D-4D92-8107-F5E3CBD44FB4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UNION</c:v>
                </c:pt>
                <c:pt idx="1">
                  <c:v>SBI</c:v>
                </c:pt>
                <c:pt idx="2">
                  <c:v>IOB</c:v>
                </c:pt>
                <c:pt idx="3">
                  <c:v>FEDERAL</c:v>
                </c:pt>
                <c:pt idx="4">
                  <c:v>CORPORATION</c:v>
                </c:pt>
                <c:pt idx="5">
                  <c:v>BOI</c:v>
                </c:pt>
              </c:strCache>
            </c:strRef>
          </c:cat>
          <c:val>
            <c:numRef>
              <c:f>Sheet3!$D$5:$D$11</c:f>
              <c:numCache>
                <c:formatCode>_(* #,##0_);_(* \(#,##0\);_(* "-"??_);_(@_)</c:formatCode>
                <c:ptCount val="6"/>
                <c:pt idx="0">
                  <c:v>9270</c:v>
                </c:pt>
                <c:pt idx="1">
                  <c:v>150533</c:v>
                </c:pt>
                <c:pt idx="2">
                  <c:v>8598</c:v>
                </c:pt>
                <c:pt idx="3">
                  <c:v>3720</c:v>
                </c:pt>
                <c:pt idx="4">
                  <c:v>10418</c:v>
                </c:pt>
                <c:pt idx="5">
                  <c:v>23290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7D-4D92-8107-F5E3CBD44FB4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UNION</c:v>
                </c:pt>
                <c:pt idx="1">
                  <c:v>SBI</c:v>
                </c:pt>
                <c:pt idx="2">
                  <c:v>IOB</c:v>
                </c:pt>
                <c:pt idx="3">
                  <c:v>FEDERAL</c:v>
                </c:pt>
                <c:pt idx="4">
                  <c:v>CORPORATION</c:v>
                </c:pt>
                <c:pt idx="5">
                  <c:v>BOI</c:v>
                </c:pt>
              </c:strCache>
            </c:strRef>
          </c:cat>
          <c:val>
            <c:numRef>
              <c:f>Sheet3!$E$5:$E$11</c:f>
              <c:numCache>
                <c:formatCode>_(* #,##0_);_(* \(#,##0\);_(* "-"??_);_(@_)</c:formatCode>
                <c:ptCount val="6"/>
                <c:pt idx="0">
                  <c:v>12445</c:v>
                </c:pt>
                <c:pt idx="1">
                  <c:v>300681</c:v>
                </c:pt>
                <c:pt idx="2">
                  <c:v>5177</c:v>
                </c:pt>
                <c:pt idx="3">
                  <c:v>2926</c:v>
                </c:pt>
                <c:pt idx="4">
                  <c:v>16710</c:v>
                </c:pt>
                <c:pt idx="5">
                  <c:v>12098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7D-4D92-8107-F5E3CBD44FB4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UNION</c:v>
                </c:pt>
                <c:pt idx="1">
                  <c:v>SBI</c:v>
                </c:pt>
                <c:pt idx="2">
                  <c:v>IOB</c:v>
                </c:pt>
                <c:pt idx="3">
                  <c:v>FEDERAL</c:v>
                </c:pt>
                <c:pt idx="4">
                  <c:v>CORPORATION</c:v>
                </c:pt>
                <c:pt idx="5">
                  <c:v>BOI</c:v>
                </c:pt>
              </c:strCache>
            </c:strRef>
          </c:cat>
          <c:val>
            <c:numRef>
              <c:f>Sheet3!$F$5:$F$11</c:f>
              <c:numCache>
                <c:formatCode>_(* #,##0_);_(* \(#,##0\);_(* "-"??_);_(@_)</c:formatCode>
                <c:ptCount val="6"/>
                <c:pt idx="0">
                  <c:v>2264</c:v>
                </c:pt>
                <c:pt idx="1">
                  <c:v>123304</c:v>
                </c:pt>
                <c:pt idx="2">
                  <c:v>2273</c:v>
                </c:pt>
                <c:pt idx="3">
                  <c:v>2060</c:v>
                </c:pt>
                <c:pt idx="4">
                  <c:v>2454</c:v>
                </c:pt>
                <c:pt idx="5">
                  <c:v>3741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7D-4D92-8107-F5E3CBD44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7008655"/>
        <c:axId val="1331209455"/>
      </c:barChart>
      <c:catAx>
        <c:axId val="12270086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Bank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209455"/>
        <c:crosses val="autoZero"/>
        <c:auto val="1"/>
        <c:lblAlgn val="ctr"/>
        <c:lblOffset val="100"/>
        <c:noMultiLvlLbl val="0"/>
      </c:catAx>
      <c:valAx>
        <c:axId val="133120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Portal Redemptions Count</a:t>
                </a:r>
              </a:p>
            </c:rich>
          </c:tx>
          <c:layout>
            <c:manualLayout>
              <c:xMode val="edge"/>
              <c:yMode val="edge"/>
              <c:x val="2.544460805012163E-2"/>
              <c:y val="0.129804314997082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008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algn="ctr" defTabSz="914400" rtl="0" eaLnBrk="1" latinLnBrk="0" hangingPunct="1">
              <a:defRPr lang="en-US" sz="1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 of SBI customers (last 3 years)</a:t>
            </a:r>
          </a:p>
        </c:rich>
      </c:tx>
      <c:layout>
        <c:manualLayout>
          <c:xMode val="edge"/>
          <c:yMode val="edge"/>
          <c:x val="0.1450659010792683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ctr" defTabSz="914400" rtl="0" eaLnBrk="1" latinLnBrk="0" hangingPunct="1">
            <a:defRPr lang="en-US" sz="18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E4-4BDB-9E14-61F36D7B4E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2E4-4BDB-9E14-61F36D7B4E8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A7E3FBE-A324-44A1-B43F-C7EDA6ABCFA9}" type="VALUE">
                      <a:rPr lang="en-US" b="1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2E4-4BDB-9E14-61F36D7B4E8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B5ACB59-153F-47E7-BEF9-FD2E7014C5C6}" type="VALUE">
                      <a:rPr lang="en-US" b="1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2E4-4BDB-9E14-61F36D7B4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5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Sheet2!$K$1:$K$2</c:f>
              <c:strCache>
                <c:ptCount val="2"/>
                <c:pt idx="0">
                  <c:v>SBI Portal Redeemers</c:v>
                </c:pt>
                <c:pt idx="1">
                  <c:v>SBI Non-redeemers </c:v>
                </c:pt>
              </c:strCache>
            </c:strRef>
          </c:cat>
          <c:val>
            <c:numRef>
              <c:f>Sheet2!$L$1:$L$2</c:f>
              <c:numCache>
                <c:formatCode>_(* #,##0_);_(* \(#,##0\);_(* "-"??_);_(@_)</c:formatCode>
                <c:ptCount val="2"/>
                <c:pt idx="0">
                  <c:v>427868</c:v>
                </c:pt>
                <c:pt idx="1">
                  <c:v>96465058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E4-4BDB-9E14-61F36D7B4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A778-4C72-42BC-AA90-2AA62C87683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B057B-5635-4B34-B47C-596E86E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uster_analysi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Productid, SKU, product category subcategory</a:t>
            </a:r>
          </a:p>
          <a:p>
            <a:endParaRPr lang="en-IN" dirty="0"/>
          </a:p>
          <a:p>
            <a:r>
              <a:rPr lang="en-IN" dirty="0"/>
              <a:t>60% of time was put in getting rid of this inconsistency/variability.</a:t>
            </a:r>
          </a:p>
          <a:p>
            <a:r>
              <a:rPr lang="en-IN" dirty="0"/>
              <a:t>Primary key SKU.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057B-5635-4B34-B47C-596E86EC9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0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method recommends products on the basis of past interactions between users and items.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Issue: Adding new users/items to the system or cold start: taken care by content based filtering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approaches: the first one identifies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clusters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users and utilizes the interactions of one specific user to predict the interactions of other similar users.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057B-5635-4B34-B47C-596E86EC93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8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sum of square distances from each point to its assigned center.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 clusters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more similar, more accurately u could predict the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057B-5635-4B34-B47C-596E86EC93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Support: is the measure of occurrence frequency of the product in a redemption.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percentage of total redemptions having a particular product out of total transactions. Ex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interpreted as the likelihood of purchasing both the products A and B.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calculated as the number of transactions that include both A and B divided by the number of transactions includes only product A. It is a condition probability.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Lift tells how likely is item Y is purchased given item X is purchased.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1 means there is no association between products A and B.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greater than 1 means products A and B are more likely to be bought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057B-5635-4B34-B47C-596E86EC93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Issue for applying cosine similarity: 9 </a:t>
            </a:r>
            <a:r>
              <a:rPr lang="en-IN" dirty="0" err="1"/>
              <a:t>cr</a:t>
            </a:r>
            <a:r>
              <a:rPr lang="en-IN" dirty="0"/>
              <a:t> customers and there is huge difference between customer profile vector and product profile vector </a:t>
            </a:r>
            <a:r>
              <a:rPr lang="en-IN" dirty="0" err="1"/>
              <a:t>becoz</a:t>
            </a:r>
            <a:r>
              <a:rPr lang="en-IN" dirty="0"/>
              <a:t> product profile is more on granular level while customer profile is on aggregate level. Ex: Necklace wallets décor candles in product profile while Electronics, retail outlet, books music, home </a:t>
            </a:r>
          </a:p>
          <a:p>
            <a:endParaRPr lang="en-US" dirty="0"/>
          </a:p>
          <a:p>
            <a:r>
              <a:rPr lang="en-US" dirty="0"/>
              <a:t>Post mapping products could be recommended to customers on the basis of the product profile assigned to that customer.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057B-5635-4B34-B47C-596E86EC93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BA44-EA87-44B4-8FE9-5E791BBB8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F6D3F-FC5D-4C64-B1BC-D92AC6E70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CCE4-E4D2-44D8-9CAA-A9DE3CB6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0714-D2B5-4B4B-AA1B-76B2F1C1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93F7-570E-4AE9-85B8-793533CD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9769-6B84-494F-9F95-ECBD33B3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2E31-1E45-46E2-8300-067E291D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8CBD-1E56-4E66-AB82-9EB0D32B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2D89-545B-4583-8A74-6C6F6809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6441-BC5C-4F0C-B536-8C50B417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346E9-EEB0-4C9E-B48C-CE0C44CD4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347A1-DC7E-47C3-9917-A3F969C8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50006-F6A6-48C5-966F-A451C9C7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717ED-CEF3-46D1-8CE7-57D28CC0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816F-1AAB-4A97-9FEF-6052932D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2CB3-E74D-4A59-9D09-73C1E17B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B6DB-51FF-41B1-B664-7A7693B0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9F64-C999-41B4-BBB1-C3EBFE59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EC90-6287-4577-94A8-9EBEAADC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57A0-6325-4B24-A2DA-5C8D5C1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18C6-DE35-4FB9-8400-5BF4B0A8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7925-ED4B-4A56-A1F7-AC0312ED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E1BA-FAF2-4D79-A967-27002509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84E4-83F9-415B-90D5-B60E9841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C6F8-09E3-4ABE-B608-6643BFE3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3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33F8-B379-42A2-A7BF-BE22EA66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D25A-2506-4D5A-ACA3-3C7753EF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135E-24EB-4924-BADC-495CD840C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2622-A6F2-4285-B9EC-66099FA0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FF02-A751-44A3-B07F-8990921E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4158-C11E-4D33-AE2F-7C0CB9CC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0BE0-3BAD-4854-BEB1-7DA27884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94140-BF71-49E3-9E0C-4B7B12C1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5B56D-39C3-404B-A98F-442F0FD2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AA4EC-327D-45D7-88D8-B5C3C543F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EA692-707C-4CCA-BDE7-C14CF262A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C3F59-610D-4042-B81B-6A110032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C0C8C-AC13-4359-8D5C-9063DD97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D08F6-8FAD-487E-A521-577A9313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DCA5-E1B0-45D5-BC67-A2925459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ACD2B-B462-4B61-A8E5-2DC3205C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9E43A-26B8-4D4A-8CB6-2AA2D9C2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5433-9A25-4E6C-B475-6FD2D6CF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81414-6366-4B38-9E0F-B90F43B4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F1BB-E3E8-48EF-946B-CE06EACB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B57D-C8FF-471C-A3ED-0DA3F4AE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C38A-E0FD-4538-9BC8-9A9F6672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C17C-8EE5-4460-86B4-AC919B69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0FD40-CB71-4EE2-AC98-4EA9CB04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67FC-EED8-4369-8DE2-050BBB58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BE5D8-BCF0-458D-BEA7-99673D37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3485-7499-46D1-8088-A60EC328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070D-635F-47C0-A510-8A70E232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6A4EC-0B3E-445F-8B18-CC57F3B86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192CC-4145-4727-91E2-CA8F8971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5E6B1-3A36-49E4-815D-966FF3F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C8595-8AA4-4D5B-A650-55BD2729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53E00-1B2F-4C0A-846B-8D66E39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01C91-B601-4B99-8751-93363800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0300-6084-4228-842A-43BF758D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BF73-1335-413D-9771-20A89F87B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0D8F-7442-4639-9A1A-6BD7D0F77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5C02-DB68-4BA1-9357-2F6D1E7E1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34526-97CA-4DEB-965E-3A2128401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642" y="4127037"/>
            <a:ext cx="5939357" cy="1141851"/>
          </a:xfrm>
          <a:noFill/>
        </p:spPr>
        <p:txBody>
          <a:bodyPr>
            <a:noAutofit/>
          </a:bodyPr>
          <a:lstStyle/>
          <a:p>
            <a:r>
              <a:rPr lang="en-IN" sz="1800" dirty="0">
                <a:solidFill>
                  <a:srgbClr val="080808"/>
                </a:solidFill>
              </a:rPr>
              <a:t>(Recommends merchandise products on Bank Portals)</a:t>
            </a:r>
          </a:p>
          <a:p>
            <a:r>
              <a:rPr lang="en-IN" sz="1800" dirty="0">
                <a:solidFill>
                  <a:srgbClr val="080808"/>
                </a:solidFill>
              </a:rPr>
              <a:t>-Tanvi Patil</a:t>
            </a:r>
          </a:p>
          <a:p>
            <a:r>
              <a:rPr lang="en-IN" sz="1800" dirty="0">
                <a:solidFill>
                  <a:srgbClr val="080808"/>
                </a:solidFill>
              </a:rPr>
              <a:t>(Oct 2020)</a:t>
            </a:r>
            <a:endParaRPr lang="en-US" sz="18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534D3-CEA8-467E-B8D4-7A7796F6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602526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rgbClr val="080808"/>
                </a:solidFill>
              </a:rPr>
              <a:t>Merchandise Recommendation Engine</a:t>
            </a:r>
            <a:endParaRPr lang="en-US" sz="44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06144-C876-4DFF-9ECD-323A30E0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08" y="361244"/>
            <a:ext cx="7282091" cy="8579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600" dirty="0"/>
              <a:t>Rule based algorithm for New Redeemers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EC825-039D-46AD-B944-9A51D9D7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1972332"/>
            <a:ext cx="5558587" cy="415675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 Product profile has categorical and sub categorical attributes which are on granular level.</a:t>
            </a:r>
          </a:p>
          <a:p>
            <a:pPr algn="l"/>
            <a:r>
              <a:rPr lang="en-US" sz="1600" dirty="0"/>
              <a:t>(Ex: </a:t>
            </a:r>
            <a:r>
              <a:rPr lang="en-IN" sz="1600" dirty="0"/>
              <a:t>Photo Frames Decor, Kindle E books, Accessories Home Entertainment)</a:t>
            </a:r>
          </a:p>
          <a:p>
            <a:pPr algn="l"/>
            <a:endParaRPr lang="en-IN" sz="1600" dirty="0"/>
          </a:p>
          <a:p>
            <a:pPr indent="-342900" algn="l">
              <a:buFont typeface="Arial" panose="020B0604020202020204" pitchFamily="34" charset="0"/>
              <a:buChar char="•"/>
            </a:pPr>
            <a:r>
              <a:rPr lang="en-IN" sz="1600" dirty="0"/>
              <a:t>Customer profile derived from accrualtransmaster and redemptiontransmaster has subcategory attributes which are on aggregate level.</a:t>
            </a:r>
          </a:p>
          <a:p>
            <a:pPr algn="l"/>
            <a:r>
              <a:rPr lang="en-IN" sz="1600" dirty="0"/>
              <a:t>(Ex: Home, books music, Multi brand Electronics)</a:t>
            </a: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58A635AE-E5E8-4676-8709-1B4440C7D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" r="2" b="2"/>
          <a:stretch/>
        </p:blipFill>
        <p:spPr>
          <a:xfrm>
            <a:off x="6182944" y="877668"/>
            <a:ext cx="5170852" cy="4913961"/>
          </a:xfrm>
          <a:prstGeom prst="rect">
            <a:avLst/>
          </a:prstGeo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D2AAD1-85CE-4219-BC39-13357C502DC4}"/>
              </a:ext>
            </a:extLst>
          </p:cNvPr>
          <p:cNvCxnSpPr>
            <a:cxnSpLocks/>
          </p:cNvCxnSpPr>
          <p:nvPr/>
        </p:nvCxnSpPr>
        <p:spPr>
          <a:xfrm flipH="1">
            <a:off x="7010402" y="5334000"/>
            <a:ext cx="380999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7BF85D-404C-4D28-8853-21F73B3CBA16}"/>
              </a:ext>
            </a:extLst>
          </p:cNvPr>
          <p:cNvCxnSpPr>
            <a:cxnSpLocks/>
          </p:cNvCxnSpPr>
          <p:nvPr/>
        </p:nvCxnSpPr>
        <p:spPr>
          <a:xfrm>
            <a:off x="10689773" y="5269116"/>
            <a:ext cx="380998" cy="74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240A6D-BCBA-4ABA-8876-5B37EBAA3595}"/>
              </a:ext>
            </a:extLst>
          </p:cNvPr>
          <p:cNvSpPr txBox="1"/>
          <p:nvPr/>
        </p:nvSpPr>
        <p:spPr>
          <a:xfrm>
            <a:off x="6207517" y="6020232"/>
            <a:ext cx="190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profile (Granular level)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0F105-EF8A-4D05-8EE4-0000F662FB02}"/>
              </a:ext>
            </a:extLst>
          </p:cNvPr>
          <p:cNvSpPr txBox="1"/>
          <p:nvPr/>
        </p:nvSpPr>
        <p:spPr>
          <a:xfrm>
            <a:off x="9963085" y="6020232"/>
            <a:ext cx="190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profile (Aggregate level)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8B3EA-5C4E-4836-A523-66753D664399}"/>
              </a:ext>
            </a:extLst>
          </p:cNvPr>
          <p:cNvSpPr txBox="1"/>
          <p:nvPr/>
        </p:nvSpPr>
        <p:spPr>
          <a:xfrm>
            <a:off x="648930" y="5175682"/>
            <a:ext cx="544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Ex: </a:t>
            </a:r>
            <a:r>
              <a:rPr lang="en-IN" sz="1800" dirty="0"/>
              <a:t>Multi brand Electronics</a:t>
            </a:r>
            <a:r>
              <a:rPr lang="en-IN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Home Theaters &amp; Speakers Home Entertainment</a:t>
            </a:r>
            <a:r>
              <a:rPr lang="en-IN" dirty="0">
                <a:sym typeface="Wingdings" panose="05000000000000000000" pitchFamily="2" charset="2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/>
              <a:t>sennheiser</a:t>
            </a:r>
            <a:r>
              <a:rPr lang="en-US" dirty="0"/>
              <a:t> earphone cx213, </a:t>
            </a:r>
            <a:r>
              <a:rPr lang="en-US" dirty="0" err="1"/>
              <a:t>etc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01F7-23A2-4C8C-80A9-E9089BAB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638" y="923276"/>
            <a:ext cx="3255146" cy="727969"/>
          </a:xfrm>
        </p:spPr>
        <p:txBody>
          <a:bodyPr>
            <a:normAutofit/>
          </a:bodyPr>
          <a:lstStyle/>
          <a:p>
            <a:r>
              <a:rPr lang="en-IN" sz="2800" dirty="0"/>
              <a:t>Old Redeemers</a:t>
            </a: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CC49D6-E90E-4C62-8C18-3999403B1B20}"/>
              </a:ext>
            </a:extLst>
          </p:cNvPr>
          <p:cNvSpPr txBox="1">
            <a:spLocks/>
          </p:cNvSpPr>
          <p:nvPr/>
        </p:nvSpPr>
        <p:spPr>
          <a:xfrm>
            <a:off x="7295976" y="813118"/>
            <a:ext cx="4572000" cy="91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New Redeemers</a:t>
            </a:r>
            <a:endParaRPr lang="en-US" sz="2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79E8AD-D702-4788-86CA-A2EA00DDA036}"/>
              </a:ext>
            </a:extLst>
          </p:cNvPr>
          <p:cNvCxnSpPr>
            <a:cxnSpLocks/>
          </p:cNvCxnSpPr>
          <p:nvPr/>
        </p:nvCxnSpPr>
        <p:spPr>
          <a:xfrm>
            <a:off x="923274" y="1642367"/>
            <a:ext cx="0" cy="3046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154936-0669-4354-B760-7F53211B8582}"/>
              </a:ext>
            </a:extLst>
          </p:cNvPr>
          <p:cNvCxnSpPr/>
          <p:nvPr/>
        </p:nvCxnSpPr>
        <p:spPr>
          <a:xfrm>
            <a:off x="932152" y="2370334"/>
            <a:ext cx="852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FCDD151-5D84-4D23-A7B7-7B19EBCACA74}"/>
              </a:ext>
            </a:extLst>
          </p:cNvPr>
          <p:cNvSpPr txBox="1">
            <a:spLocks/>
          </p:cNvSpPr>
          <p:nvPr/>
        </p:nvSpPr>
        <p:spPr>
          <a:xfrm>
            <a:off x="1775527" y="1998948"/>
            <a:ext cx="5122411" cy="674712"/>
          </a:xfrm>
          <a:prstGeom prst="rect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Collaborative Filtering </a:t>
            </a:r>
          </a:p>
          <a:p>
            <a:r>
              <a:rPr lang="en-IN" sz="2400" dirty="0"/>
              <a:t>(Recommends customized potential products based on historical redemption patterns(last 3 years))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E749C1-DD8A-4A92-98A0-B1C5CE3EEFC4}"/>
              </a:ext>
            </a:extLst>
          </p:cNvPr>
          <p:cNvCxnSpPr/>
          <p:nvPr/>
        </p:nvCxnSpPr>
        <p:spPr>
          <a:xfrm>
            <a:off x="924756" y="4688887"/>
            <a:ext cx="852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0C6FB-39CB-4905-8B13-670062BAD663}"/>
              </a:ext>
            </a:extLst>
          </p:cNvPr>
          <p:cNvCxnSpPr/>
          <p:nvPr/>
        </p:nvCxnSpPr>
        <p:spPr>
          <a:xfrm>
            <a:off x="2647021" y="3170802"/>
            <a:ext cx="852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4DF00A91-3C37-4D1F-8460-62B69564055B}"/>
              </a:ext>
            </a:extLst>
          </p:cNvPr>
          <p:cNvSpPr txBox="1">
            <a:spLocks/>
          </p:cNvSpPr>
          <p:nvPr/>
        </p:nvSpPr>
        <p:spPr>
          <a:xfrm>
            <a:off x="3462297" y="3019885"/>
            <a:ext cx="2370336" cy="329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Clustering (K Means)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883DBF-BB23-47F7-A2C4-162D1A4784CF}"/>
              </a:ext>
            </a:extLst>
          </p:cNvPr>
          <p:cNvCxnSpPr>
            <a:cxnSpLocks/>
          </p:cNvCxnSpPr>
          <p:nvPr/>
        </p:nvCxnSpPr>
        <p:spPr>
          <a:xfrm flipH="1">
            <a:off x="2647021" y="2673653"/>
            <a:ext cx="2" cy="1037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AB366A-46BD-418D-8DCD-C3D3F09DA999}"/>
              </a:ext>
            </a:extLst>
          </p:cNvPr>
          <p:cNvCxnSpPr/>
          <p:nvPr/>
        </p:nvCxnSpPr>
        <p:spPr>
          <a:xfrm>
            <a:off x="2675136" y="3669433"/>
            <a:ext cx="852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6D4EE956-DCFF-4C08-AAF1-8AEFC013D8B7}"/>
              </a:ext>
            </a:extLst>
          </p:cNvPr>
          <p:cNvSpPr txBox="1">
            <a:spLocks/>
          </p:cNvSpPr>
          <p:nvPr/>
        </p:nvSpPr>
        <p:spPr>
          <a:xfrm>
            <a:off x="3506678" y="3527394"/>
            <a:ext cx="1997475" cy="329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Apriori Algorithm</a:t>
            </a:r>
            <a:endParaRPr lang="en-US" sz="24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2BA5EB3-672B-4776-BE88-B775EDD40815}"/>
              </a:ext>
            </a:extLst>
          </p:cNvPr>
          <p:cNvSpPr txBox="1">
            <a:spLocks/>
          </p:cNvSpPr>
          <p:nvPr/>
        </p:nvSpPr>
        <p:spPr>
          <a:xfrm>
            <a:off x="1766654" y="4361897"/>
            <a:ext cx="4691853" cy="67471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Content Filtering</a:t>
            </a:r>
          </a:p>
          <a:p>
            <a:r>
              <a:rPr lang="en-IN" sz="2400" dirty="0"/>
              <a:t>(Recommends products similar to previously redeemed products)</a:t>
            </a:r>
            <a:endParaRPr lang="en-US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9C74A2-8A9D-4456-9488-A1402BB9A8A4}"/>
              </a:ext>
            </a:extLst>
          </p:cNvPr>
          <p:cNvCxnSpPr>
            <a:cxnSpLocks/>
          </p:cNvCxnSpPr>
          <p:nvPr/>
        </p:nvCxnSpPr>
        <p:spPr>
          <a:xfrm flipH="1">
            <a:off x="2647021" y="5027713"/>
            <a:ext cx="1479" cy="6273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474932-8CCC-45F2-9AF1-53B3A8C6210A}"/>
              </a:ext>
            </a:extLst>
          </p:cNvPr>
          <p:cNvCxnSpPr/>
          <p:nvPr/>
        </p:nvCxnSpPr>
        <p:spPr>
          <a:xfrm>
            <a:off x="2639622" y="5666908"/>
            <a:ext cx="852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12EBCF57-96DD-4383-A246-B2550717DB49}"/>
              </a:ext>
            </a:extLst>
          </p:cNvPr>
          <p:cNvSpPr txBox="1">
            <a:spLocks/>
          </p:cNvSpPr>
          <p:nvPr/>
        </p:nvSpPr>
        <p:spPr>
          <a:xfrm>
            <a:off x="3472642" y="5508595"/>
            <a:ext cx="1837677" cy="329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Cosine Similarity</a:t>
            </a:r>
            <a:endParaRPr lang="en-US" sz="2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7B139D-78DE-466D-96B8-943569F28F3D}"/>
              </a:ext>
            </a:extLst>
          </p:cNvPr>
          <p:cNvCxnSpPr>
            <a:cxnSpLocks/>
          </p:cNvCxnSpPr>
          <p:nvPr/>
        </p:nvCxnSpPr>
        <p:spPr>
          <a:xfrm>
            <a:off x="9598257" y="1785886"/>
            <a:ext cx="0" cy="850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133BB330-4A9F-455A-8791-55B803ECBD51}"/>
              </a:ext>
            </a:extLst>
          </p:cNvPr>
          <p:cNvSpPr txBox="1">
            <a:spLocks/>
          </p:cNvSpPr>
          <p:nvPr/>
        </p:nvSpPr>
        <p:spPr>
          <a:xfrm>
            <a:off x="7634794" y="2639617"/>
            <a:ext cx="3907649" cy="787162"/>
          </a:xfrm>
          <a:prstGeom prst="rect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Rule based algorithm (Mapping of customer profile and product profile)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41B06E-0EEA-484F-9330-025C55481E10}"/>
              </a:ext>
            </a:extLst>
          </p:cNvPr>
          <p:cNvSpPr txBox="1"/>
          <p:nvPr/>
        </p:nvSpPr>
        <p:spPr>
          <a:xfrm>
            <a:off x="3883651" y="413439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  <a:ea typeface="+mj-ea"/>
                <a:cs typeface="+mj-cs"/>
              </a:rPr>
              <a:t>Flow Process Chart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421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6DBC-BDF7-427F-AC98-94522AB2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709" y="940391"/>
            <a:ext cx="6910766" cy="294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67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1CA302-5290-4983-B3D2-DC9CFB460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823-DC0E-443F-8352-91D6AD4C0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294"/>
            <a:ext cx="9144000" cy="755264"/>
          </a:xfrm>
        </p:spPr>
        <p:txBody>
          <a:bodyPr>
            <a:normAutofit/>
          </a:bodyPr>
          <a:lstStyle/>
          <a:p>
            <a:r>
              <a:rPr lang="en-IN" sz="3600" dirty="0"/>
              <a:t>Redemption data distribution</a:t>
            </a:r>
            <a:endParaRPr lang="en-US" sz="3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E08FCCA-4CEE-4041-9547-977B36FB8A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76059"/>
              </p:ext>
            </p:extLst>
          </p:nvPr>
        </p:nvGraphicFramePr>
        <p:xfrm>
          <a:off x="646765" y="2085975"/>
          <a:ext cx="6553019" cy="4269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88433F-0B1F-4917-B3A5-8505BC969140}"/>
              </a:ext>
            </a:extLst>
          </p:cNvPr>
          <p:cNvSpPr txBox="1"/>
          <p:nvPr/>
        </p:nvSpPr>
        <p:spPr>
          <a:xfrm>
            <a:off x="1782006" y="1580227"/>
            <a:ext cx="554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 – wise portal </a:t>
            </a:r>
            <a:r>
              <a:rPr lang="en-IN"/>
              <a:t>redemption count </a:t>
            </a:r>
            <a:r>
              <a:rPr lang="en-IN" dirty="0"/>
              <a:t>of top 6 Banks.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D9F512-7522-42C4-86DC-C91A23BBD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727812"/>
              </p:ext>
            </p:extLst>
          </p:nvPr>
        </p:nvGraphicFramePr>
        <p:xfrm>
          <a:off x="7537144" y="1666777"/>
          <a:ext cx="4058583" cy="3961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EAF31-2532-43CC-8197-23CF40D4F497}"/>
              </a:ext>
            </a:extLst>
          </p:cNvPr>
          <p:cNvCxnSpPr/>
          <p:nvPr/>
        </p:nvCxnSpPr>
        <p:spPr>
          <a:xfrm>
            <a:off x="8820150" y="5524500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C23EFE-A39E-45F9-AD1F-EB72E2490B05}"/>
              </a:ext>
            </a:extLst>
          </p:cNvPr>
          <p:cNvCxnSpPr/>
          <p:nvPr/>
        </p:nvCxnSpPr>
        <p:spPr>
          <a:xfrm>
            <a:off x="10363200" y="5524500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FCCAFC-2A6B-4185-B76E-B8011CDA7D5F}"/>
              </a:ext>
            </a:extLst>
          </p:cNvPr>
          <p:cNvSpPr txBox="1"/>
          <p:nvPr/>
        </p:nvSpPr>
        <p:spPr>
          <a:xfrm>
            <a:off x="7981950" y="5991225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 Redeemers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895A6-9A28-4254-9570-89DC5B6157FC}"/>
              </a:ext>
            </a:extLst>
          </p:cNvPr>
          <p:cNvSpPr txBox="1"/>
          <p:nvPr/>
        </p:nvSpPr>
        <p:spPr>
          <a:xfrm>
            <a:off x="9620250" y="5991225"/>
            <a:ext cx="175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Redeemers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D9FD1-67F2-4398-8A52-F9BC1EB59DF7}"/>
              </a:ext>
            </a:extLst>
          </p:cNvPr>
          <p:cNvSpPr txBox="1"/>
          <p:nvPr/>
        </p:nvSpPr>
        <p:spPr>
          <a:xfrm>
            <a:off x="9898599" y="2423605"/>
            <a:ext cx="843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(0.44%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F2C42-840C-441A-8236-B308AC9E06C5}"/>
              </a:ext>
            </a:extLst>
          </p:cNvPr>
          <p:cNvSpPr txBox="1"/>
          <p:nvPr/>
        </p:nvSpPr>
        <p:spPr>
          <a:xfrm>
            <a:off x="10290700" y="4564605"/>
            <a:ext cx="843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(99.56% )</a:t>
            </a:r>
          </a:p>
        </p:txBody>
      </p:sp>
    </p:spTree>
    <p:extLst>
      <p:ext uri="{BB962C8B-B14F-4D97-AF65-F5344CB8AC3E}">
        <p14:creationId xmlns:p14="http://schemas.microsoft.com/office/powerpoint/2010/main" val="11125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D6007-E790-43CD-9018-D5B7805B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1101944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Data</a:t>
            </a:r>
            <a:r>
              <a:rPr lang="en-IN" sz="3600" b="1" dirty="0"/>
              <a:t> </a:t>
            </a:r>
            <a:r>
              <a:rPr lang="en-IN" sz="3600" dirty="0"/>
              <a:t>Inconsistency</a:t>
            </a:r>
            <a:endParaRPr lang="en-US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C0A24-DED9-4BAE-996F-00FE7772265E}"/>
              </a:ext>
            </a:extLst>
          </p:cNvPr>
          <p:cNvSpPr txBox="1"/>
          <p:nvPr/>
        </p:nvSpPr>
        <p:spPr>
          <a:xfrm>
            <a:off x="3356873" y="1432222"/>
            <a:ext cx="580488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lvl="0" indent="-285750">
              <a:buFont typeface="Arial" panose="020B0604020202020204" pitchFamily="34" charset="0"/>
              <a:buChar char="•"/>
            </a:lvl1pPr>
          </a:lstStyle>
          <a:p>
            <a:pPr marL="0" indent="0" algn="ctr">
              <a:buNone/>
            </a:pPr>
            <a:r>
              <a:rPr lang="en-IN" dirty="0"/>
              <a:t>Issues in combining old redemption data and new redemption data post migration.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D1D11-0430-487B-8416-7E134B08AF56}"/>
              </a:ext>
            </a:extLst>
          </p:cNvPr>
          <p:cNvSpPr txBox="1"/>
          <p:nvPr/>
        </p:nvSpPr>
        <p:spPr>
          <a:xfrm>
            <a:off x="2317071" y="2824811"/>
            <a:ext cx="816614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lvl="0" indent="-285750">
              <a:buFont typeface="Arial" panose="020B0604020202020204" pitchFamily="34" charset="0"/>
              <a:buChar char="•"/>
            </a:lvl1pPr>
          </a:lstStyle>
          <a:p>
            <a:r>
              <a:rPr lang="en-IN" dirty="0"/>
              <a:t>No common primary key </a:t>
            </a:r>
            <a:endParaRPr lang="en-US" dirty="0"/>
          </a:p>
          <a:p>
            <a:r>
              <a:rPr lang="en-IN" dirty="0"/>
              <a:t>Productid had different formats</a:t>
            </a:r>
          </a:p>
          <a:p>
            <a:r>
              <a:rPr lang="en-IN" dirty="0"/>
              <a:t>SKUs mapped to same product were different in both data </a:t>
            </a:r>
            <a:endParaRPr lang="en-US" dirty="0"/>
          </a:p>
          <a:p>
            <a:r>
              <a:rPr lang="en-IN" dirty="0"/>
              <a:t>Category and subcategory assigned to a product was not same for old and new data.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84951-9FBA-4EDA-A516-C06709EC2974}"/>
              </a:ext>
            </a:extLst>
          </p:cNvPr>
          <p:cNvSpPr txBox="1"/>
          <p:nvPr/>
        </p:nvSpPr>
        <p:spPr>
          <a:xfrm>
            <a:off x="2318553" y="5072341"/>
            <a:ext cx="816614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Manually assigned category and subcategory matching with the category and subcategory of new data.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Assigned new SKUs to old data with the help of matched category and subcategory. 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C33A61-9AAF-4169-981F-F54D7EFF48D0}"/>
              </a:ext>
            </a:extLst>
          </p:cNvPr>
          <p:cNvCxnSpPr>
            <a:cxnSpLocks/>
          </p:cNvCxnSpPr>
          <p:nvPr/>
        </p:nvCxnSpPr>
        <p:spPr>
          <a:xfrm>
            <a:off x="6255250" y="4302139"/>
            <a:ext cx="7397" cy="77020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52D68-93D7-4A11-8832-D4F770705B82}"/>
              </a:ext>
            </a:extLst>
          </p:cNvPr>
          <p:cNvCxnSpPr>
            <a:cxnSpLocks/>
          </p:cNvCxnSpPr>
          <p:nvPr/>
        </p:nvCxnSpPr>
        <p:spPr>
          <a:xfrm>
            <a:off x="6255250" y="2079864"/>
            <a:ext cx="7397" cy="74494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7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FC37-E24A-4AEC-AED2-973C77111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143" y="389427"/>
            <a:ext cx="8443965" cy="641887"/>
          </a:xfrm>
        </p:spPr>
        <p:txBody>
          <a:bodyPr>
            <a:normAutofit/>
          </a:bodyPr>
          <a:lstStyle/>
          <a:p>
            <a:r>
              <a:rPr lang="en-IN" sz="3600" dirty="0"/>
              <a:t>Collaborative Filtering</a:t>
            </a:r>
            <a:endParaRPr lang="en-US" sz="3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F45D64-B086-4EF0-9736-08B751C04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79" y="1677645"/>
            <a:ext cx="6533024" cy="33209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5B5973-6223-496D-B024-28891B601868}"/>
              </a:ext>
            </a:extLst>
          </p:cNvPr>
          <p:cNvCxnSpPr>
            <a:cxnSpLocks/>
          </p:cNvCxnSpPr>
          <p:nvPr/>
        </p:nvCxnSpPr>
        <p:spPr>
          <a:xfrm flipH="1">
            <a:off x="3773469" y="5055437"/>
            <a:ext cx="485423" cy="474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43B99C-9735-4C20-B904-7BAF4E7A80F6}"/>
              </a:ext>
            </a:extLst>
          </p:cNvPr>
          <p:cNvSpPr txBox="1"/>
          <p:nvPr/>
        </p:nvSpPr>
        <p:spPr>
          <a:xfrm>
            <a:off x="2396225" y="5427969"/>
            <a:ext cx="30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clusters of similar users based on user profile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4D35C-A6D9-495E-9FCB-D87733E6806B}"/>
              </a:ext>
            </a:extLst>
          </p:cNvPr>
          <p:cNvSpPr txBox="1"/>
          <p:nvPr/>
        </p:nvSpPr>
        <p:spPr>
          <a:xfrm>
            <a:off x="6646499" y="5433612"/>
            <a:ext cx="30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clusters of similar items based on item profile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7708F-8AC8-4BEA-9F58-B39D1B3FFB1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39917" y="5061080"/>
            <a:ext cx="536228" cy="372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DD8659-DEF1-4076-8082-8594E661305D}"/>
              </a:ext>
            </a:extLst>
          </p:cNvPr>
          <p:cNvSpPr txBox="1"/>
          <p:nvPr/>
        </p:nvSpPr>
        <p:spPr>
          <a:xfrm>
            <a:off x="1654629" y="1242639"/>
            <a:ext cx="942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method recommends products based on past interactions between users and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373BD5F-D1FA-47B4-B5E7-FBA1E17E8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5754"/>
            <a:ext cx="5291666" cy="520504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102EC25-0B63-4862-A093-10A5FC1FF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8318"/>
            <a:ext cx="5291667" cy="3616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EEC95F-8184-4FB7-8637-CA1A106C3E73}"/>
              </a:ext>
            </a:extLst>
          </p:cNvPr>
          <p:cNvSpPr txBox="1"/>
          <p:nvPr/>
        </p:nvSpPr>
        <p:spPr>
          <a:xfrm>
            <a:off x="4158343" y="422670"/>
            <a:ext cx="393183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3600" dirty="0">
                <a:latin typeface="+mj-lt"/>
                <a:ea typeface="+mj-ea"/>
                <a:cs typeface="+mj-cs"/>
              </a:rPr>
              <a:t>K Means Clustering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5CEEC-6A18-41E7-BE30-D511F51E9C74}"/>
              </a:ext>
            </a:extLst>
          </p:cNvPr>
          <p:cNvSpPr txBox="1"/>
          <p:nvPr/>
        </p:nvSpPr>
        <p:spPr>
          <a:xfrm>
            <a:off x="6863024" y="5285032"/>
            <a:ext cx="459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Obtaining the optimal number of clusters based on a trade off between computational power and average distance of data points from centroid.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D71E0-1A54-4941-B46C-835411D1B5FD}"/>
              </a:ext>
            </a:extLst>
          </p:cNvPr>
          <p:cNvSpPr txBox="1"/>
          <p:nvPr/>
        </p:nvSpPr>
        <p:spPr>
          <a:xfrm>
            <a:off x="8349342" y="1185708"/>
            <a:ext cx="17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Elbow 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30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32FF99-0747-404B-ACE3-552ECA3AD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50900"/>
              </p:ext>
            </p:extLst>
          </p:nvPr>
        </p:nvGraphicFramePr>
        <p:xfrm>
          <a:off x="1877466" y="2612809"/>
          <a:ext cx="7974845" cy="303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35">
                  <a:extLst>
                    <a:ext uri="{9D8B030D-6E8A-4147-A177-3AD203B41FA5}">
                      <a16:colId xmlns:a16="http://schemas.microsoft.com/office/drawing/2014/main" val="1355342425"/>
                    </a:ext>
                  </a:extLst>
                </a:gridCol>
                <a:gridCol w="1652188">
                  <a:extLst>
                    <a:ext uri="{9D8B030D-6E8A-4147-A177-3AD203B41FA5}">
                      <a16:colId xmlns:a16="http://schemas.microsoft.com/office/drawing/2014/main" val="2955366586"/>
                    </a:ext>
                  </a:extLst>
                </a:gridCol>
                <a:gridCol w="1016418">
                  <a:extLst>
                    <a:ext uri="{9D8B030D-6E8A-4147-A177-3AD203B41FA5}">
                      <a16:colId xmlns:a16="http://schemas.microsoft.com/office/drawing/2014/main" val="1137635793"/>
                    </a:ext>
                  </a:extLst>
                </a:gridCol>
                <a:gridCol w="965475">
                  <a:extLst>
                    <a:ext uri="{9D8B030D-6E8A-4147-A177-3AD203B41FA5}">
                      <a16:colId xmlns:a16="http://schemas.microsoft.com/office/drawing/2014/main" val="2004655583"/>
                    </a:ext>
                  </a:extLst>
                </a:gridCol>
                <a:gridCol w="965475">
                  <a:extLst>
                    <a:ext uri="{9D8B030D-6E8A-4147-A177-3AD203B41FA5}">
                      <a16:colId xmlns:a16="http://schemas.microsoft.com/office/drawing/2014/main" val="1586752853"/>
                    </a:ext>
                  </a:extLst>
                </a:gridCol>
                <a:gridCol w="696494">
                  <a:extLst>
                    <a:ext uri="{9D8B030D-6E8A-4147-A177-3AD203B41FA5}">
                      <a16:colId xmlns:a16="http://schemas.microsoft.com/office/drawing/2014/main" val="657618039"/>
                    </a:ext>
                  </a:extLst>
                </a:gridCol>
                <a:gridCol w="1283360">
                  <a:extLst>
                    <a:ext uri="{9D8B030D-6E8A-4147-A177-3AD203B41FA5}">
                      <a16:colId xmlns:a16="http://schemas.microsoft.com/office/drawing/2014/main" val="55685515"/>
                    </a:ext>
                  </a:extLst>
                </a:gridCol>
              </a:tblGrid>
              <a:tr h="487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Redeemed Category(X)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Recommended Category(Y)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confidence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support_Y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support_X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lift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clusternumber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2967772683"/>
                  </a:ext>
                </a:extLst>
              </a:tr>
              <a:tr h="487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storage &amp; containers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photo frames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0.0572246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0.027521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2.18604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2.0793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984479149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hair care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perfumes &amp; deos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1.43113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0.993257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0.349642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1.4408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1408174697"/>
                  </a:ext>
                </a:extLst>
              </a:tr>
              <a:tr h="487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beauty &amp; grooming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3.69458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1.62058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1.39103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2.2798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2233082830"/>
                  </a:ext>
                </a:extLst>
              </a:tr>
              <a:tr h="487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home entertainment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beauty &amp; grooming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1.57233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1.39103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1.08953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1.1303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3756537783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hair care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perfumes &amp; deos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2.77778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0.87025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0.123343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1882792860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tvs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appliances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33.3333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0.63727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0.010279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52.306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1038983556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bags &amp; luggage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puja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2.27273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0.350432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0.223464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6.4855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extLst>
                  <a:ext uri="{0D108BD9-81ED-4DB2-BD59-A6C34878D82A}">
                    <a16:rowId xmlns:a16="http://schemas.microsoft.com/office/drawing/2014/main" val="1651006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959655-09AC-4110-8FDC-2598C5AC4B89}"/>
              </a:ext>
            </a:extLst>
          </p:cNvPr>
          <p:cNvSpPr txBox="1"/>
          <p:nvPr/>
        </p:nvSpPr>
        <p:spPr>
          <a:xfrm>
            <a:off x="4304045" y="502419"/>
            <a:ext cx="36977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3600" dirty="0">
                <a:latin typeface="+mj-lt"/>
                <a:ea typeface="+mj-ea"/>
                <a:cs typeface="+mj-cs"/>
              </a:rPr>
              <a:t>Apriori Algorithm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6EDA3-E277-46D3-A2E7-E4A0312181C9}"/>
              </a:ext>
            </a:extLst>
          </p:cNvPr>
          <p:cNvSpPr txBox="1"/>
          <p:nvPr/>
        </p:nvSpPr>
        <p:spPr>
          <a:xfrm>
            <a:off x="1738365" y="1452061"/>
            <a:ext cx="837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Apriori Algorithm extracts ruleset from the redemption transactions of similar users from each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DB0BE-E5A2-4AE5-939C-C27B2C18F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608" y="446317"/>
            <a:ext cx="6437408" cy="593689"/>
          </a:xfrm>
        </p:spPr>
        <p:txBody>
          <a:bodyPr anchor="b">
            <a:normAutofit/>
          </a:bodyPr>
          <a:lstStyle/>
          <a:p>
            <a:r>
              <a:rPr lang="en-IN" sz="3600" dirty="0"/>
              <a:t>Content Filtering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F3067-B368-4542-A957-C657A4A51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1524000"/>
            <a:ext cx="6437407" cy="5040086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Content Filtering recommends products similar to previous redemption products of redeemer.</a:t>
            </a:r>
          </a:p>
          <a:p>
            <a:pPr algn="l"/>
            <a:endParaRPr lang="en-IN" sz="2000" b="1" dirty="0"/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                     Cosine similarity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Measures similarity between two-word vectors which is equal to cosine of the angle between the vectors.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Product1 : Water Heater</a:t>
            </a:r>
          </a:p>
          <a:p>
            <a:pPr algn="l"/>
            <a:r>
              <a:rPr lang="en-IN" sz="2000" dirty="0"/>
              <a:t>Product2 : Water Filter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3DD9C8-423B-4C58-82B2-44BC2396E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17232"/>
              </p:ext>
            </p:extLst>
          </p:nvPr>
        </p:nvGraphicFramePr>
        <p:xfrm>
          <a:off x="1195614" y="5261860"/>
          <a:ext cx="5450843" cy="823254"/>
        </p:xfrm>
        <a:graphic>
          <a:graphicData uri="http://schemas.openxmlformats.org/drawingml/2006/table">
            <a:tbl>
              <a:tblPr/>
              <a:tblGrid>
                <a:gridCol w="1242785">
                  <a:extLst>
                    <a:ext uri="{9D8B030D-6E8A-4147-A177-3AD203B41FA5}">
                      <a16:colId xmlns:a16="http://schemas.microsoft.com/office/drawing/2014/main" val="1505984727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1645574556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041867500"/>
                    </a:ext>
                  </a:extLst>
                </a:gridCol>
                <a:gridCol w="1258030">
                  <a:extLst>
                    <a:ext uri="{9D8B030D-6E8A-4147-A177-3AD203B41FA5}">
                      <a16:colId xmlns:a16="http://schemas.microsoft.com/office/drawing/2014/main" val="3983109921"/>
                    </a:ext>
                  </a:extLst>
                </a:gridCol>
              </a:tblGrid>
              <a:tr h="274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Water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Filter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90605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73148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990397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49E4F8-7D35-4CC0-9335-E6E5034051C2}"/>
              </a:ext>
            </a:extLst>
          </p:cNvPr>
          <p:cNvCxnSpPr/>
          <p:nvPr/>
        </p:nvCxnSpPr>
        <p:spPr>
          <a:xfrm>
            <a:off x="9165772" y="4071257"/>
            <a:ext cx="22315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D38D32-B9DF-4326-B9D5-B27A85776053}"/>
              </a:ext>
            </a:extLst>
          </p:cNvPr>
          <p:cNvCxnSpPr/>
          <p:nvPr/>
        </p:nvCxnSpPr>
        <p:spPr>
          <a:xfrm flipV="1">
            <a:off x="9154887" y="2046514"/>
            <a:ext cx="0" cy="20465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E3EB5-777A-4B62-B83D-0ECEE19B0F20}"/>
              </a:ext>
            </a:extLst>
          </p:cNvPr>
          <p:cNvCxnSpPr>
            <a:cxnSpLocks/>
          </p:cNvCxnSpPr>
          <p:nvPr/>
        </p:nvCxnSpPr>
        <p:spPr>
          <a:xfrm flipH="1">
            <a:off x="7988704" y="4071257"/>
            <a:ext cx="1177069" cy="1439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3BD5D1-F3E0-4389-913B-507766E0442C}"/>
              </a:ext>
            </a:extLst>
          </p:cNvPr>
          <p:cNvSpPr txBox="1"/>
          <p:nvPr/>
        </p:nvSpPr>
        <p:spPr>
          <a:xfrm>
            <a:off x="11397344" y="3744686"/>
            <a:ext cx="8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Water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C0915-CB1F-45FA-97ED-1E328C8D9953}"/>
              </a:ext>
            </a:extLst>
          </p:cNvPr>
          <p:cNvSpPr txBox="1"/>
          <p:nvPr/>
        </p:nvSpPr>
        <p:spPr>
          <a:xfrm>
            <a:off x="7532921" y="4920344"/>
            <a:ext cx="8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7CF2BB-15C3-4FA9-9556-11757347AC84}"/>
              </a:ext>
            </a:extLst>
          </p:cNvPr>
          <p:cNvSpPr txBox="1"/>
          <p:nvPr/>
        </p:nvSpPr>
        <p:spPr>
          <a:xfrm>
            <a:off x="8392892" y="2024744"/>
            <a:ext cx="8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Heater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891AF0-403A-4E67-98D7-3C78B4AF9A55}"/>
              </a:ext>
            </a:extLst>
          </p:cNvPr>
          <p:cNvCxnSpPr/>
          <p:nvPr/>
        </p:nvCxnSpPr>
        <p:spPr>
          <a:xfrm flipV="1">
            <a:off x="9165772" y="2841173"/>
            <a:ext cx="1153886" cy="12300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5070DF-78F9-4764-BA21-EE739D35D69E}"/>
              </a:ext>
            </a:extLst>
          </p:cNvPr>
          <p:cNvCxnSpPr>
            <a:cxnSpLocks/>
          </p:cNvCxnSpPr>
          <p:nvPr/>
        </p:nvCxnSpPr>
        <p:spPr>
          <a:xfrm>
            <a:off x="9176657" y="4071256"/>
            <a:ext cx="991214" cy="12300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60ECF2-612B-46A8-8C46-8419EC764CBC}"/>
              </a:ext>
            </a:extLst>
          </p:cNvPr>
          <p:cNvSpPr txBox="1"/>
          <p:nvPr/>
        </p:nvSpPr>
        <p:spPr>
          <a:xfrm>
            <a:off x="10069288" y="2503714"/>
            <a:ext cx="11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Product1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AE68CF-B8D0-45C3-B920-154F790CEEFF}"/>
              </a:ext>
            </a:extLst>
          </p:cNvPr>
          <p:cNvSpPr txBox="1"/>
          <p:nvPr/>
        </p:nvSpPr>
        <p:spPr>
          <a:xfrm>
            <a:off x="9982203" y="4789713"/>
            <a:ext cx="11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Product2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06FA96C5-1F95-4863-9246-DB654FDA34ED}"/>
              </a:ext>
            </a:extLst>
          </p:cNvPr>
          <p:cNvSpPr/>
          <p:nvPr/>
        </p:nvSpPr>
        <p:spPr>
          <a:xfrm>
            <a:off x="8608573" y="3744687"/>
            <a:ext cx="1012984" cy="653141"/>
          </a:xfrm>
          <a:prstGeom prst="arc">
            <a:avLst>
              <a:gd name="adj1" fmla="val 18976380"/>
              <a:gd name="adj2" fmla="val 264976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9273A-A92E-47CC-8237-5A55CDEB72CB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 Filtering Results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5214B2-0300-4AB9-A1F2-402353546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29246"/>
              </p:ext>
            </p:extLst>
          </p:nvPr>
        </p:nvGraphicFramePr>
        <p:xfrm>
          <a:off x="4362450" y="174172"/>
          <a:ext cx="7590064" cy="636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54">
                  <a:extLst>
                    <a:ext uri="{9D8B030D-6E8A-4147-A177-3AD203B41FA5}">
                      <a16:colId xmlns:a16="http://schemas.microsoft.com/office/drawing/2014/main" val="3680093342"/>
                    </a:ext>
                  </a:extLst>
                </a:gridCol>
                <a:gridCol w="991473">
                  <a:extLst>
                    <a:ext uri="{9D8B030D-6E8A-4147-A177-3AD203B41FA5}">
                      <a16:colId xmlns:a16="http://schemas.microsoft.com/office/drawing/2014/main" val="773223894"/>
                    </a:ext>
                  </a:extLst>
                </a:gridCol>
                <a:gridCol w="3445427">
                  <a:extLst>
                    <a:ext uri="{9D8B030D-6E8A-4147-A177-3AD203B41FA5}">
                      <a16:colId xmlns:a16="http://schemas.microsoft.com/office/drawing/2014/main" val="2183886719"/>
                    </a:ext>
                  </a:extLst>
                </a:gridCol>
                <a:gridCol w="2757310">
                  <a:extLst>
                    <a:ext uri="{9D8B030D-6E8A-4147-A177-3AD203B41FA5}">
                      <a16:colId xmlns:a16="http://schemas.microsoft.com/office/drawing/2014/main" val="486228866"/>
                    </a:ext>
                  </a:extLst>
                </a:gridCol>
              </a:tblGrid>
              <a:tr h="243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membershipno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Redeemed productname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Recommended productname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294671997"/>
                  </a:ext>
                </a:extLst>
              </a:tr>
              <a:tr h="24341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SBI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Himalaya Baby Gift Pack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set of 4 baby socks &amp; handkerchiefs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212618241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Himalaya Baby Powder-100gm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fruit fork 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717298738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silver shoe ashtray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068397597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office scissor 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4216197184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set of 12 kids napkins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264269902"/>
                  </a:ext>
                </a:extLst>
              </a:tr>
              <a:tr h="26949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2963688464"/>
                  </a:ext>
                </a:extLst>
              </a:tr>
              <a:tr h="24341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SBI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IMPEX LUMIN X0 RECHARGEABLE LED FLASHLIGHT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havells dry iron era 1000 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2855972120"/>
                  </a:ext>
                </a:extLst>
              </a:tr>
              <a:tr h="439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ASPOR A386 12000 MAH DIGITAL DISPLAY DUAL USB POWER BANK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sennheiser</a:t>
                      </a:r>
                      <a:r>
                        <a:rPr lang="en-US" sz="1200" u="none" strike="noStrike" dirty="0">
                          <a:effectLst/>
                        </a:rPr>
                        <a:t> earphone cx213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825102419"/>
                  </a:ext>
                </a:extLst>
              </a:tr>
              <a:tr h="439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SBI Gift 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portronics por-235 indo 10d 10000 mah power bank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58995418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Scholar Lucid B5 Diary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4w ac -dc led rechargeable bulb (set of 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19166929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Havells Jio Heritage Dry Iron (Ghgdiahb100)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744040098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Puma Pioneer Backpack Fluo - 7155508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69797007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 Grams Lakshmi Silver Coin With 99.9 % Purity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140509379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SJP BE YOU SPORTS WATCH JPDEC-17-145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4289448456"/>
                  </a:ext>
                </a:extLst>
              </a:tr>
              <a:tr h="26949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505328456"/>
                  </a:ext>
                </a:extLst>
              </a:tr>
              <a:tr h="43900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SBI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Jaipuri Print 100% Cotton Blue &amp; white Single bed sheet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quantum qhm262w premium wireless optical mouse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4216742770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Dell Ms116 275-Bbcb Optical Usb Mouse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banana stand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284071563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Dell Mouse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tupperware water bottles 500ml (set of 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62681113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Classy Lunch Box For Kids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morphy richards induction cooker chef xpress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903367899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Tupperware 1 Litre Water (Bottle Set Of 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397779924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Logitech Wireless Mouse M171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4935267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Tupperware 1 Litre Water (Bottle Set Of 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159283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25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271</TotalTime>
  <Words>1026</Words>
  <Application>Microsoft Office PowerPoint</Application>
  <PresentationFormat>Widescreen</PresentationFormat>
  <Paragraphs>199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Wingdings</vt:lpstr>
      <vt:lpstr>Office Theme</vt:lpstr>
      <vt:lpstr>Merchandise Recommendation Engine</vt:lpstr>
      <vt:lpstr>PowerPoint Presentation</vt:lpstr>
      <vt:lpstr>Redemption data distribution</vt:lpstr>
      <vt:lpstr>Data Inconsistency</vt:lpstr>
      <vt:lpstr>Collaborative Filtering</vt:lpstr>
      <vt:lpstr>PowerPoint Presentation</vt:lpstr>
      <vt:lpstr>PowerPoint Presentation</vt:lpstr>
      <vt:lpstr>Content Filtering</vt:lpstr>
      <vt:lpstr>PowerPoint Presentation</vt:lpstr>
      <vt:lpstr>Rule based algorithm for New Redeemers</vt:lpstr>
      <vt:lpstr>Old Redeemers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Merchandise Recommendation Engine</dc:title>
  <dc:creator>Analytics</dc:creator>
  <cp:lastModifiedBy>Tanvi Vilas Patil</cp:lastModifiedBy>
  <cp:revision>21</cp:revision>
  <dcterms:created xsi:type="dcterms:W3CDTF">2020-12-05T06:15:33Z</dcterms:created>
  <dcterms:modified xsi:type="dcterms:W3CDTF">2021-01-31T16:02:07Z</dcterms:modified>
</cp:coreProperties>
</file>